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fntdata" ContentType="application/x-fontdata"/>
  <Default Extension="wdp" ContentType="image/vnd.ms-photo"/>
  <Default Extension="tiff" ContentType="image/tiff"/>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5.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7.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8.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9.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0.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1.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2.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13.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14.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theme/theme15.xml" ContentType="application/vnd.openxmlformats-officedocument.theme+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theme/theme16.xml" ContentType="application/vnd.openxmlformats-officedocument.theme+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theme/theme17.xml" ContentType="application/vnd.openxmlformats-officedocument.theme+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18.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19.xml" ContentType="application/vnd.openxmlformats-officedocument.theme+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theme/theme20.xml" ContentType="application/vnd.openxmlformats-officedocument.theme+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theme/theme21.xml" ContentType="application/vnd.openxmlformats-officedocument.theme+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22.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theme/theme23.xml" ContentType="application/vnd.openxmlformats-officedocument.theme+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theme/theme24.xml" ContentType="application/vnd.openxmlformats-officedocument.theme+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theme/theme25.xml" ContentType="application/vnd.openxmlformats-officedocument.theme+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26.xml" ContentType="application/vnd.openxmlformats-officedocument.theme+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theme/theme27.xml" ContentType="application/vnd.openxmlformats-officedocument.theme+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theme/theme28.xml" ContentType="application/vnd.openxmlformats-officedocument.theme+xml"/>
  <Override PartName="/ppt/theme/theme2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72" r:id="rId3"/>
    <p:sldMasterId id="2147483684" r:id="rId4"/>
    <p:sldMasterId id="2147483708" r:id="rId5"/>
    <p:sldMasterId id="2147483716" r:id="rId6"/>
    <p:sldMasterId id="2147483724" r:id="rId7"/>
    <p:sldMasterId id="2147483731" r:id="rId8"/>
    <p:sldMasterId id="2147483738" r:id="rId9"/>
    <p:sldMasterId id="2147483745" r:id="rId10"/>
    <p:sldMasterId id="2147483752" r:id="rId11"/>
    <p:sldMasterId id="2147483760" r:id="rId12"/>
    <p:sldMasterId id="2147483768" r:id="rId13"/>
    <p:sldMasterId id="2147483776" r:id="rId14"/>
    <p:sldMasterId id="2147483784" r:id="rId15"/>
    <p:sldMasterId id="2147483792" r:id="rId16"/>
    <p:sldMasterId id="2147483801" r:id="rId17"/>
    <p:sldMasterId id="2147483809" r:id="rId18"/>
    <p:sldMasterId id="2147483821" r:id="rId19"/>
    <p:sldMasterId id="2147483829" r:id="rId20"/>
    <p:sldMasterId id="2147483837" r:id="rId21"/>
    <p:sldMasterId id="2147483844" r:id="rId22"/>
    <p:sldMasterId id="2147483856" r:id="rId23"/>
    <p:sldMasterId id="2147483865" r:id="rId24"/>
    <p:sldMasterId id="2147483872" r:id="rId25"/>
    <p:sldMasterId id="2147483884" r:id="rId26"/>
    <p:sldMasterId id="2147483893" r:id="rId27"/>
    <p:sldMasterId id="2147483901" r:id="rId28"/>
  </p:sldMasterIdLst>
  <p:notesMasterIdLst>
    <p:notesMasterId r:id="rId154"/>
  </p:notesMasterIdLst>
  <p:sldIdLst>
    <p:sldId id="257" r:id="rId29"/>
    <p:sldId id="271" r:id="rId30"/>
    <p:sldId id="308" r:id="rId31"/>
    <p:sldId id="648" r:id="rId32"/>
    <p:sldId id="652" r:id="rId33"/>
    <p:sldId id="653" r:id="rId34"/>
    <p:sldId id="656" r:id="rId35"/>
    <p:sldId id="756" r:id="rId36"/>
    <p:sldId id="655" r:id="rId37"/>
    <p:sldId id="552" r:id="rId38"/>
    <p:sldId id="493" r:id="rId39"/>
    <p:sldId id="542" r:id="rId40"/>
    <p:sldId id="548" r:id="rId41"/>
    <p:sldId id="560" r:id="rId42"/>
    <p:sldId id="650" r:id="rId43"/>
    <p:sldId id="651" r:id="rId44"/>
    <p:sldId id="658" r:id="rId45"/>
    <p:sldId id="660" r:id="rId46"/>
    <p:sldId id="751" r:id="rId47"/>
    <p:sldId id="752" r:id="rId48"/>
    <p:sldId id="659" r:id="rId49"/>
    <p:sldId id="318" r:id="rId50"/>
    <p:sldId id="559" r:id="rId51"/>
    <p:sldId id="665" r:id="rId52"/>
    <p:sldId id="563" r:id="rId53"/>
    <p:sldId id="671" r:id="rId54"/>
    <p:sldId id="672" r:id="rId55"/>
    <p:sldId id="673" r:id="rId56"/>
    <p:sldId id="667" r:id="rId57"/>
    <p:sldId id="674" r:id="rId58"/>
    <p:sldId id="675" r:id="rId59"/>
    <p:sldId id="668" r:id="rId60"/>
    <p:sldId id="666" r:id="rId61"/>
    <p:sldId id="676" r:id="rId62"/>
    <p:sldId id="661" r:id="rId63"/>
    <p:sldId id="558" r:id="rId64"/>
    <p:sldId id="663" r:id="rId65"/>
    <p:sldId id="664" r:id="rId66"/>
    <p:sldId id="487" r:id="rId67"/>
    <p:sldId id="713" r:id="rId68"/>
    <p:sldId id="677" r:id="rId69"/>
    <p:sldId id="678" r:id="rId70"/>
    <p:sldId id="714" r:id="rId71"/>
    <p:sldId id="717" r:id="rId72"/>
    <p:sldId id="719" r:id="rId73"/>
    <p:sldId id="725" r:id="rId74"/>
    <p:sldId id="730" r:id="rId75"/>
    <p:sldId id="680" r:id="rId76"/>
    <p:sldId id="647" r:id="rId77"/>
    <p:sldId id="688" r:id="rId78"/>
    <p:sldId id="736" r:id="rId79"/>
    <p:sldId id="737" r:id="rId80"/>
    <p:sldId id="690" r:id="rId81"/>
    <p:sldId id="692" r:id="rId82"/>
    <p:sldId id="695" r:id="rId83"/>
    <p:sldId id="744" r:id="rId84"/>
    <p:sldId id="742" r:id="rId85"/>
    <p:sldId id="740" r:id="rId86"/>
    <p:sldId id="739" r:id="rId87"/>
    <p:sldId id="703" r:id="rId88"/>
    <p:sldId id="749" r:id="rId89"/>
    <p:sldId id="750" r:id="rId90"/>
    <p:sldId id="778" r:id="rId91"/>
    <p:sldId id="747" r:id="rId92"/>
    <p:sldId id="748" r:id="rId93"/>
    <p:sldId id="705" r:id="rId94"/>
    <p:sldId id="706" r:id="rId95"/>
    <p:sldId id="708" r:id="rId96"/>
    <p:sldId id="709" r:id="rId97"/>
    <p:sldId id="710" r:id="rId98"/>
    <p:sldId id="711" r:id="rId99"/>
    <p:sldId id="754" r:id="rId100"/>
    <p:sldId id="766" r:id="rId101"/>
    <p:sldId id="753" r:id="rId102"/>
    <p:sldId id="331" r:id="rId103"/>
    <p:sldId id="780" r:id="rId104"/>
    <p:sldId id="781" r:id="rId105"/>
    <p:sldId id="782" r:id="rId106"/>
    <p:sldId id="783" r:id="rId107"/>
    <p:sldId id="784" r:id="rId108"/>
    <p:sldId id="785" r:id="rId109"/>
    <p:sldId id="786" r:id="rId110"/>
    <p:sldId id="787" r:id="rId111"/>
    <p:sldId id="788" r:id="rId112"/>
    <p:sldId id="789" r:id="rId113"/>
    <p:sldId id="790" r:id="rId114"/>
    <p:sldId id="791" r:id="rId115"/>
    <p:sldId id="792" r:id="rId116"/>
    <p:sldId id="793" r:id="rId117"/>
    <p:sldId id="794" r:id="rId118"/>
    <p:sldId id="795" r:id="rId119"/>
    <p:sldId id="796" r:id="rId120"/>
    <p:sldId id="470" r:id="rId121"/>
    <p:sldId id="712" r:id="rId122"/>
    <p:sldId id="755" r:id="rId123"/>
    <p:sldId id="765" r:id="rId124"/>
    <p:sldId id="758" r:id="rId125"/>
    <p:sldId id="759" r:id="rId126"/>
    <p:sldId id="771" r:id="rId127"/>
    <p:sldId id="693" r:id="rId128"/>
    <p:sldId id="735" r:id="rId129"/>
    <p:sldId id="760" r:id="rId130"/>
    <p:sldId id="687" r:id="rId131"/>
    <p:sldId id="761" r:id="rId132"/>
    <p:sldId id="777" r:id="rId133"/>
    <p:sldId id="627" r:id="rId134"/>
    <p:sldId id="628" r:id="rId135"/>
    <p:sldId id="775" r:id="rId136"/>
    <p:sldId id="776" r:id="rId137"/>
    <p:sldId id="762" r:id="rId138"/>
    <p:sldId id="763" r:id="rId139"/>
    <p:sldId id="764" r:id="rId140"/>
    <p:sldId id="757" r:id="rId141"/>
    <p:sldId id="772" r:id="rId142"/>
    <p:sldId id="774" r:id="rId143"/>
    <p:sldId id="481" r:id="rId144"/>
    <p:sldId id="767" r:id="rId145"/>
    <p:sldId id="768" r:id="rId146"/>
    <p:sldId id="769" r:id="rId147"/>
    <p:sldId id="770" r:id="rId148"/>
    <p:sldId id="442" r:id="rId149"/>
    <p:sldId id="480" r:id="rId150"/>
    <p:sldId id="654" r:id="rId151"/>
    <p:sldId id="441" r:id="rId152"/>
    <p:sldId id="440" r:id="rId153"/>
  </p:sldIdLst>
  <p:sldSz cx="9144000" cy="6858000" type="screen4x3"/>
  <p:notesSz cx="6858000" cy="9144000"/>
  <p:embeddedFontLst>
    <p:embeddedFont>
      <p:font typeface="Titillium Web" panose="00000500000000000000" pitchFamily="2" charset="0"/>
      <p:regular r:id="rId155"/>
      <p:bold r:id="rId156"/>
      <p:italic r:id="rId157"/>
      <p:boldItalic r:id="rId158"/>
    </p:embeddedFont>
    <p:embeddedFont>
      <p:font typeface="Calibri" panose="020F0502020204030204" pitchFamily="34" charset="0"/>
      <p:regular r:id="rId159"/>
      <p:bold r:id="rId160"/>
      <p:italic r:id="rId161"/>
      <p:boldItalic r:id="rId162"/>
    </p:embeddedFont>
    <p:embeddedFont>
      <p:font typeface="Arial Black" panose="020B0A04020102020204" pitchFamily="34" charset="0"/>
      <p:bold r:id="rId163"/>
    </p:embeddedFont>
    <p:embeddedFont>
      <p:font typeface="PMingLiU" panose="02020500000000000000" pitchFamily="18" charset="-120"/>
      <p:regular r:id="rId164"/>
    </p:embeddedFont>
    <p:embeddedFont>
      <p:font typeface="Helvetica-Light" panose="020B0404020202030204" pitchFamily="34" charset="0"/>
      <p:regular r:id="rId165"/>
    </p:embeddedFont>
    <p:embeddedFont>
      <p:font typeface="Arial Unicode MS" panose="020B0604020202020204" pitchFamily="34" charset="-128"/>
      <p:regular r:id="rId166"/>
    </p:embeddedFont>
    <p:embeddedFont>
      <p:font typeface="PMingLiU" panose="02020500000000000000" pitchFamily="18" charset="-120"/>
      <p:regular r:id="rId164"/>
    </p:embeddedFont>
    <p:embeddedFont>
      <p:font typeface="SimSun" panose="02010600030101010101" pitchFamily="2" charset="-122"/>
      <p:regular r:id="rId167"/>
    </p:embeddedFont>
    <p:embeddedFont>
      <p:font typeface="Century Gothic" panose="020B0502020202020204" pitchFamily="34" charset="0"/>
      <p:regular r:id="rId168"/>
      <p:bold r:id="rId169"/>
      <p:italic r:id="rId170"/>
      <p:boldItalic r:id="rId171"/>
    </p:embeddedFont>
    <p:embeddedFont>
      <p:font typeface="Calibri Light" panose="020F0302020204030204" pitchFamily="34" charset="0"/>
      <p:regular r:id="rId172"/>
      <p:italic r:id="rId173"/>
    </p:embeddedFont>
    <p:embeddedFont>
      <p:font typeface="Helvetica" panose="020B0504020202030204" pitchFamily="34" charset="0"/>
      <p:regular r:id="rId174"/>
      <p:bold r:id="rId175"/>
      <p:italic r:id="rId176"/>
      <p:boldItalic r:id="rId17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4294967295" orient="horz" pos="2160" userDrawn="1">
          <p15:clr>
            <a:srgbClr val="A4A3A4"/>
          </p15:clr>
        </p15:guide>
        <p15:guide id="4294967295"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7BF1E"/>
    <a:srgbClr val="DDE3E6"/>
    <a:srgbClr val="000000"/>
    <a:srgbClr val="EFEFEF"/>
    <a:srgbClr val="960000"/>
    <a:srgbClr val="611715"/>
    <a:srgbClr val="B836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7705" autoAdjust="0"/>
    <p:restoredTop sz="89299" autoAdjust="0"/>
  </p:normalViewPr>
  <p:slideViewPr>
    <p:cSldViewPr>
      <p:cViewPr varScale="1">
        <p:scale>
          <a:sx n="90" d="100"/>
          <a:sy n="90" d="100"/>
        </p:scale>
        <p:origin x="1206" y="7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8388"/>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6.xml"/><Relationship Id="rId117" Type="http://schemas.openxmlformats.org/officeDocument/2006/relationships/slide" Target="slides/slide89.xml"/><Relationship Id="rId21" Type="http://schemas.openxmlformats.org/officeDocument/2006/relationships/slideMaster" Target="slideMasters/slideMaster21.xml"/><Relationship Id="rId42" Type="http://schemas.openxmlformats.org/officeDocument/2006/relationships/slide" Target="slides/slide14.xml"/><Relationship Id="rId47" Type="http://schemas.openxmlformats.org/officeDocument/2006/relationships/slide" Target="slides/slide19.xml"/><Relationship Id="rId63" Type="http://schemas.openxmlformats.org/officeDocument/2006/relationships/slide" Target="slides/slide35.xml"/><Relationship Id="rId68" Type="http://schemas.openxmlformats.org/officeDocument/2006/relationships/slide" Target="slides/slide40.xml"/><Relationship Id="rId84" Type="http://schemas.openxmlformats.org/officeDocument/2006/relationships/slide" Target="slides/slide56.xml"/><Relationship Id="rId89" Type="http://schemas.openxmlformats.org/officeDocument/2006/relationships/slide" Target="slides/slide61.xml"/><Relationship Id="rId112" Type="http://schemas.openxmlformats.org/officeDocument/2006/relationships/slide" Target="slides/slide84.xml"/><Relationship Id="rId133" Type="http://schemas.openxmlformats.org/officeDocument/2006/relationships/slide" Target="slides/slide105.xml"/><Relationship Id="rId138" Type="http://schemas.openxmlformats.org/officeDocument/2006/relationships/slide" Target="slides/slide110.xml"/><Relationship Id="rId154" Type="http://schemas.openxmlformats.org/officeDocument/2006/relationships/notesMaster" Target="notesMasters/notesMaster1.xml"/><Relationship Id="rId159" Type="http://schemas.openxmlformats.org/officeDocument/2006/relationships/font" Target="fonts/font5.fntdata"/><Relationship Id="rId175" Type="http://schemas.openxmlformats.org/officeDocument/2006/relationships/font" Target="fonts/font21.fntdata"/><Relationship Id="rId170" Type="http://schemas.openxmlformats.org/officeDocument/2006/relationships/font" Target="fonts/font16.fntdata"/><Relationship Id="rId16" Type="http://schemas.openxmlformats.org/officeDocument/2006/relationships/slideMaster" Target="slideMasters/slideMaster16.xml"/><Relationship Id="rId107" Type="http://schemas.openxmlformats.org/officeDocument/2006/relationships/slide" Target="slides/slide79.xml"/><Relationship Id="rId11" Type="http://schemas.openxmlformats.org/officeDocument/2006/relationships/slideMaster" Target="slideMasters/slideMaster11.xml"/><Relationship Id="rId32" Type="http://schemas.openxmlformats.org/officeDocument/2006/relationships/slide" Target="slides/slide4.xml"/><Relationship Id="rId37" Type="http://schemas.openxmlformats.org/officeDocument/2006/relationships/slide" Target="slides/slide9.xml"/><Relationship Id="rId53" Type="http://schemas.openxmlformats.org/officeDocument/2006/relationships/slide" Target="slides/slide25.xml"/><Relationship Id="rId58" Type="http://schemas.openxmlformats.org/officeDocument/2006/relationships/slide" Target="slides/slide30.xml"/><Relationship Id="rId74" Type="http://schemas.openxmlformats.org/officeDocument/2006/relationships/slide" Target="slides/slide46.xml"/><Relationship Id="rId79" Type="http://schemas.openxmlformats.org/officeDocument/2006/relationships/slide" Target="slides/slide51.xml"/><Relationship Id="rId102" Type="http://schemas.openxmlformats.org/officeDocument/2006/relationships/slide" Target="slides/slide74.xml"/><Relationship Id="rId123" Type="http://schemas.openxmlformats.org/officeDocument/2006/relationships/slide" Target="slides/slide95.xml"/><Relationship Id="rId128" Type="http://schemas.openxmlformats.org/officeDocument/2006/relationships/slide" Target="slides/slide100.xml"/><Relationship Id="rId144" Type="http://schemas.openxmlformats.org/officeDocument/2006/relationships/slide" Target="slides/slide116.xml"/><Relationship Id="rId149" Type="http://schemas.openxmlformats.org/officeDocument/2006/relationships/slide" Target="slides/slide121.xml"/><Relationship Id="rId5" Type="http://schemas.openxmlformats.org/officeDocument/2006/relationships/slideMaster" Target="slideMasters/slideMaster5.xml"/><Relationship Id="rId90" Type="http://schemas.openxmlformats.org/officeDocument/2006/relationships/slide" Target="slides/slide62.xml"/><Relationship Id="rId95" Type="http://schemas.openxmlformats.org/officeDocument/2006/relationships/slide" Target="slides/slide67.xml"/><Relationship Id="rId160" Type="http://schemas.openxmlformats.org/officeDocument/2006/relationships/font" Target="fonts/font6.fntdata"/><Relationship Id="rId165" Type="http://schemas.openxmlformats.org/officeDocument/2006/relationships/font" Target="fonts/font11.fntdata"/><Relationship Id="rId181" Type="http://schemas.openxmlformats.org/officeDocument/2006/relationships/tableStyles" Target="tableStyles.xml"/><Relationship Id="rId22" Type="http://schemas.openxmlformats.org/officeDocument/2006/relationships/slideMaster" Target="slideMasters/slideMaster22.xml"/><Relationship Id="rId27" Type="http://schemas.openxmlformats.org/officeDocument/2006/relationships/slideMaster" Target="slideMasters/slideMaster27.xml"/><Relationship Id="rId43" Type="http://schemas.openxmlformats.org/officeDocument/2006/relationships/slide" Target="slides/slide15.xml"/><Relationship Id="rId48" Type="http://schemas.openxmlformats.org/officeDocument/2006/relationships/slide" Target="slides/slide20.xml"/><Relationship Id="rId64" Type="http://schemas.openxmlformats.org/officeDocument/2006/relationships/slide" Target="slides/slide36.xml"/><Relationship Id="rId69" Type="http://schemas.openxmlformats.org/officeDocument/2006/relationships/slide" Target="slides/slide41.xml"/><Relationship Id="rId113" Type="http://schemas.openxmlformats.org/officeDocument/2006/relationships/slide" Target="slides/slide85.xml"/><Relationship Id="rId118" Type="http://schemas.openxmlformats.org/officeDocument/2006/relationships/slide" Target="slides/slide90.xml"/><Relationship Id="rId134" Type="http://schemas.openxmlformats.org/officeDocument/2006/relationships/slide" Target="slides/slide106.xml"/><Relationship Id="rId139" Type="http://schemas.openxmlformats.org/officeDocument/2006/relationships/slide" Target="slides/slide111.xml"/><Relationship Id="rId80" Type="http://schemas.openxmlformats.org/officeDocument/2006/relationships/slide" Target="slides/slide52.xml"/><Relationship Id="rId85" Type="http://schemas.openxmlformats.org/officeDocument/2006/relationships/slide" Target="slides/slide57.xml"/><Relationship Id="rId150" Type="http://schemas.openxmlformats.org/officeDocument/2006/relationships/slide" Target="slides/slide122.xml"/><Relationship Id="rId155" Type="http://schemas.openxmlformats.org/officeDocument/2006/relationships/font" Target="fonts/font1.fntdata"/><Relationship Id="rId171" Type="http://schemas.openxmlformats.org/officeDocument/2006/relationships/font" Target="fonts/font17.fntdata"/><Relationship Id="rId176" Type="http://schemas.openxmlformats.org/officeDocument/2006/relationships/font" Target="fonts/font22.fntdata"/><Relationship Id="rId12" Type="http://schemas.openxmlformats.org/officeDocument/2006/relationships/slideMaster" Target="slideMasters/slideMaster12.xml"/><Relationship Id="rId17" Type="http://schemas.openxmlformats.org/officeDocument/2006/relationships/slideMaster" Target="slideMasters/slideMaster17.xml"/><Relationship Id="rId33" Type="http://schemas.openxmlformats.org/officeDocument/2006/relationships/slide" Target="slides/slide5.xml"/><Relationship Id="rId38" Type="http://schemas.openxmlformats.org/officeDocument/2006/relationships/slide" Target="slides/slide10.xml"/><Relationship Id="rId59" Type="http://schemas.openxmlformats.org/officeDocument/2006/relationships/slide" Target="slides/slide31.xml"/><Relationship Id="rId103" Type="http://schemas.openxmlformats.org/officeDocument/2006/relationships/slide" Target="slides/slide75.xml"/><Relationship Id="rId108" Type="http://schemas.openxmlformats.org/officeDocument/2006/relationships/slide" Target="slides/slide80.xml"/><Relationship Id="rId124" Type="http://schemas.openxmlformats.org/officeDocument/2006/relationships/slide" Target="slides/slide96.xml"/><Relationship Id="rId129" Type="http://schemas.openxmlformats.org/officeDocument/2006/relationships/slide" Target="slides/slide101.xml"/><Relationship Id="rId54" Type="http://schemas.openxmlformats.org/officeDocument/2006/relationships/slide" Target="slides/slide26.xml"/><Relationship Id="rId70" Type="http://schemas.openxmlformats.org/officeDocument/2006/relationships/slide" Target="slides/slide42.xml"/><Relationship Id="rId75" Type="http://schemas.openxmlformats.org/officeDocument/2006/relationships/slide" Target="slides/slide47.xml"/><Relationship Id="rId91" Type="http://schemas.openxmlformats.org/officeDocument/2006/relationships/slide" Target="slides/slide63.xml"/><Relationship Id="rId96" Type="http://schemas.openxmlformats.org/officeDocument/2006/relationships/slide" Target="slides/slide68.xml"/><Relationship Id="rId140" Type="http://schemas.openxmlformats.org/officeDocument/2006/relationships/slide" Target="slides/slide112.xml"/><Relationship Id="rId145" Type="http://schemas.openxmlformats.org/officeDocument/2006/relationships/slide" Target="slides/slide117.xml"/><Relationship Id="rId161" Type="http://schemas.openxmlformats.org/officeDocument/2006/relationships/font" Target="fonts/font7.fntdata"/><Relationship Id="rId166"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Master" Target="slideMasters/slideMaster23.xml"/><Relationship Id="rId28" Type="http://schemas.openxmlformats.org/officeDocument/2006/relationships/slideMaster" Target="slideMasters/slideMaster28.xml"/><Relationship Id="rId49" Type="http://schemas.openxmlformats.org/officeDocument/2006/relationships/slide" Target="slides/slide21.xml"/><Relationship Id="rId114" Type="http://schemas.openxmlformats.org/officeDocument/2006/relationships/slide" Target="slides/slide86.xml"/><Relationship Id="rId119" Type="http://schemas.openxmlformats.org/officeDocument/2006/relationships/slide" Target="slides/slide91.xml"/><Relationship Id="rId44" Type="http://schemas.openxmlformats.org/officeDocument/2006/relationships/slide" Target="slides/slide16.xml"/><Relationship Id="rId60" Type="http://schemas.openxmlformats.org/officeDocument/2006/relationships/slide" Target="slides/slide32.xml"/><Relationship Id="rId65" Type="http://schemas.openxmlformats.org/officeDocument/2006/relationships/slide" Target="slides/slide37.xml"/><Relationship Id="rId81" Type="http://schemas.openxmlformats.org/officeDocument/2006/relationships/slide" Target="slides/slide53.xml"/><Relationship Id="rId86" Type="http://schemas.openxmlformats.org/officeDocument/2006/relationships/slide" Target="slides/slide58.xml"/><Relationship Id="rId130" Type="http://schemas.openxmlformats.org/officeDocument/2006/relationships/slide" Target="slides/slide102.xml"/><Relationship Id="rId135" Type="http://schemas.openxmlformats.org/officeDocument/2006/relationships/slide" Target="slides/slide107.xml"/><Relationship Id="rId151" Type="http://schemas.openxmlformats.org/officeDocument/2006/relationships/slide" Target="slides/slide123.xml"/><Relationship Id="rId156" Type="http://schemas.openxmlformats.org/officeDocument/2006/relationships/font" Target="fonts/font2.fntdata"/><Relationship Id="rId177" Type="http://schemas.openxmlformats.org/officeDocument/2006/relationships/font" Target="fonts/font23.fntdata"/><Relationship Id="rId4" Type="http://schemas.openxmlformats.org/officeDocument/2006/relationships/slideMaster" Target="slideMasters/slideMaster4.xml"/><Relationship Id="rId9" Type="http://schemas.openxmlformats.org/officeDocument/2006/relationships/slideMaster" Target="slideMasters/slideMaster9.xml"/><Relationship Id="rId172" Type="http://schemas.openxmlformats.org/officeDocument/2006/relationships/font" Target="fonts/font18.fntdata"/><Relationship Id="rId180" Type="http://schemas.openxmlformats.org/officeDocument/2006/relationships/theme" Target="theme/theme1.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1.xml"/><Relationship Id="rId109" Type="http://schemas.openxmlformats.org/officeDocument/2006/relationships/slide" Target="slides/slide81.xml"/><Relationship Id="rId34" Type="http://schemas.openxmlformats.org/officeDocument/2006/relationships/slide" Target="slides/slide6.xml"/><Relationship Id="rId50" Type="http://schemas.openxmlformats.org/officeDocument/2006/relationships/slide" Target="slides/slide22.xml"/><Relationship Id="rId55" Type="http://schemas.openxmlformats.org/officeDocument/2006/relationships/slide" Target="slides/slide27.xml"/><Relationship Id="rId76" Type="http://schemas.openxmlformats.org/officeDocument/2006/relationships/slide" Target="slides/slide48.xml"/><Relationship Id="rId97" Type="http://schemas.openxmlformats.org/officeDocument/2006/relationships/slide" Target="slides/slide69.xml"/><Relationship Id="rId104" Type="http://schemas.openxmlformats.org/officeDocument/2006/relationships/slide" Target="slides/slide76.xml"/><Relationship Id="rId120" Type="http://schemas.openxmlformats.org/officeDocument/2006/relationships/slide" Target="slides/slide92.xml"/><Relationship Id="rId125" Type="http://schemas.openxmlformats.org/officeDocument/2006/relationships/slide" Target="slides/slide97.xml"/><Relationship Id="rId141" Type="http://schemas.openxmlformats.org/officeDocument/2006/relationships/slide" Target="slides/slide113.xml"/><Relationship Id="rId146" Type="http://schemas.openxmlformats.org/officeDocument/2006/relationships/slide" Target="slides/slide118.xml"/><Relationship Id="rId167" Type="http://schemas.openxmlformats.org/officeDocument/2006/relationships/font" Target="fonts/font13.fntdata"/><Relationship Id="rId7" Type="http://schemas.openxmlformats.org/officeDocument/2006/relationships/slideMaster" Target="slideMasters/slideMaster7.xml"/><Relationship Id="rId71" Type="http://schemas.openxmlformats.org/officeDocument/2006/relationships/slide" Target="slides/slide43.xml"/><Relationship Id="rId92" Type="http://schemas.openxmlformats.org/officeDocument/2006/relationships/slide" Target="slides/slide64.xml"/><Relationship Id="rId162" Type="http://schemas.openxmlformats.org/officeDocument/2006/relationships/font" Target="fonts/font8.fntdata"/><Relationship Id="rId2" Type="http://schemas.openxmlformats.org/officeDocument/2006/relationships/slideMaster" Target="slideMasters/slideMaster2.xml"/><Relationship Id="rId29" Type="http://schemas.openxmlformats.org/officeDocument/2006/relationships/slide" Target="slides/slide1.xml"/><Relationship Id="rId24" Type="http://schemas.openxmlformats.org/officeDocument/2006/relationships/slideMaster" Target="slideMasters/slideMaster24.xml"/><Relationship Id="rId40" Type="http://schemas.openxmlformats.org/officeDocument/2006/relationships/slide" Target="slides/slide12.xml"/><Relationship Id="rId45" Type="http://schemas.openxmlformats.org/officeDocument/2006/relationships/slide" Target="slides/slide17.xml"/><Relationship Id="rId66" Type="http://schemas.openxmlformats.org/officeDocument/2006/relationships/slide" Target="slides/slide38.xml"/><Relationship Id="rId87" Type="http://schemas.openxmlformats.org/officeDocument/2006/relationships/slide" Target="slides/slide59.xml"/><Relationship Id="rId110" Type="http://schemas.openxmlformats.org/officeDocument/2006/relationships/slide" Target="slides/slide82.xml"/><Relationship Id="rId115" Type="http://schemas.openxmlformats.org/officeDocument/2006/relationships/slide" Target="slides/slide87.xml"/><Relationship Id="rId131" Type="http://schemas.openxmlformats.org/officeDocument/2006/relationships/slide" Target="slides/slide103.xml"/><Relationship Id="rId136" Type="http://schemas.openxmlformats.org/officeDocument/2006/relationships/slide" Target="slides/slide108.xml"/><Relationship Id="rId157" Type="http://schemas.openxmlformats.org/officeDocument/2006/relationships/font" Target="fonts/font3.fntdata"/><Relationship Id="rId178" Type="http://schemas.openxmlformats.org/officeDocument/2006/relationships/presProps" Target="presProps.xml"/><Relationship Id="rId61" Type="http://schemas.openxmlformats.org/officeDocument/2006/relationships/slide" Target="slides/slide33.xml"/><Relationship Id="rId82" Type="http://schemas.openxmlformats.org/officeDocument/2006/relationships/slide" Target="slides/slide54.xml"/><Relationship Id="rId152" Type="http://schemas.openxmlformats.org/officeDocument/2006/relationships/slide" Target="slides/slide124.xml"/><Relationship Id="rId173" Type="http://schemas.openxmlformats.org/officeDocument/2006/relationships/font" Target="fonts/font19.fntdata"/><Relationship Id="rId19" Type="http://schemas.openxmlformats.org/officeDocument/2006/relationships/slideMaster" Target="slideMasters/slideMaster19.xml"/><Relationship Id="rId14" Type="http://schemas.openxmlformats.org/officeDocument/2006/relationships/slideMaster" Target="slideMasters/slideMaster14.xml"/><Relationship Id="rId30" Type="http://schemas.openxmlformats.org/officeDocument/2006/relationships/slide" Target="slides/slide2.xml"/><Relationship Id="rId35" Type="http://schemas.openxmlformats.org/officeDocument/2006/relationships/slide" Target="slides/slide7.xml"/><Relationship Id="rId56" Type="http://schemas.openxmlformats.org/officeDocument/2006/relationships/slide" Target="slides/slide28.xml"/><Relationship Id="rId77" Type="http://schemas.openxmlformats.org/officeDocument/2006/relationships/slide" Target="slides/slide49.xml"/><Relationship Id="rId100" Type="http://schemas.openxmlformats.org/officeDocument/2006/relationships/slide" Target="slides/slide72.xml"/><Relationship Id="rId105" Type="http://schemas.openxmlformats.org/officeDocument/2006/relationships/slide" Target="slides/slide77.xml"/><Relationship Id="rId126" Type="http://schemas.openxmlformats.org/officeDocument/2006/relationships/slide" Target="slides/slide98.xml"/><Relationship Id="rId147" Type="http://schemas.openxmlformats.org/officeDocument/2006/relationships/slide" Target="slides/slide119.xml"/><Relationship Id="rId168" Type="http://schemas.openxmlformats.org/officeDocument/2006/relationships/font" Target="fonts/font14.fntdata"/><Relationship Id="rId8" Type="http://schemas.openxmlformats.org/officeDocument/2006/relationships/slideMaster" Target="slideMasters/slideMaster8.xml"/><Relationship Id="rId51" Type="http://schemas.openxmlformats.org/officeDocument/2006/relationships/slide" Target="slides/slide23.xml"/><Relationship Id="rId72" Type="http://schemas.openxmlformats.org/officeDocument/2006/relationships/slide" Target="slides/slide44.xml"/><Relationship Id="rId93" Type="http://schemas.openxmlformats.org/officeDocument/2006/relationships/slide" Target="slides/slide65.xml"/><Relationship Id="rId98" Type="http://schemas.openxmlformats.org/officeDocument/2006/relationships/slide" Target="slides/slide70.xml"/><Relationship Id="rId121" Type="http://schemas.openxmlformats.org/officeDocument/2006/relationships/slide" Target="slides/slide93.xml"/><Relationship Id="rId142" Type="http://schemas.openxmlformats.org/officeDocument/2006/relationships/slide" Target="slides/slide114.xml"/><Relationship Id="rId163" Type="http://schemas.openxmlformats.org/officeDocument/2006/relationships/font" Target="fonts/font9.fntdata"/><Relationship Id="rId3" Type="http://schemas.openxmlformats.org/officeDocument/2006/relationships/slideMaster" Target="slideMasters/slideMaster3.xml"/><Relationship Id="rId25" Type="http://schemas.openxmlformats.org/officeDocument/2006/relationships/slideMaster" Target="slideMasters/slideMaster25.xml"/><Relationship Id="rId46" Type="http://schemas.openxmlformats.org/officeDocument/2006/relationships/slide" Target="slides/slide18.xml"/><Relationship Id="rId67" Type="http://schemas.openxmlformats.org/officeDocument/2006/relationships/slide" Target="slides/slide39.xml"/><Relationship Id="rId116" Type="http://schemas.openxmlformats.org/officeDocument/2006/relationships/slide" Target="slides/slide88.xml"/><Relationship Id="rId137" Type="http://schemas.openxmlformats.org/officeDocument/2006/relationships/slide" Target="slides/slide109.xml"/><Relationship Id="rId158" Type="http://schemas.openxmlformats.org/officeDocument/2006/relationships/font" Target="fonts/font4.fntdata"/><Relationship Id="rId20" Type="http://schemas.openxmlformats.org/officeDocument/2006/relationships/slideMaster" Target="slideMasters/slideMaster20.xml"/><Relationship Id="rId41" Type="http://schemas.openxmlformats.org/officeDocument/2006/relationships/slide" Target="slides/slide13.xml"/><Relationship Id="rId62" Type="http://schemas.openxmlformats.org/officeDocument/2006/relationships/slide" Target="slides/slide34.xml"/><Relationship Id="rId83" Type="http://schemas.openxmlformats.org/officeDocument/2006/relationships/slide" Target="slides/slide55.xml"/><Relationship Id="rId88" Type="http://schemas.openxmlformats.org/officeDocument/2006/relationships/slide" Target="slides/slide60.xml"/><Relationship Id="rId111" Type="http://schemas.openxmlformats.org/officeDocument/2006/relationships/slide" Target="slides/slide83.xml"/><Relationship Id="rId132" Type="http://schemas.openxmlformats.org/officeDocument/2006/relationships/slide" Target="slides/slide104.xml"/><Relationship Id="rId153" Type="http://schemas.openxmlformats.org/officeDocument/2006/relationships/slide" Target="slides/slide125.xml"/><Relationship Id="rId174" Type="http://schemas.openxmlformats.org/officeDocument/2006/relationships/font" Target="fonts/font20.fntdata"/><Relationship Id="rId179" Type="http://schemas.openxmlformats.org/officeDocument/2006/relationships/viewProps" Target="viewProps.xml"/><Relationship Id="rId15" Type="http://schemas.openxmlformats.org/officeDocument/2006/relationships/slideMaster" Target="slideMasters/slideMaster15.xml"/><Relationship Id="rId36" Type="http://schemas.openxmlformats.org/officeDocument/2006/relationships/slide" Target="slides/slide8.xml"/><Relationship Id="rId57" Type="http://schemas.openxmlformats.org/officeDocument/2006/relationships/slide" Target="slides/slide29.xml"/><Relationship Id="rId106" Type="http://schemas.openxmlformats.org/officeDocument/2006/relationships/slide" Target="slides/slide78.xml"/><Relationship Id="rId127" Type="http://schemas.openxmlformats.org/officeDocument/2006/relationships/slide" Target="slides/slide99.xml"/><Relationship Id="rId10" Type="http://schemas.openxmlformats.org/officeDocument/2006/relationships/slideMaster" Target="slideMasters/slideMaster10.xml"/><Relationship Id="rId31" Type="http://schemas.openxmlformats.org/officeDocument/2006/relationships/slide" Target="slides/slide3.xml"/><Relationship Id="rId52" Type="http://schemas.openxmlformats.org/officeDocument/2006/relationships/slide" Target="slides/slide24.xml"/><Relationship Id="rId73" Type="http://schemas.openxmlformats.org/officeDocument/2006/relationships/slide" Target="slides/slide45.xml"/><Relationship Id="rId78" Type="http://schemas.openxmlformats.org/officeDocument/2006/relationships/slide" Target="slides/slide50.xml"/><Relationship Id="rId94" Type="http://schemas.openxmlformats.org/officeDocument/2006/relationships/slide" Target="slides/slide66.xml"/><Relationship Id="rId99" Type="http://schemas.openxmlformats.org/officeDocument/2006/relationships/slide" Target="slides/slide71.xml"/><Relationship Id="rId101" Type="http://schemas.openxmlformats.org/officeDocument/2006/relationships/slide" Target="slides/slide73.xml"/><Relationship Id="rId122" Type="http://schemas.openxmlformats.org/officeDocument/2006/relationships/slide" Target="slides/slide94.xml"/><Relationship Id="rId143" Type="http://schemas.openxmlformats.org/officeDocument/2006/relationships/slide" Target="slides/slide115.xml"/><Relationship Id="rId148" Type="http://schemas.openxmlformats.org/officeDocument/2006/relationships/slide" Target="slides/slide120.xml"/><Relationship Id="rId164" Type="http://schemas.openxmlformats.org/officeDocument/2006/relationships/font" Target="fonts/font10.fntdata"/><Relationship Id="rId169" Type="http://schemas.openxmlformats.org/officeDocument/2006/relationships/font" Target="fonts/font15.fntdata"/></Relationships>
</file>

<file path=ppt/charts/_rels/chart1.xml.rels><?xml version="1.0" encoding="UTF-8" standalone="yes"?>
<Relationships xmlns="http://schemas.openxmlformats.org/package/2006/relationships"><Relationship Id="rId1" Type="http://schemas.openxmlformats.org/officeDocument/2006/relationships/oleObject" Target="KelPassport:DATA:website-source-files:Corporate:Techteam:Reports:domain-report:predictions:Bayes_theorem-8mo-adjustable.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KelPassport:DATA:website-source-files:Corporate:Techteam:Reports:domain-report:predictions:Bayes_theorem-8mo-adjustable.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solidFill>
                  <a:srgbClr val="FFFFFF"/>
                </a:solidFill>
              </a:defRPr>
            </a:pPr>
            <a:r>
              <a:rPr lang="en-US">
                <a:solidFill>
                  <a:srgbClr val="FFFFFF"/>
                </a:solidFill>
              </a:rPr>
              <a:t>Deleted Domains</a:t>
            </a:r>
            <a:r>
              <a:rPr lang="en-US" baseline="0">
                <a:solidFill>
                  <a:srgbClr val="FFFFFF"/>
                </a:solidFill>
              </a:rPr>
              <a:t> Characteristics Nov-2015 to Oct-2016</a:t>
            </a:r>
            <a:endParaRPr lang="en-US">
              <a:solidFill>
                <a:srgbClr val="FFFFFF"/>
              </a:solidFill>
            </a:endParaRPr>
          </a:p>
        </c:rich>
      </c:tx>
      <c:overlay val="0"/>
    </c:title>
    <c:autoTitleDeleted val="0"/>
    <c:plotArea>
      <c:layout/>
      <c:lineChart>
        <c:grouping val="standard"/>
        <c:varyColors val="0"/>
        <c:ser>
          <c:idx val="1"/>
          <c:order val="0"/>
          <c:tx>
            <c:strRef>
              <c:f>Charts!$A$14</c:f>
              <c:strCache>
                <c:ptCount val="1"/>
                <c:pt idx="0">
                  <c:v>A + MX</c:v>
                </c:pt>
              </c:strCache>
            </c:strRef>
          </c:tx>
          <c:spPr>
            <a:ln>
              <a:solidFill>
                <a:schemeClr val="accent5">
                  <a:lumMod val="40000"/>
                  <a:lumOff val="60000"/>
                </a:schemeClr>
              </a:solidFill>
            </a:ln>
          </c:spPr>
          <c:marker>
            <c:symbol val="none"/>
          </c:marker>
          <c:val>
            <c:numRef>
              <c:f>Charts!$B$14:$M$14</c:f>
              <c:numCache>
                <c:formatCode>General</c:formatCode>
                <c:ptCount val="12"/>
                <c:pt idx="0">
                  <c:v>8.6999999999999993</c:v>
                </c:pt>
                <c:pt idx="1">
                  <c:v>32.24</c:v>
                </c:pt>
                <c:pt idx="2">
                  <c:v>25.76</c:v>
                </c:pt>
                <c:pt idx="3">
                  <c:v>30.14</c:v>
                </c:pt>
                <c:pt idx="4">
                  <c:v>34.71</c:v>
                </c:pt>
                <c:pt idx="5">
                  <c:v>26.65</c:v>
                </c:pt>
                <c:pt idx="6">
                  <c:v>33.950000000000003</c:v>
                </c:pt>
                <c:pt idx="7">
                  <c:v>31.46</c:v>
                </c:pt>
                <c:pt idx="8">
                  <c:v>33.630000000000003</c:v>
                </c:pt>
                <c:pt idx="9">
                  <c:v>29.08</c:v>
                </c:pt>
                <c:pt idx="10">
                  <c:v>28.33</c:v>
                </c:pt>
                <c:pt idx="11">
                  <c:v>33.200000000000003</c:v>
                </c:pt>
              </c:numCache>
            </c:numRef>
          </c:val>
          <c:smooth val="0"/>
        </c:ser>
        <c:ser>
          <c:idx val="2"/>
          <c:order val="1"/>
          <c:tx>
            <c:strRef>
              <c:f>Charts!$A$15</c:f>
              <c:strCache>
                <c:ptCount val="1"/>
                <c:pt idx="0">
                  <c:v>A only</c:v>
                </c:pt>
              </c:strCache>
            </c:strRef>
          </c:tx>
          <c:spPr>
            <a:ln>
              <a:solidFill>
                <a:schemeClr val="accent5">
                  <a:lumMod val="75000"/>
                </a:schemeClr>
              </a:solidFill>
            </a:ln>
          </c:spPr>
          <c:marker>
            <c:symbol val="none"/>
          </c:marker>
          <c:val>
            <c:numRef>
              <c:f>Charts!$B$15:$M$15</c:f>
              <c:numCache>
                <c:formatCode>General</c:formatCode>
                <c:ptCount val="12"/>
                <c:pt idx="0">
                  <c:v>3.62</c:v>
                </c:pt>
                <c:pt idx="1">
                  <c:v>23.63</c:v>
                </c:pt>
                <c:pt idx="2">
                  <c:v>24.28</c:v>
                </c:pt>
                <c:pt idx="3">
                  <c:v>21.73</c:v>
                </c:pt>
                <c:pt idx="4">
                  <c:v>25.06</c:v>
                </c:pt>
                <c:pt idx="5">
                  <c:v>24.79</c:v>
                </c:pt>
                <c:pt idx="6">
                  <c:v>20.86</c:v>
                </c:pt>
                <c:pt idx="7">
                  <c:v>23.41</c:v>
                </c:pt>
                <c:pt idx="8">
                  <c:v>24.81</c:v>
                </c:pt>
                <c:pt idx="9">
                  <c:v>24.5</c:v>
                </c:pt>
                <c:pt idx="10">
                  <c:v>21.11</c:v>
                </c:pt>
                <c:pt idx="11">
                  <c:v>20.56</c:v>
                </c:pt>
              </c:numCache>
            </c:numRef>
          </c:val>
          <c:smooth val="0"/>
        </c:ser>
        <c:ser>
          <c:idx val="3"/>
          <c:order val="2"/>
          <c:tx>
            <c:strRef>
              <c:f>Charts!$A$16</c:f>
              <c:strCache>
                <c:ptCount val="1"/>
                <c:pt idx="0">
                  <c:v>None</c:v>
                </c:pt>
              </c:strCache>
            </c:strRef>
          </c:tx>
          <c:spPr>
            <a:ln>
              <a:solidFill>
                <a:schemeClr val="accent3">
                  <a:lumMod val="75000"/>
                </a:schemeClr>
              </a:solidFill>
            </a:ln>
          </c:spPr>
          <c:marker>
            <c:symbol val="none"/>
          </c:marker>
          <c:val>
            <c:numRef>
              <c:f>Charts!$B$16:$M$16</c:f>
              <c:numCache>
                <c:formatCode>General</c:formatCode>
                <c:ptCount val="12"/>
                <c:pt idx="0">
                  <c:v>86.23</c:v>
                </c:pt>
                <c:pt idx="1">
                  <c:v>41.82</c:v>
                </c:pt>
                <c:pt idx="2">
                  <c:v>47.24</c:v>
                </c:pt>
                <c:pt idx="3">
                  <c:v>45.78</c:v>
                </c:pt>
                <c:pt idx="4">
                  <c:v>38.229999999999997</c:v>
                </c:pt>
                <c:pt idx="5">
                  <c:v>44.04</c:v>
                </c:pt>
                <c:pt idx="6">
                  <c:v>40.369999999999997</c:v>
                </c:pt>
                <c:pt idx="7">
                  <c:v>42.6</c:v>
                </c:pt>
                <c:pt idx="8">
                  <c:v>38.06</c:v>
                </c:pt>
                <c:pt idx="9">
                  <c:v>43.4</c:v>
                </c:pt>
                <c:pt idx="10">
                  <c:v>47.27</c:v>
                </c:pt>
                <c:pt idx="11">
                  <c:v>43.01</c:v>
                </c:pt>
              </c:numCache>
            </c:numRef>
          </c:val>
          <c:smooth val="0"/>
        </c:ser>
        <c:ser>
          <c:idx val="4"/>
          <c:order val="3"/>
          <c:tx>
            <c:strRef>
              <c:f>Charts!$A$17</c:f>
              <c:strCache>
                <c:ptCount val="1"/>
                <c:pt idx="0">
                  <c:v>MX only</c:v>
                </c:pt>
              </c:strCache>
            </c:strRef>
          </c:tx>
          <c:marker>
            <c:symbol val="none"/>
          </c:marker>
          <c:val>
            <c:numRef>
              <c:f>Charts!$B$17:$M$17</c:f>
              <c:numCache>
                <c:formatCode>General</c:formatCode>
                <c:ptCount val="12"/>
                <c:pt idx="0">
                  <c:v>1.45</c:v>
                </c:pt>
                <c:pt idx="1">
                  <c:v>2.31</c:v>
                </c:pt>
                <c:pt idx="2">
                  <c:v>2.72</c:v>
                </c:pt>
                <c:pt idx="3">
                  <c:v>2.35</c:v>
                </c:pt>
                <c:pt idx="4">
                  <c:v>2</c:v>
                </c:pt>
                <c:pt idx="5">
                  <c:v>4.5199999999999996</c:v>
                </c:pt>
                <c:pt idx="6">
                  <c:v>4.8199999999999976</c:v>
                </c:pt>
                <c:pt idx="7">
                  <c:v>2.5299999999999998</c:v>
                </c:pt>
                <c:pt idx="8">
                  <c:v>3.51</c:v>
                </c:pt>
                <c:pt idx="9">
                  <c:v>3.02</c:v>
                </c:pt>
                <c:pt idx="10">
                  <c:v>3.29</c:v>
                </c:pt>
                <c:pt idx="11">
                  <c:v>3.23</c:v>
                </c:pt>
              </c:numCache>
            </c:numRef>
          </c:val>
          <c:smooth val="0"/>
        </c:ser>
        <c:dLbls>
          <c:showLegendKey val="0"/>
          <c:showVal val="0"/>
          <c:showCatName val="0"/>
          <c:showSerName val="0"/>
          <c:showPercent val="0"/>
          <c:showBubbleSize val="0"/>
        </c:dLbls>
        <c:smooth val="0"/>
        <c:axId val="799086272"/>
        <c:axId val="799089016"/>
      </c:lineChart>
      <c:catAx>
        <c:axId val="799086272"/>
        <c:scaling>
          <c:orientation val="minMax"/>
        </c:scaling>
        <c:delete val="1"/>
        <c:axPos val="b"/>
        <c:minorGridlines>
          <c:spPr>
            <a:ln>
              <a:solidFill>
                <a:schemeClr val="accent5">
                  <a:lumMod val="50000"/>
                </a:schemeClr>
              </a:solidFill>
            </a:ln>
          </c:spPr>
        </c:minorGridlines>
        <c:majorTickMark val="out"/>
        <c:minorTickMark val="none"/>
        <c:tickLblPos val="nextTo"/>
        <c:crossAx val="799089016"/>
        <c:crosses val="autoZero"/>
        <c:auto val="1"/>
        <c:lblAlgn val="ctr"/>
        <c:lblOffset val="100"/>
        <c:noMultiLvlLbl val="0"/>
      </c:catAx>
      <c:valAx>
        <c:axId val="799089016"/>
        <c:scaling>
          <c:orientation val="minMax"/>
        </c:scaling>
        <c:delete val="0"/>
        <c:axPos val="l"/>
        <c:majorGridlines/>
        <c:title>
          <c:tx>
            <c:rich>
              <a:bodyPr rot="0" vert="horz"/>
              <a:lstStyle/>
              <a:p>
                <a:pPr>
                  <a:defRPr>
                    <a:solidFill>
                      <a:srgbClr val="FFFFFF"/>
                    </a:solidFill>
                  </a:defRPr>
                </a:pPr>
                <a:r>
                  <a:rPr lang="en-US">
                    <a:solidFill>
                      <a:srgbClr val="FFFFFF"/>
                    </a:solidFill>
                  </a:rPr>
                  <a:t>% of</a:t>
                </a:r>
                <a:br>
                  <a:rPr lang="en-US">
                    <a:solidFill>
                      <a:srgbClr val="FFFFFF"/>
                    </a:solidFill>
                  </a:rPr>
                </a:br>
                <a:r>
                  <a:rPr lang="en-US">
                    <a:solidFill>
                      <a:srgbClr val="FFFFFF"/>
                    </a:solidFill>
                  </a:rPr>
                  <a:t>Deleted</a:t>
                </a:r>
              </a:p>
            </c:rich>
          </c:tx>
          <c:overlay val="0"/>
        </c:title>
        <c:numFmt formatCode="General" sourceLinked="1"/>
        <c:majorTickMark val="out"/>
        <c:minorTickMark val="none"/>
        <c:tickLblPos val="nextTo"/>
        <c:txPr>
          <a:bodyPr/>
          <a:lstStyle/>
          <a:p>
            <a:pPr>
              <a:defRPr>
                <a:solidFill>
                  <a:srgbClr val="FFFFFF"/>
                </a:solidFill>
              </a:defRPr>
            </a:pPr>
            <a:endParaRPr lang="en-US"/>
          </a:p>
        </c:txPr>
        <c:crossAx val="799086272"/>
        <c:crosses val="autoZero"/>
        <c:crossBetween val="between"/>
      </c:valAx>
    </c:plotArea>
    <c:legend>
      <c:legendPos val="r"/>
      <c:overlay val="0"/>
      <c:txPr>
        <a:bodyPr/>
        <a:lstStyle/>
        <a:p>
          <a:pPr>
            <a:defRPr>
              <a:solidFill>
                <a:srgbClr val="FFFFFF"/>
              </a:solidFill>
            </a:defRPr>
          </a:pPr>
          <a:endParaRPr lang="en-US"/>
        </a:p>
      </c:txPr>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solidFill>
                  <a:srgbClr val="FFFFFF"/>
                </a:solidFill>
              </a:defRPr>
            </a:pPr>
            <a:r>
              <a:rPr lang="en-US" dirty="0">
                <a:solidFill>
                  <a:srgbClr val="92D050"/>
                </a:solidFill>
              </a:rPr>
              <a:t>Renewed Domains  Characteristics Nov-2015</a:t>
            </a:r>
            <a:r>
              <a:rPr lang="en-US" baseline="0" dirty="0">
                <a:solidFill>
                  <a:srgbClr val="92D050"/>
                </a:solidFill>
              </a:rPr>
              <a:t> to Oct-2016</a:t>
            </a:r>
            <a:endParaRPr lang="en-US" dirty="0">
              <a:solidFill>
                <a:srgbClr val="92D050"/>
              </a:solidFill>
            </a:endParaRPr>
          </a:p>
        </c:rich>
      </c:tx>
      <c:overlay val="0"/>
    </c:title>
    <c:autoTitleDeleted val="0"/>
    <c:plotArea>
      <c:layout/>
      <c:lineChart>
        <c:grouping val="standard"/>
        <c:varyColors val="0"/>
        <c:ser>
          <c:idx val="1"/>
          <c:order val="0"/>
          <c:tx>
            <c:strRef>
              <c:f>Charts!$A$2</c:f>
              <c:strCache>
                <c:ptCount val="1"/>
                <c:pt idx="0">
                  <c:v>A + MX</c:v>
                </c:pt>
              </c:strCache>
            </c:strRef>
          </c:tx>
          <c:spPr>
            <a:ln>
              <a:solidFill>
                <a:schemeClr val="accent5">
                  <a:lumMod val="40000"/>
                  <a:lumOff val="60000"/>
                </a:schemeClr>
              </a:solidFill>
            </a:ln>
          </c:spPr>
          <c:marker>
            <c:symbol val="none"/>
          </c:marker>
          <c:val>
            <c:numRef>
              <c:f>Charts!$B$2:$M$2</c:f>
              <c:numCache>
                <c:formatCode>General</c:formatCode>
                <c:ptCount val="12"/>
                <c:pt idx="0">
                  <c:v>37.96</c:v>
                </c:pt>
                <c:pt idx="1">
                  <c:v>35.79</c:v>
                </c:pt>
                <c:pt idx="2">
                  <c:v>43.72</c:v>
                </c:pt>
                <c:pt idx="3">
                  <c:v>38.17</c:v>
                </c:pt>
                <c:pt idx="4">
                  <c:v>52.1</c:v>
                </c:pt>
                <c:pt idx="5">
                  <c:v>43.87</c:v>
                </c:pt>
                <c:pt idx="6">
                  <c:v>44.21</c:v>
                </c:pt>
                <c:pt idx="7">
                  <c:v>46.96</c:v>
                </c:pt>
                <c:pt idx="8">
                  <c:v>41.14</c:v>
                </c:pt>
                <c:pt idx="9">
                  <c:v>43.35</c:v>
                </c:pt>
                <c:pt idx="10">
                  <c:v>35.229999999999997</c:v>
                </c:pt>
                <c:pt idx="11">
                  <c:v>47.14</c:v>
                </c:pt>
              </c:numCache>
            </c:numRef>
          </c:val>
          <c:smooth val="0"/>
        </c:ser>
        <c:ser>
          <c:idx val="2"/>
          <c:order val="1"/>
          <c:tx>
            <c:strRef>
              <c:f>Charts!$A$3</c:f>
              <c:strCache>
                <c:ptCount val="1"/>
                <c:pt idx="0">
                  <c:v>A only</c:v>
                </c:pt>
              </c:strCache>
            </c:strRef>
          </c:tx>
          <c:spPr>
            <a:ln>
              <a:solidFill>
                <a:schemeClr val="accent5">
                  <a:lumMod val="75000"/>
                </a:schemeClr>
              </a:solidFill>
            </a:ln>
          </c:spPr>
          <c:marker>
            <c:symbol val="none"/>
          </c:marker>
          <c:val>
            <c:numRef>
              <c:f>Charts!$B$3:$M$3</c:f>
              <c:numCache>
                <c:formatCode>General</c:formatCode>
                <c:ptCount val="12"/>
                <c:pt idx="0">
                  <c:v>21.17</c:v>
                </c:pt>
                <c:pt idx="1">
                  <c:v>22.47</c:v>
                </c:pt>
                <c:pt idx="2">
                  <c:v>21.99</c:v>
                </c:pt>
                <c:pt idx="3">
                  <c:v>23.04</c:v>
                </c:pt>
                <c:pt idx="4">
                  <c:v>19.989999999999998</c:v>
                </c:pt>
                <c:pt idx="5">
                  <c:v>20.079999999999998</c:v>
                </c:pt>
                <c:pt idx="6">
                  <c:v>21.76</c:v>
                </c:pt>
                <c:pt idx="7">
                  <c:v>21.36</c:v>
                </c:pt>
                <c:pt idx="8">
                  <c:v>21.13</c:v>
                </c:pt>
                <c:pt idx="9">
                  <c:v>20.04</c:v>
                </c:pt>
                <c:pt idx="10">
                  <c:v>23.53</c:v>
                </c:pt>
                <c:pt idx="11">
                  <c:v>20.87</c:v>
                </c:pt>
              </c:numCache>
            </c:numRef>
          </c:val>
          <c:smooth val="0"/>
        </c:ser>
        <c:ser>
          <c:idx val="3"/>
          <c:order val="2"/>
          <c:tx>
            <c:strRef>
              <c:f>Charts!$A$4</c:f>
              <c:strCache>
                <c:ptCount val="1"/>
                <c:pt idx="0">
                  <c:v>None</c:v>
                </c:pt>
              </c:strCache>
            </c:strRef>
          </c:tx>
          <c:spPr>
            <a:ln>
              <a:solidFill>
                <a:schemeClr val="accent3">
                  <a:lumMod val="75000"/>
                </a:schemeClr>
              </a:solidFill>
            </a:ln>
          </c:spPr>
          <c:marker>
            <c:symbol val="none"/>
          </c:marker>
          <c:val>
            <c:numRef>
              <c:f>Charts!$B$4:$M$4</c:f>
              <c:numCache>
                <c:formatCode>General</c:formatCode>
                <c:ptCount val="12"/>
                <c:pt idx="0">
                  <c:v>36.24</c:v>
                </c:pt>
                <c:pt idx="1">
                  <c:v>38.130000000000003</c:v>
                </c:pt>
                <c:pt idx="2">
                  <c:v>31.29</c:v>
                </c:pt>
                <c:pt idx="3">
                  <c:v>35.93</c:v>
                </c:pt>
                <c:pt idx="4">
                  <c:v>24.48</c:v>
                </c:pt>
                <c:pt idx="5">
                  <c:v>31.43</c:v>
                </c:pt>
                <c:pt idx="6">
                  <c:v>30.44</c:v>
                </c:pt>
                <c:pt idx="7">
                  <c:v>28.21</c:v>
                </c:pt>
                <c:pt idx="8">
                  <c:v>34.35</c:v>
                </c:pt>
                <c:pt idx="9">
                  <c:v>32.909999999999997</c:v>
                </c:pt>
                <c:pt idx="10">
                  <c:v>38.020000000000003</c:v>
                </c:pt>
                <c:pt idx="11">
                  <c:v>28</c:v>
                </c:pt>
              </c:numCache>
            </c:numRef>
          </c:val>
          <c:smooth val="0"/>
        </c:ser>
        <c:ser>
          <c:idx val="4"/>
          <c:order val="3"/>
          <c:tx>
            <c:strRef>
              <c:f>Charts!$A$5</c:f>
              <c:strCache>
                <c:ptCount val="1"/>
                <c:pt idx="0">
                  <c:v>MX only</c:v>
                </c:pt>
              </c:strCache>
            </c:strRef>
          </c:tx>
          <c:marker>
            <c:symbol val="none"/>
          </c:marker>
          <c:val>
            <c:numRef>
              <c:f>Charts!$B$5:$M$5</c:f>
              <c:numCache>
                <c:formatCode>General</c:formatCode>
                <c:ptCount val="12"/>
                <c:pt idx="0">
                  <c:v>4.63</c:v>
                </c:pt>
                <c:pt idx="1">
                  <c:v>3.62</c:v>
                </c:pt>
                <c:pt idx="2">
                  <c:v>3.01</c:v>
                </c:pt>
                <c:pt idx="3">
                  <c:v>2.85</c:v>
                </c:pt>
                <c:pt idx="4">
                  <c:v>3.43</c:v>
                </c:pt>
                <c:pt idx="5">
                  <c:v>4.6199999999999974</c:v>
                </c:pt>
                <c:pt idx="6">
                  <c:v>3.6</c:v>
                </c:pt>
                <c:pt idx="7">
                  <c:v>3.47</c:v>
                </c:pt>
                <c:pt idx="8">
                  <c:v>3.37</c:v>
                </c:pt>
                <c:pt idx="9">
                  <c:v>3.69</c:v>
                </c:pt>
                <c:pt idx="10">
                  <c:v>3.23</c:v>
                </c:pt>
                <c:pt idx="11">
                  <c:v>3.98</c:v>
                </c:pt>
              </c:numCache>
            </c:numRef>
          </c:val>
          <c:smooth val="0"/>
        </c:ser>
        <c:dLbls>
          <c:showLegendKey val="0"/>
          <c:showVal val="0"/>
          <c:showCatName val="0"/>
          <c:showSerName val="0"/>
          <c:showPercent val="0"/>
          <c:showBubbleSize val="0"/>
        </c:dLbls>
        <c:smooth val="0"/>
        <c:axId val="799082744"/>
        <c:axId val="799087056"/>
      </c:lineChart>
      <c:catAx>
        <c:axId val="799082744"/>
        <c:scaling>
          <c:orientation val="minMax"/>
        </c:scaling>
        <c:delete val="1"/>
        <c:axPos val="b"/>
        <c:minorGridlines>
          <c:spPr>
            <a:ln>
              <a:solidFill>
                <a:schemeClr val="accent5">
                  <a:lumMod val="50000"/>
                </a:schemeClr>
              </a:solidFill>
            </a:ln>
          </c:spPr>
        </c:minorGridlines>
        <c:majorTickMark val="out"/>
        <c:minorTickMark val="none"/>
        <c:tickLblPos val="nextTo"/>
        <c:crossAx val="799087056"/>
        <c:crosses val="autoZero"/>
        <c:auto val="1"/>
        <c:lblAlgn val="ctr"/>
        <c:lblOffset val="100"/>
        <c:noMultiLvlLbl val="0"/>
      </c:catAx>
      <c:valAx>
        <c:axId val="799087056"/>
        <c:scaling>
          <c:orientation val="minMax"/>
        </c:scaling>
        <c:delete val="0"/>
        <c:axPos val="l"/>
        <c:majorGridlines/>
        <c:title>
          <c:tx>
            <c:rich>
              <a:bodyPr rot="0" vert="horz"/>
              <a:lstStyle/>
              <a:p>
                <a:pPr>
                  <a:defRPr>
                    <a:solidFill>
                      <a:srgbClr val="FFFFFF"/>
                    </a:solidFill>
                  </a:defRPr>
                </a:pPr>
                <a:r>
                  <a:rPr lang="en-US">
                    <a:solidFill>
                      <a:srgbClr val="FFFFFF"/>
                    </a:solidFill>
                  </a:rPr>
                  <a:t>%</a:t>
                </a:r>
                <a:r>
                  <a:rPr lang="en-US" baseline="0">
                    <a:solidFill>
                      <a:srgbClr val="FFFFFF"/>
                    </a:solidFill>
                  </a:rPr>
                  <a:t> of</a:t>
                </a:r>
              </a:p>
              <a:p>
                <a:pPr>
                  <a:defRPr>
                    <a:solidFill>
                      <a:srgbClr val="FFFFFF"/>
                    </a:solidFill>
                  </a:defRPr>
                </a:pPr>
                <a:r>
                  <a:rPr lang="en-US" baseline="0">
                    <a:solidFill>
                      <a:srgbClr val="FFFFFF"/>
                    </a:solidFill>
                  </a:rPr>
                  <a:t>Renewed</a:t>
                </a:r>
                <a:endParaRPr lang="en-US">
                  <a:solidFill>
                    <a:srgbClr val="FFFFFF"/>
                  </a:solidFill>
                </a:endParaRPr>
              </a:p>
            </c:rich>
          </c:tx>
          <c:overlay val="0"/>
        </c:title>
        <c:numFmt formatCode="General" sourceLinked="1"/>
        <c:majorTickMark val="out"/>
        <c:minorTickMark val="none"/>
        <c:tickLblPos val="nextTo"/>
        <c:txPr>
          <a:bodyPr/>
          <a:lstStyle/>
          <a:p>
            <a:pPr>
              <a:defRPr>
                <a:solidFill>
                  <a:srgbClr val="FFFFFF"/>
                </a:solidFill>
              </a:defRPr>
            </a:pPr>
            <a:endParaRPr lang="en-US"/>
          </a:p>
        </c:txPr>
        <c:crossAx val="799082744"/>
        <c:crosses val="autoZero"/>
        <c:crossBetween val="between"/>
      </c:valAx>
    </c:plotArea>
    <c:legend>
      <c:legendPos val="r"/>
      <c:legendEntry>
        <c:idx val="0"/>
        <c:txPr>
          <a:bodyPr/>
          <a:lstStyle/>
          <a:p>
            <a:pPr>
              <a:defRPr>
                <a:solidFill>
                  <a:srgbClr val="FFFFFF"/>
                </a:solidFill>
              </a:defRPr>
            </a:pPr>
            <a:endParaRPr lang="en-US"/>
          </a:p>
        </c:txPr>
      </c:legendEntry>
      <c:legendEntry>
        <c:idx val="1"/>
        <c:txPr>
          <a:bodyPr/>
          <a:lstStyle/>
          <a:p>
            <a:pPr>
              <a:defRPr>
                <a:solidFill>
                  <a:srgbClr val="FFFFFF"/>
                </a:solidFill>
              </a:defRPr>
            </a:pPr>
            <a:endParaRPr lang="en-US"/>
          </a:p>
        </c:txPr>
      </c:legendEntry>
      <c:legendEntry>
        <c:idx val="2"/>
        <c:txPr>
          <a:bodyPr/>
          <a:lstStyle/>
          <a:p>
            <a:pPr>
              <a:defRPr>
                <a:solidFill>
                  <a:srgbClr val="FFFFFF"/>
                </a:solidFill>
              </a:defRPr>
            </a:pPr>
            <a:endParaRPr lang="en-US"/>
          </a:p>
        </c:txPr>
      </c:legendEntry>
      <c:legendEntry>
        <c:idx val="3"/>
        <c:txPr>
          <a:bodyPr/>
          <a:lstStyle/>
          <a:p>
            <a:pPr>
              <a:defRPr>
                <a:solidFill>
                  <a:srgbClr val="FFFFFF"/>
                </a:solidFill>
              </a:defRPr>
            </a:pPr>
            <a:endParaRPr lang="en-US"/>
          </a:p>
        </c:txPr>
      </c:legendEntry>
      <c:overlay val="0"/>
    </c:legend>
    <c:plotVisOnly val="1"/>
    <c:dispBlanksAs val="gap"/>
    <c:showDLblsOverMax val="0"/>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393246-A592-4BFD-80A8-A62B55BCC17B}" type="datetimeFigureOut">
              <a:rPr lang="en-US" smtClean="0"/>
              <a:pPr/>
              <a:t>2/26/2017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384986-7513-4C69-B108-803DB4E35B0B}" type="slidenum">
              <a:rPr lang="en-US" smtClean="0"/>
              <a:pPr/>
              <a:t>‹#›</a:t>
            </a:fld>
            <a:endParaRPr lang="en-US"/>
          </a:p>
        </p:txBody>
      </p:sp>
    </p:spTree>
    <p:extLst>
      <p:ext uri="{BB962C8B-B14F-4D97-AF65-F5344CB8AC3E}">
        <p14:creationId xmlns:p14="http://schemas.microsoft.com/office/powerpoint/2010/main" val="338974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virtualdiceroll.com/" TargetMode="External"/><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greenpower.org.hk/" TargetMode="External"/><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1. Welcome Remarks		~5 min	15:20</a:t>
            </a:r>
          </a:p>
          <a:p>
            <a:r>
              <a:rPr lang="en-US" sz="1200" kern="1200" dirty="0" smtClean="0">
                <a:solidFill>
                  <a:schemeClr val="tx1"/>
                </a:solidFill>
                <a:latin typeface="+mn-lt"/>
                <a:ea typeface="+mn-ea"/>
                <a:cs typeface="+mn-cs"/>
              </a:rPr>
              <a:t>2. </a:t>
            </a:r>
            <a:r>
              <a:rPr lang="en-US" sz="1200" kern="1200" dirty="0" err="1" smtClean="0">
                <a:solidFill>
                  <a:schemeClr val="tx1"/>
                </a:solidFill>
                <a:latin typeface="+mn-lt"/>
                <a:ea typeface="+mn-ea"/>
                <a:cs typeface="+mn-cs"/>
              </a:rPr>
              <a:t>DotAsia</a:t>
            </a:r>
            <a:r>
              <a:rPr lang="en-US" sz="1200" kern="1200" dirty="0" smtClean="0">
                <a:solidFill>
                  <a:schemeClr val="tx1"/>
                </a:solidFill>
                <a:latin typeface="+mn-lt"/>
                <a:ea typeface="+mn-ea"/>
                <a:cs typeface="+mn-cs"/>
              </a:rPr>
              <a:t> Operations in 2013	~10 min	15:30</a:t>
            </a:r>
          </a:p>
          <a:p>
            <a:r>
              <a:rPr lang="en-US" sz="1200" kern="1200" dirty="0" smtClean="0">
                <a:solidFill>
                  <a:schemeClr val="tx1"/>
                </a:solidFill>
                <a:latin typeface="+mn-lt"/>
                <a:ea typeface="+mn-ea"/>
                <a:cs typeface="+mn-cs"/>
              </a:rPr>
              <a:t>3. Financials (Fiscal Year 2012-2013)	~15 min	15:45</a:t>
            </a:r>
          </a:p>
          <a:p>
            <a:r>
              <a:rPr lang="en-US" sz="1200" kern="1200" dirty="0" smtClean="0">
                <a:solidFill>
                  <a:schemeClr val="tx1"/>
                </a:solidFill>
                <a:latin typeface="+mn-lt"/>
                <a:ea typeface="+mn-ea"/>
                <a:cs typeface="+mn-cs"/>
              </a:rPr>
              <a:t>4. Community Works Highlight 2013	~20 min	16:05</a:t>
            </a:r>
          </a:p>
          <a:p>
            <a:r>
              <a:rPr lang="en-US" sz="1200" kern="1200" dirty="0" smtClean="0">
                <a:solidFill>
                  <a:schemeClr val="tx1"/>
                </a:solidFill>
                <a:latin typeface="+mn-lt"/>
                <a:ea typeface="+mn-ea"/>
                <a:cs typeface="+mn-cs"/>
              </a:rPr>
              <a:t>5. .Asia Registry Technical Updates	~15 min	16:20</a:t>
            </a:r>
          </a:p>
          <a:p>
            <a:r>
              <a:rPr lang="en-US" sz="1200" kern="1200" dirty="0" smtClean="0">
                <a:solidFill>
                  <a:schemeClr val="tx1"/>
                </a:solidFill>
                <a:latin typeface="+mn-lt"/>
                <a:ea typeface="+mn-ea"/>
                <a:cs typeface="+mn-cs"/>
              </a:rPr>
              <a:t>6. Strategic &amp; Operation Plans 2014	~10 min	16:30</a:t>
            </a:r>
          </a:p>
          <a:p>
            <a:r>
              <a:rPr lang="en-US" sz="1200" kern="1200" dirty="0" smtClean="0">
                <a:solidFill>
                  <a:schemeClr val="tx1"/>
                </a:solidFill>
                <a:latin typeface="+mn-lt"/>
                <a:ea typeface="+mn-ea"/>
                <a:cs typeface="+mn-cs"/>
              </a:rPr>
              <a:t>7. Ratification of Board Elections	~10 min	16:40</a:t>
            </a:r>
          </a:p>
          <a:p>
            <a:r>
              <a:rPr lang="en-US" sz="1200" kern="1200" dirty="0" smtClean="0">
                <a:solidFill>
                  <a:schemeClr val="tx1"/>
                </a:solidFill>
                <a:latin typeface="+mn-lt"/>
                <a:ea typeface="+mn-ea"/>
                <a:cs typeface="+mn-cs"/>
              </a:rPr>
              <a:t>8. Open Discussion &amp; Closing Remarks	~5 min	16:45</a:t>
            </a:r>
          </a:p>
          <a:p>
            <a:r>
              <a:rPr lang="en-US"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Joint Dinner with AP*			1800</a:t>
            </a:r>
          </a:p>
          <a:p>
            <a:endParaRPr lang="en-US" dirty="0"/>
          </a:p>
        </p:txBody>
      </p:sp>
      <p:sp>
        <p:nvSpPr>
          <p:cNvPr id="4" name="Slide Number Placeholder 3"/>
          <p:cNvSpPr>
            <a:spLocks noGrp="1"/>
          </p:cNvSpPr>
          <p:nvPr>
            <p:ph type="sldNum" sz="quarter" idx="10"/>
          </p:nvPr>
        </p:nvSpPr>
        <p:spPr/>
        <p:txBody>
          <a:bodyPr/>
          <a:lstStyle/>
          <a:p>
            <a:fld id="{5F384986-7513-4C69-B108-803DB4E35B0B}" type="slidenum">
              <a:rPr lang="en-US" smtClean="0"/>
              <a:pPr/>
              <a:t>2</a:t>
            </a:fld>
            <a:endParaRPr lang="en-US"/>
          </a:p>
        </p:txBody>
      </p:sp>
    </p:spTree>
    <p:extLst>
      <p:ext uri="{BB962C8B-B14F-4D97-AF65-F5344CB8AC3E}">
        <p14:creationId xmlns:p14="http://schemas.microsoft.com/office/powerpoint/2010/main" val="2074600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spcBef>
                <a:spcPts val="0"/>
              </a:spcBef>
              <a:buNone/>
            </a:pPr>
            <a:endParaRPr lang="en-US" dirty="0"/>
          </a:p>
        </p:txBody>
      </p:sp>
      <p:sp>
        <p:nvSpPr>
          <p:cNvPr id="4" name="Slide Number Placeholder 3"/>
          <p:cNvSpPr>
            <a:spLocks noGrp="1"/>
          </p:cNvSpPr>
          <p:nvPr>
            <p:ph type="sldNum" sz="quarter" idx="10"/>
          </p:nvPr>
        </p:nvSpPr>
        <p:spPr/>
        <p:txBody>
          <a:bodyPr/>
          <a:lstStyle/>
          <a:p>
            <a:fld id="{83585B4D-CE17-4FC6-9D78-C79274FADB11}" type="slidenum">
              <a:rPr lang="en-CA" smtClean="0">
                <a:solidFill>
                  <a:prstClr val="black"/>
                </a:solidFill>
              </a:rPr>
              <a:pPr/>
              <a:t>5</a:t>
            </a:fld>
            <a:endParaRPr lang="en-CA">
              <a:solidFill>
                <a:prstClr val="black"/>
              </a:solidFill>
            </a:endParaRPr>
          </a:p>
        </p:txBody>
      </p:sp>
    </p:spTree>
    <p:extLst>
      <p:ext uri="{BB962C8B-B14F-4D97-AF65-F5344CB8AC3E}">
        <p14:creationId xmlns:p14="http://schemas.microsoft.com/office/powerpoint/2010/main" val="2445441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A39D11-E826-C640-8550-447458DBD42B}" type="slidenum">
              <a:rPr lang="en-US" smtClean="0"/>
              <a:t>10</a:t>
            </a:fld>
            <a:endParaRPr lang="en-US"/>
          </a:p>
        </p:txBody>
      </p:sp>
    </p:spTree>
    <p:extLst>
      <p:ext uri="{BB962C8B-B14F-4D97-AF65-F5344CB8AC3E}">
        <p14:creationId xmlns:p14="http://schemas.microsoft.com/office/powerpoint/2010/main" val="3775607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the this</a:t>
            </a:r>
            <a:r>
              <a:rPr lang="en-US" baseline="0" dirty="0" smtClean="0"/>
              <a:t> chart is for deleted domains.   Noting again the steep drop in NO DNS record data point in November 2015.</a:t>
            </a:r>
            <a:endParaRPr lang="en-US" dirty="0"/>
          </a:p>
        </p:txBody>
      </p:sp>
      <p:sp>
        <p:nvSpPr>
          <p:cNvPr id="4" name="Slide Number Placeholder 3"/>
          <p:cNvSpPr>
            <a:spLocks noGrp="1"/>
          </p:cNvSpPr>
          <p:nvPr>
            <p:ph type="sldNum" sz="quarter" idx="10"/>
          </p:nvPr>
        </p:nvSpPr>
        <p:spPr/>
        <p:txBody>
          <a:bodyPr/>
          <a:lstStyle/>
          <a:p>
            <a:fld id="{CAAB9664-119E-2B40-BA90-1D3AF3E6FC86}"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1460766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Yesterday, Leon</a:t>
            </a:r>
            <a:r>
              <a:rPr lang="en-US" baseline="0" dirty="0" smtClean="0"/>
              <a:t>a talked about Crazy Domains who is rolling out promos that encourage registrants to put their domains into action by giving free email for each .</a:t>
            </a:r>
            <a:r>
              <a:rPr lang="en-US" baseline="0" dirty="0" err="1" smtClean="0"/>
              <a:t>asia</a:t>
            </a:r>
            <a:r>
              <a:rPr lang="en-US" baseline="0" dirty="0" smtClean="0"/>
              <a:t> domains and by offering very affordable server hosting plans.  It only costs $2.50 HKD per month with this promo.   So we will continue to monitor the zone records closely and especially visit renewals relative to this time a year from now to see if promos like these actually can help foster renewal growth.</a:t>
            </a:r>
            <a:endParaRPr lang="en-US" dirty="0"/>
          </a:p>
        </p:txBody>
      </p:sp>
      <p:sp>
        <p:nvSpPr>
          <p:cNvPr id="4" name="Slide Number Placeholder 3"/>
          <p:cNvSpPr>
            <a:spLocks noGrp="1"/>
          </p:cNvSpPr>
          <p:nvPr>
            <p:ph type="sldNum" sz="quarter" idx="10"/>
          </p:nvPr>
        </p:nvSpPr>
        <p:spPr/>
        <p:txBody>
          <a:bodyPr/>
          <a:lstStyle/>
          <a:p>
            <a:fld id="{CAAB9664-119E-2B40-BA90-1D3AF3E6FC86}"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508395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CA" dirty="0" smtClean="0"/>
              <a:t>http://hackersnewsbulletin.com/wp-content/uploads/2013/12/Your-TV-is-spying-on-you-We-Are-Watching-You-Act-2013-ClimateViewer.com_.jpg</a:t>
            </a:r>
            <a:endParaRPr lang="en-CA" dirty="0"/>
          </a:p>
        </p:txBody>
      </p:sp>
      <p:sp>
        <p:nvSpPr>
          <p:cNvPr id="4" name="Slide Number Placeholder 3"/>
          <p:cNvSpPr>
            <a:spLocks noGrp="1"/>
          </p:cNvSpPr>
          <p:nvPr>
            <p:ph type="sldNum" sz="quarter" idx="10"/>
          </p:nvPr>
        </p:nvSpPr>
        <p:spPr/>
        <p:txBody>
          <a:bodyPr/>
          <a:lstStyle/>
          <a:p>
            <a:fld id="{C3B9A221-0F16-4419-8611-779D286CD00A}" type="slidenum">
              <a:rPr lang="en-CA" smtClean="0">
                <a:solidFill>
                  <a:prstClr val="black"/>
                </a:solidFill>
              </a:rPr>
              <a:pPr/>
              <a:t>27</a:t>
            </a:fld>
            <a:endParaRPr lang="en-CA">
              <a:solidFill>
                <a:prstClr val="black"/>
              </a:solidFill>
            </a:endParaRPr>
          </a:p>
        </p:txBody>
      </p:sp>
    </p:spTree>
    <p:extLst>
      <p:ext uri="{BB962C8B-B14F-4D97-AF65-F5344CB8AC3E}">
        <p14:creationId xmlns:p14="http://schemas.microsoft.com/office/powerpoint/2010/main" val="2496118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HK" dirty="0" err="1" smtClean="0"/>
              <a:t>NetMission</a:t>
            </a:r>
            <a:r>
              <a:rPr lang="en-HK" baseline="0" dirty="0" err="1" smtClean="0"/>
              <a:t>.Asia</a:t>
            </a:r>
            <a:r>
              <a:rPr lang="en-HK" baseline="0" dirty="0" smtClean="0"/>
              <a:t> is a youth Internet Governance program that builds the awareness and capacity for youth around Asia to participate in the worldwide Internet Governance discussion, including policies for cyberbullying, privacy, copyrights and other Internet issues that youth cares about.</a:t>
            </a:r>
            <a:endParaRPr lang="en-US" dirty="0"/>
          </a:p>
        </p:txBody>
      </p:sp>
      <p:sp>
        <p:nvSpPr>
          <p:cNvPr id="4" name="Slide Number Placeholder 3"/>
          <p:cNvSpPr>
            <a:spLocks noGrp="1"/>
          </p:cNvSpPr>
          <p:nvPr>
            <p:ph type="sldNum" sz="quarter" idx="10"/>
          </p:nvPr>
        </p:nvSpPr>
        <p:spPr/>
        <p:txBody>
          <a:bodyPr/>
          <a:lstStyle/>
          <a:p>
            <a:fld id="{83585B4D-CE17-4FC6-9D78-C79274FADB11}" type="slidenum">
              <a:rPr lang="en-CA" smtClean="0">
                <a:solidFill>
                  <a:prstClr val="black"/>
                </a:solidFill>
              </a:rPr>
              <a:pPr/>
              <a:t>42</a:t>
            </a:fld>
            <a:endParaRPr lang="en-CA">
              <a:solidFill>
                <a:prstClr val="black"/>
              </a:solidFill>
            </a:endParaRPr>
          </a:p>
        </p:txBody>
      </p:sp>
    </p:spTree>
    <p:extLst>
      <p:ext uri="{BB962C8B-B14F-4D97-AF65-F5344CB8AC3E}">
        <p14:creationId xmlns:p14="http://schemas.microsoft.com/office/powerpoint/2010/main" val="155430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20-25 enthusiastic students in local tertiary institutes and universities</a:t>
            </a:r>
          </a:p>
          <a:p>
            <a:endParaRPr lang="en-US" dirty="0"/>
          </a:p>
        </p:txBody>
      </p:sp>
      <p:sp>
        <p:nvSpPr>
          <p:cNvPr id="4" name="Slide Number Placeholder 3"/>
          <p:cNvSpPr>
            <a:spLocks noGrp="1"/>
          </p:cNvSpPr>
          <p:nvPr>
            <p:ph type="sldNum" sz="quarter" idx="10"/>
          </p:nvPr>
        </p:nvSpPr>
        <p:spPr/>
        <p:txBody>
          <a:bodyPr/>
          <a:lstStyle/>
          <a:p>
            <a:fld id="{9DF08D0F-CA33-E240-803B-E11495C21796}" type="slidenum">
              <a:rPr kumimoji="1" lang="zh-CN" altLang="en-US" smtClean="0">
                <a:solidFill>
                  <a:prstClr val="black"/>
                </a:solidFill>
              </a:rPr>
              <a:pPr/>
              <a:t>43</a:t>
            </a:fld>
            <a:endParaRPr kumimoji="1" lang="zh-CN" altLang="en-US">
              <a:solidFill>
                <a:prstClr val="black"/>
              </a:solidFill>
            </a:endParaRPr>
          </a:p>
        </p:txBody>
      </p:sp>
    </p:spTree>
    <p:extLst>
      <p:ext uri="{BB962C8B-B14F-4D97-AF65-F5344CB8AC3E}">
        <p14:creationId xmlns:p14="http://schemas.microsoft.com/office/powerpoint/2010/main" val="4269082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F08D0F-CA33-E240-803B-E11495C21796}" type="slidenum">
              <a:rPr kumimoji="1" lang="zh-CN" altLang="en-US" smtClean="0">
                <a:solidFill>
                  <a:prstClr val="black"/>
                </a:solidFill>
              </a:rPr>
              <a:pPr/>
              <a:t>46</a:t>
            </a:fld>
            <a:endParaRPr kumimoji="1" lang="zh-CN" altLang="en-US">
              <a:solidFill>
                <a:prstClr val="black"/>
              </a:solidFill>
            </a:endParaRPr>
          </a:p>
        </p:txBody>
      </p:sp>
    </p:spTree>
    <p:extLst>
      <p:ext uri="{BB962C8B-B14F-4D97-AF65-F5344CB8AC3E}">
        <p14:creationId xmlns:p14="http://schemas.microsoft.com/office/powerpoint/2010/main" val="1973317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F08D0F-CA33-E240-803B-E11495C21796}" type="slidenum">
              <a:rPr kumimoji="1" lang="zh-CN" altLang="en-US" smtClean="0">
                <a:solidFill>
                  <a:prstClr val="black"/>
                </a:solidFill>
              </a:rPr>
              <a:pPr/>
              <a:t>47</a:t>
            </a:fld>
            <a:endParaRPr kumimoji="1" lang="zh-CN" altLang="en-US">
              <a:solidFill>
                <a:prstClr val="black"/>
              </a:solidFill>
            </a:endParaRPr>
          </a:p>
        </p:txBody>
      </p:sp>
    </p:spTree>
    <p:extLst>
      <p:ext uri="{BB962C8B-B14F-4D97-AF65-F5344CB8AC3E}">
        <p14:creationId xmlns:p14="http://schemas.microsoft.com/office/powerpoint/2010/main" val="2536217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9E0C78-5100-4AC5-8ECB-72D3126E2EEF}" type="slidenum">
              <a:rPr lang="en-US" smtClean="0">
                <a:solidFill>
                  <a:prstClr val="black"/>
                </a:solidFill>
              </a:rPr>
              <a:pPr/>
              <a:t>48</a:t>
            </a:fld>
            <a:endParaRPr lang="en-US">
              <a:solidFill>
                <a:prstClr val="black"/>
              </a:solidFill>
            </a:endParaRPr>
          </a:p>
        </p:txBody>
      </p:sp>
    </p:spTree>
    <p:extLst>
      <p:ext uri="{BB962C8B-B14F-4D97-AF65-F5344CB8AC3E}">
        <p14:creationId xmlns:p14="http://schemas.microsoft.com/office/powerpoint/2010/main" val="9231446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https://</a:t>
            </a:r>
            <a:r>
              <a:rPr lang="en-US" dirty="0" err="1" smtClean="0"/>
              <a:t>www.freeonlinedice.com</a:t>
            </a:r>
            <a:r>
              <a:rPr lang="en-US" dirty="0" smtClean="0"/>
              <a:t>/#dice</a:t>
            </a:r>
            <a:endParaRPr lang="en-US" sz="1200" u="sng" kern="1200" dirty="0" smtClean="0">
              <a:solidFill>
                <a:schemeClr val="tx1"/>
              </a:solidFill>
              <a:latin typeface="+mn-lt"/>
              <a:ea typeface="+mn-ea"/>
              <a:cs typeface="+mn-cs"/>
              <a:hlinkClick r:id="rId3"/>
            </a:endParaRPr>
          </a:p>
        </p:txBody>
      </p:sp>
      <p:sp>
        <p:nvSpPr>
          <p:cNvPr id="4" name="Slide Number Placeholder 3"/>
          <p:cNvSpPr>
            <a:spLocks noGrp="1"/>
          </p:cNvSpPr>
          <p:nvPr>
            <p:ph type="sldNum" sz="quarter" idx="10"/>
          </p:nvPr>
        </p:nvSpPr>
        <p:spPr/>
        <p:txBody>
          <a:bodyPr/>
          <a:lstStyle/>
          <a:p>
            <a:fld id="{F97D0741-000E-6540-94A2-45EDA659B6B8}" type="slidenum">
              <a:rPr lang="en-US" smtClean="0">
                <a:solidFill>
                  <a:prstClr val="black"/>
                </a:solidFill>
              </a:rPr>
              <a:pPr/>
              <a:t>69</a:t>
            </a:fld>
            <a:endParaRPr lang="en-US">
              <a:solidFill>
                <a:prstClr val="black"/>
              </a:solidFill>
            </a:endParaRPr>
          </a:p>
        </p:txBody>
      </p:sp>
    </p:spTree>
    <p:extLst>
      <p:ext uri="{BB962C8B-B14F-4D97-AF65-F5344CB8AC3E}">
        <p14:creationId xmlns:p14="http://schemas.microsoft.com/office/powerpoint/2010/main" val="3445065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solidFill>
                  <a:prstClr val="black"/>
                </a:solidFill>
              </a:rPr>
              <a:t>小飛鼠毛毛モモンガMomonga雪豹亞莎ユキスナZigsta小熊貓亞細アカーコAkako小虎亞吉アジトラAjitora猩猩亞古オラングOranguu</a:t>
            </a:r>
          </a:p>
          <a:p>
            <a:endParaRPr lang="en-US" dirty="0"/>
          </a:p>
        </p:txBody>
      </p:sp>
      <p:sp>
        <p:nvSpPr>
          <p:cNvPr id="4" name="Slide Number Placeholder 3"/>
          <p:cNvSpPr>
            <a:spLocks noGrp="1"/>
          </p:cNvSpPr>
          <p:nvPr>
            <p:ph type="sldNum" sz="quarter" idx="10"/>
          </p:nvPr>
        </p:nvSpPr>
        <p:spPr/>
        <p:txBody>
          <a:bodyPr/>
          <a:lstStyle/>
          <a:p>
            <a:fld id="{5F384986-7513-4C69-B108-803DB4E35B0B}" type="slidenum">
              <a:rPr lang="en-US" smtClean="0"/>
              <a:pPr/>
              <a:t>70</a:t>
            </a:fld>
            <a:endParaRPr lang="en-US"/>
          </a:p>
        </p:txBody>
      </p:sp>
    </p:spTree>
    <p:extLst>
      <p:ext uri="{BB962C8B-B14F-4D97-AF65-F5344CB8AC3E}">
        <p14:creationId xmlns:p14="http://schemas.microsoft.com/office/powerpoint/2010/main" val="1708230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lvl="0" rtl="0">
              <a:spcBef>
                <a:spcPts val="0"/>
              </a:spcBef>
              <a:buNone/>
            </a:pPr>
            <a:r>
              <a:rPr lang="en" sz="1200" b="1" dirty="0" smtClean="0"/>
              <a:t>Slide (Solution:  What can we do - Responsible Consumption)</a:t>
            </a:r>
            <a:r>
              <a:rPr lang="en" sz="1200" dirty="0" smtClean="0"/>
              <a:t>:  </a:t>
            </a:r>
          </a:p>
          <a:p>
            <a:pPr lvl="0">
              <a:spcBef>
                <a:spcPts val="0"/>
              </a:spcBef>
              <a:buNone/>
            </a:pPr>
            <a:r>
              <a:rPr lang="en" sz="1200" dirty="0" smtClean="0"/>
              <a:t>Responsible consumption - protects Earth’s resources, communities and improves the quality of life for an individual consumer and for society as a whole. We need to think about how we are choosing, using, and disposing of goods (and services).</a:t>
            </a:r>
            <a:br>
              <a:rPr lang="en" sz="1200" dirty="0" smtClean="0"/>
            </a:br>
            <a:endParaRPr lang="en" sz="1200" dirty="0" smtClean="0"/>
          </a:p>
          <a:p>
            <a:pPr lvl="0">
              <a:spcBef>
                <a:spcPts val="0"/>
              </a:spcBef>
              <a:buNone/>
            </a:pPr>
            <a:r>
              <a:rPr lang="en" sz="1200" dirty="0" smtClean="0"/>
              <a:t>The new 3Rs for Responsible Consumption: </a:t>
            </a:r>
            <a:br>
              <a:rPr lang="en" sz="1200" dirty="0" smtClean="0"/>
            </a:br>
            <a:r>
              <a:rPr lang="en" sz="1200" dirty="0" smtClean="0"/>
              <a:t>Replenish (reproduce)</a:t>
            </a:r>
          </a:p>
          <a:p>
            <a:pPr lvl="0">
              <a:spcBef>
                <a:spcPts val="0"/>
              </a:spcBef>
              <a:buNone/>
            </a:pPr>
            <a:r>
              <a:rPr lang="en" sz="1200" dirty="0" smtClean="0"/>
              <a:t>Reduce (of waste)</a:t>
            </a:r>
          </a:p>
          <a:p>
            <a:pPr lvl="0">
              <a:spcBef>
                <a:spcPts val="0"/>
              </a:spcBef>
              <a:buNone/>
            </a:pPr>
            <a:r>
              <a:rPr lang="en" sz="1200" dirty="0" smtClean="0"/>
              <a:t>Replace (innovation/alternatives)</a:t>
            </a:r>
            <a:br>
              <a:rPr lang="en" sz="1200" dirty="0" smtClean="0"/>
            </a:br>
            <a:r>
              <a:rPr lang="en" sz="1200" dirty="0" smtClean="0"/>
              <a:t/>
            </a:r>
            <a:br>
              <a:rPr lang="en" sz="1200" dirty="0" smtClean="0"/>
            </a:br>
            <a:r>
              <a:rPr lang="en" sz="1200" b="1" dirty="0" smtClean="0"/>
              <a:t>Facilitator</a:t>
            </a:r>
            <a:r>
              <a:rPr lang="en" sz="1200" dirty="0" smtClean="0"/>
              <a:t>:  </a:t>
            </a:r>
          </a:p>
          <a:p>
            <a:pPr lvl="0" rtl="0">
              <a:spcBef>
                <a:spcPts val="0"/>
              </a:spcBef>
              <a:buNone/>
            </a:pPr>
            <a:r>
              <a:rPr lang="en" sz="1200" dirty="0" smtClean="0"/>
              <a:t>We should not only replace/reduce, but help to replenish/reproduce;</a:t>
            </a:r>
            <a:br>
              <a:rPr lang="en" sz="1200" dirty="0" smtClean="0"/>
            </a:br>
            <a:r>
              <a:rPr lang="en" sz="1200" dirty="0" smtClean="0"/>
              <a:t>Reduce is not using less, but to use selectively and wisely so there will be less waste 不浪費; </a:t>
            </a:r>
            <a:br>
              <a:rPr lang="en" sz="1200" dirty="0" smtClean="0"/>
            </a:br>
            <a:r>
              <a:rPr lang="en" sz="1200" dirty="0" smtClean="0"/>
              <a:t>Replacing the current methods/products with innovations which are more sustainable. </a:t>
            </a:r>
            <a:br>
              <a:rPr lang="en" sz="1200" dirty="0" smtClean="0"/>
            </a:br>
            <a:endParaRPr lang="en" sz="1200" dirty="0" smtClean="0"/>
          </a:p>
          <a:p>
            <a:pPr rtl="0" fontAlgn="t"/>
            <a:r>
              <a:rPr lang="en-US" sz="1200" b="0" i="0" u="none" strike="noStrike" kern="1200" dirty="0" smtClean="0">
                <a:solidFill>
                  <a:schemeClr val="tx1"/>
                </a:solidFill>
                <a:effectLst/>
                <a:latin typeface="+mn-lt"/>
                <a:ea typeface="+mn-ea"/>
                <a:cs typeface="+mn-cs"/>
              </a:rPr>
              <a:t>Replenish (reproduce)</a:t>
            </a:r>
          </a:p>
          <a:p>
            <a:pPr rtl="0" fontAlgn="t"/>
            <a:r>
              <a:rPr lang="en-US" sz="1200" b="0" i="0" u="none" strike="noStrike" kern="1200" dirty="0" smtClean="0">
                <a:solidFill>
                  <a:schemeClr val="tx1"/>
                </a:solidFill>
                <a:effectLst/>
                <a:latin typeface="+mn-lt"/>
                <a:ea typeface="+mn-ea"/>
                <a:cs typeface="+mn-cs"/>
              </a:rPr>
              <a:t>Afforestation/Plant a Seed</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Education (“replenish” our future)</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Share information, ideas and concerns with friends and family and be open to feedback</a:t>
            </a:r>
          </a:p>
          <a:p>
            <a:pPr rtl="0" fontAlgn="t"/>
            <a:r>
              <a:rPr lang="en-US" sz="1200" b="0" i="0" u="none" strike="noStrike" kern="1200" dirty="0" smtClean="0">
                <a:solidFill>
                  <a:schemeClr val="tx1"/>
                </a:solidFill>
                <a:effectLst/>
                <a:latin typeface="+mn-lt"/>
                <a:ea typeface="+mn-ea"/>
                <a:cs typeface="+mn-cs"/>
              </a:rPr>
              <a:t>Invite </a:t>
            </a:r>
            <a:r>
              <a:rPr lang="en-US" sz="1200" b="0" i="0" u="none" strike="noStrike" kern="1200" dirty="0" err="1" smtClean="0">
                <a:solidFill>
                  <a:schemeClr val="tx1"/>
                </a:solidFill>
                <a:effectLst/>
                <a:latin typeface="+mn-lt"/>
                <a:ea typeface="+mn-ea"/>
                <a:cs typeface="+mn-cs"/>
              </a:rPr>
              <a:t>Ajitora</a:t>
            </a:r>
            <a:r>
              <a:rPr lang="en-US" sz="1200" b="0" i="0" u="none" strike="noStrike" kern="1200" dirty="0" smtClean="0">
                <a:solidFill>
                  <a:schemeClr val="tx1"/>
                </a:solidFill>
                <a:effectLst/>
                <a:latin typeface="+mn-lt"/>
                <a:ea typeface="+mn-ea"/>
                <a:cs typeface="+mn-cs"/>
              </a:rPr>
              <a:t> to help spread the message to your friends, church groups, and parent’s company)</a:t>
            </a:r>
          </a:p>
          <a:p>
            <a:pPr rtl="0" fontAlgn="t"/>
            <a:r>
              <a:rPr lang="en-US" sz="1200" b="0" i="0" u="none" strike="noStrike" kern="1200" dirty="0" smtClean="0">
                <a:solidFill>
                  <a:schemeClr val="tx1"/>
                </a:solidFill>
                <a:effectLst/>
                <a:latin typeface="+mn-lt"/>
                <a:ea typeface="+mn-ea"/>
                <a:cs typeface="+mn-cs"/>
              </a:rPr>
              <a:t>Volunteer or support an organization that cares about sustainability (e.g. Green Power - </a:t>
            </a:r>
            <a:r>
              <a:rPr lang="en-US" sz="1200" b="0" i="0" u="sng" strike="noStrike" kern="1200" dirty="0" smtClean="0">
                <a:solidFill>
                  <a:schemeClr val="tx1"/>
                </a:solidFill>
                <a:effectLst/>
                <a:latin typeface="+mn-lt"/>
                <a:ea typeface="+mn-ea"/>
                <a:cs typeface="+mn-cs"/>
                <a:hlinkClick r:id="rId3"/>
              </a:rPr>
              <a:t>http://www.greenpower.org.hk/</a:t>
            </a:r>
            <a:r>
              <a:rPr lang="en-US" sz="1200" b="0" i="0" u="none" strike="noStrike" kern="1200" dirty="0" smtClean="0">
                <a:solidFill>
                  <a:schemeClr val="tx1"/>
                </a:solidFill>
                <a:effectLst/>
                <a:latin typeface="+mn-lt"/>
                <a:ea typeface="+mn-ea"/>
                <a:cs typeface="+mn-cs"/>
              </a:rPr>
              <a:t>)</a:t>
            </a:r>
          </a:p>
          <a:p>
            <a:pPr rtl="0" fontAlgn="t"/>
            <a:r>
              <a:rPr lang="en-US" sz="1200" b="0" i="0" u="none" strike="noStrike" kern="1200" dirty="0" smtClean="0">
                <a:solidFill>
                  <a:schemeClr val="tx1"/>
                </a:solidFill>
                <a:effectLst/>
                <a:latin typeface="+mn-lt"/>
                <a:ea typeface="+mn-ea"/>
                <a:cs typeface="+mn-cs"/>
              </a:rPr>
              <a:t>Reduce (of waste)</a:t>
            </a:r>
          </a:p>
          <a:p>
            <a:pPr rtl="0" fontAlgn="t"/>
            <a:r>
              <a:rPr lang="en-US" sz="1200" b="0" i="0" u="none" strike="noStrike" kern="1200" dirty="0" smtClean="0">
                <a:solidFill>
                  <a:schemeClr val="tx1"/>
                </a:solidFill>
                <a:effectLst/>
                <a:latin typeface="+mn-lt"/>
                <a:ea typeface="+mn-ea"/>
                <a:cs typeface="+mn-cs"/>
              </a:rPr>
              <a:t>Lessen food waste </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Print both sides, smaller fonts, narrow the printing margins</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Use both sides of paper/use multiple pages on one sheet of paper</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Turn off lights, computers, and appliances when not in use</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Turn off the tap when soaping up in the shower or brushing your teeth</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Close all windows and doors when using air condition (25.5C)</a:t>
            </a:r>
          </a:p>
          <a:p>
            <a:pPr rtl="0" fontAlgn="t"/>
            <a:r>
              <a:rPr lang="en-US" sz="1200" b="0" i="0" u="none" strike="noStrike" kern="1200" dirty="0" smtClean="0">
                <a:solidFill>
                  <a:schemeClr val="tx1"/>
                </a:solidFill>
                <a:effectLst/>
                <a:latin typeface="+mn-lt"/>
                <a:ea typeface="+mn-ea"/>
                <a:cs typeface="+mn-cs"/>
              </a:rPr>
              <a:t>Replace (innovation/alternatives) → Internet</a:t>
            </a:r>
            <a:br>
              <a:rPr lang="en-US" sz="1200" b="0" i="0" u="none" strike="noStrike" kern="1200" dirty="0" smtClean="0">
                <a:solidFill>
                  <a:schemeClr val="tx1"/>
                </a:solidFill>
                <a:effectLst/>
                <a:latin typeface="+mn-lt"/>
                <a:ea typeface="+mn-ea"/>
                <a:cs typeface="+mn-cs"/>
              </a:rPr>
            </a:br>
            <a:endParaRPr lang="en-US" sz="1200" b="0" i="0" u="none" strike="noStrike" kern="1200" dirty="0" smtClean="0">
              <a:solidFill>
                <a:schemeClr val="tx1"/>
              </a:solidFill>
              <a:effectLst/>
              <a:latin typeface="+mn-lt"/>
              <a:ea typeface="+mn-ea"/>
              <a:cs typeface="+mn-cs"/>
            </a:endParaRPr>
          </a:p>
          <a:p>
            <a:pPr rtl="0" fontAlgn="t"/>
            <a:r>
              <a:rPr lang="en-US" sz="1200" b="0" i="0" u="none" strike="noStrike" kern="1200" dirty="0" smtClean="0">
                <a:solidFill>
                  <a:schemeClr val="tx1"/>
                </a:solidFill>
                <a:effectLst/>
                <a:latin typeface="+mn-lt"/>
                <a:ea typeface="+mn-ea"/>
                <a:cs typeface="+mn-cs"/>
              </a:rPr>
              <a:t>Choose bamboos instead of wooden products</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Laptops but not desktops</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E-books but not printed books</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Emails but not letters</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Organic farming</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Take shorter showers instead of bathing</a:t>
            </a:r>
            <a:br>
              <a:rPr lang="en-US" sz="1200" b="0" i="0" u="none" strike="noStrike" kern="1200" dirty="0" smtClean="0">
                <a:solidFill>
                  <a:schemeClr val="tx1"/>
                </a:solidFill>
                <a:effectLst/>
                <a:latin typeface="+mn-lt"/>
                <a:ea typeface="+mn-ea"/>
                <a:cs typeface="+mn-cs"/>
              </a:rPr>
            </a:br>
            <a:r>
              <a:rPr lang="en-US" sz="1200" b="0" i="0" u="none" strike="noStrike" kern="1200" dirty="0" smtClean="0">
                <a:solidFill>
                  <a:schemeClr val="tx1"/>
                </a:solidFill>
                <a:effectLst/>
                <a:latin typeface="+mn-lt"/>
                <a:ea typeface="+mn-ea"/>
                <a:cs typeface="+mn-cs"/>
              </a:rPr>
              <a:t>Use your own reusable bag but not plastic/paper bags</a:t>
            </a:r>
          </a:p>
          <a:p>
            <a:pPr lvl="0" rtl="0">
              <a:spcBef>
                <a:spcPts val="0"/>
              </a:spcBef>
              <a:buNone/>
            </a:pPr>
            <a:endParaRPr lang="en" sz="1200" dirty="0" smtClean="0"/>
          </a:p>
          <a:p>
            <a:pPr lvl="0" rtl="0">
              <a:spcBef>
                <a:spcPts val="0"/>
              </a:spcBef>
              <a:buNone/>
            </a:pPr>
            <a:endParaRPr lang="en" sz="1200" dirty="0" smtClean="0"/>
          </a:p>
          <a:p>
            <a:pPr lvl="0" rtl="0">
              <a:spcBef>
                <a:spcPts val="0"/>
              </a:spcBef>
              <a:buNone/>
            </a:pPr>
            <a:endParaRPr lang="en-US" dirty="0"/>
          </a:p>
        </p:txBody>
      </p:sp>
      <p:sp>
        <p:nvSpPr>
          <p:cNvPr id="4" name="Slide Number Placeholder 3"/>
          <p:cNvSpPr>
            <a:spLocks noGrp="1"/>
          </p:cNvSpPr>
          <p:nvPr>
            <p:ph type="sldNum" sz="quarter" idx="10"/>
          </p:nvPr>
        </p:nvSpPr>
        <p:spPr/>
        <p:txBody>
          <a:bodyPr/>
          <a:lstStyle/>
          <a:p>
            <a:fld id="{83585B4D-CE17-4FC6-9D78-C79274FADB11}" type="slidenum">
              <a:rPr lang="en-CA">
                <a:solidFill>
                  <a:prstClr val="black"/>
                </a:solidFill>
              </a:rPr>
              <a:pPr/>
              <a:t>71</a:t>
            </a:fld>
            <a:endParaRPr lang="en-CA">
              <a:solidFill>
                <a:prstClr val="black"/>
              </a:solidFill>
            </a:endParaRPr>
          </a:p>
        </p:txBody>
      </p:sp>
    </p:spTree>
    <p:extLst>
      <p:ext uri="{BB962C8B-B14F-4D97-AF65-F5344CB8AC3E}">
        <p14:creationId xmlns:p14="http://schemas.microsoft.com/office/powerpoint/2010/main" val="33559734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1. Welcome Remarks		~5 min	15:20</a:t>
            </a:r>
          </a:p>
          <a:p>
            <a:r>
              <a:rPr lang="en-US" sz="1200" kern="1200" dirty="0" smtClean="0">
                <a:solidFill>
                  <a:schemeClr val="tx1"/>
                </a:solidFill>
                <a:latin typeface="+mn-lt"/>
                <a:ea typeface="+mn-ea"/>
                <a:cs typeface="+mn-cs"/>
              </a:rPr>
              <a:t>2. </a:t>
            </a:r>
            <a:r>
              <a:rPr lang="en-US" sz="1200" kern="1200" dirty="0" err="1" smtClean="0">
                <a:solidFill>
                  <a:schemeClr val="tx1"/>
                </a:solidFill>
                <a:latin typeface="+mn-lt"/>
                <a:ea typeface="+mn-ea"/>
                <a:cs typeface="+mn-cs"/>
              </a:rPr>
              <a:t>DotAsia</a:t>
            </a:r>
            <a:r>
              <a:rPr lang="en-US" sz="1200" kern="1200" dirty="0" smtClean="0">
                <a:solidFill>
                  <a:schemeClr val="tx1"/>
                </a:solidFill>
                <a:latin typeface="+mn-lt"/>
                <a:ea typeface="+mn-ea"/>
                <a:cs typeface="+mn-cs"/>
              </a:rPr>
              <a:t> Operations in 2013	~10 min	15:30</a:t>
            </a:r>
          </a:p>
          <a:p>
            <a:r>
              <a:rPr lang="en-US" sz="1200" b="1" kern="1200" dirty="0" smtClean="0">
                <a:solidFill>
                  <a:schemeClr val="tx1"/>
                </a:solidFill>
                <a:latin typeface="+mn-lt"/>
                <a:ea typeface="+mn-ea"/>
                <a:cs typeface="+mn-cs"/>
              </a:rPr>
              <a:t>3. Financials (Fiscal Year 2012-2013)	~15 min	15:45</a:t>
            </a:r>
          </a:p>
          <a:p>
            <a:r>
              <a:rPr lang="en-US" sz="1200" kern="1200" dirty="0" smtClean="0">
                <a:solidFill>
                  <a:schemeClr val="tx1"/>
                </a:solidFill>
                <a:latin typeface="+mn-lt"/>
                <a:ea typeface="+mn-ea"/>
                <a:cs typeface="+mn-cs"/>
              </a:rPr>
              <a:t>4. Community Works Highlight 2013	~20 min	16:05</a:t>
            </a:r>
          </a:p>
          <a:p>
            <a:r>
              <a:rPr lang="en-US" sz="1200" kern="1200" dirty="0" smtClean="0">
                <a:solidFill>
                  <a:schemeClr val="tx1"/>
                </a:solidFill>
                <a:latin typeface="+mn-lt"/>
                <a:ea typeface="+mn-ea"/>
                <a:cs typeface="+mn-cs"/>
              </a:rPr>
              <a:t>5. .Asia Registry Technical Updates	~15 min	16:20</a:t>
            </a:r>
          </a:p>
          <a:p>
            <a:r>
              <a:rPr lang="en-US" sz="1200" kern="1200" dirty="0" smtClean="0">
                <a:solidFill>
                  <a:schemeClr val="tx1"/>
                </a:solidFill>
                <a:latin typeface="+mn-lt"/>
                <a:ea typeface="+mn-ea"/>
                <a:cs typeface="+mn-cs"/>
              </a:rPr>
              <a:t>6. Strategic &amp; Operation Plans 2014	~10 min	16:30</a:t>
            </a:r>
          </a:p>
          <a:p>
            <a:r>
              <a:rPr lang="en-US" sz="1200" kern="1200" dirty="0" smtClean="0">
                <a:solidFill>
                  <a:schemeClr val="tx1"/>
                </a:solidFill>
                <a:latin typeface="+mn-lt"/>
                <a:ea typeface="+mn-ea"/>
                <a:cs typeface="+mn-cs"/>
              </a:rPr>
              <a:t>7. Ratification of Board Elections	~10 min	16:40</a:t>
            </a:r>
          </a:p>
          <a:p>
            <a:r>
              <a:rPr lang="en-US" sz="1200" kern="1200" dirty="0" smtClean="0">
                <a:solidFill>
                  <a:schemeClr val="tx1"/>
                </a:solidFill>
                <a:latin typeface="+mn-lt"/>
                <a:ea typeface="+mn-ea"/>
                <a:cs typeface="+mn-cs"/>
              </a:rPr>
              <a:t>8. Open Discussion &amp; Closing Remarks	~5 min	16:45</a:t>
            </a:r>
          </a:p>
          <a:p>
            <a:r>
              <a:rPr lang="en-US"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Joint Dinner with AP*			1800</a:t>
            </a:r>
          </a:p>
          <a:p>
            <a:endParaRPr lang="en-US" dirty="0"/>
          </a:p>
        </p:txBody>
      </p:sp>
      <p:sp>
        <p:nvSpPr>
          <p:cNvPr id="4" name="Slide Number Placeholder 3"/>
          <p:cNvSpPr>
            <a:spLocks noGrp="1"/>
          </p:cNvSpPr>
          <p:nvPr>
            <p:ph type="sldNum" sz="quarter" idx="10"/>
          </p:nvPr>
        </p:nvSpPr>
        <p:spPr/>
        <p:txBody>
          <a:bodyPr/>
          <a:lstStyle/>
          <a:p>
            <a:fld id="{5F384986-7513-4C69-B108-803DB4E35B0B}" type="slidenum">
              <a:rPr lang="en-US" smtClean="0"/>
              <a:pPr/>
              <a:t>75</a:t>
            </a:fld>
            <a:endParaRPr lang="en-US"/>
          </a:p>
        </p:txBody>
      </p:sp>
    </p:spTree>
    <p:extLst>
      <p:ext uri="{BB962C8B-B14F-4D97-AF65-F5344CB8AC3E}">
        <p14:creationId xmlns:p14="http://schemas.microsoft.com/office/powerpoint/2010/main" val="1176904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a:lstStyle/>
          <a:p>
            <a:pPr eaLnBrk="1" hangingPunct="1"/>
            <a:endParaRPr lang="en-CA" smtClean="0"/>
          </a:p>
        </p:txBody>
      </p:sp>
      <p:sp>
        <p:nvSpPr>
          <p:cNvPr id="27652" name="Slide Number Placeholder 3"/>
          <p:cNvSpPr>
            <a:spLocks noGrp="1"/>
          </p:cNvSpPr>
          <p:nvPr>
            <p:ph type="sldNum" sz="quarter" idx="5"/>
          </p:nvPr>
        </p:nvSpPr>
        <p:spPr bwMode="auto">
          <a:noFill/>
          <a:ln>
            <a:miter lim="800000"/>
            <a:headEnd/>
            <a:tailEnd/>
          </a:ln>
        </p:spPr>
        <p:txBody>
          <a:bodyPr/>
          <a:lstStyle/>
          <a:p>
            <a:fld id="{1FBEC1C4-4AE7-4A98-89D2-E41733ECD8FB}" type="slidenum">
              <a:rPr lang="en-CA" smtClean="0">
                <a:solidFill>
                  <a:prstClr val="black"/>
                </a:solidFill>
              </a:rPr>
              <a:pPr/>
              <a:t>87</a:t>
            </a:fld>
            <a:endParaRPr lang="en-CA" smtClean="0">
              <a:solidFill>
                <a:prstClr val="black"/>
              </a:solidFill>
            </a:endParaRPr>
          </a:p>
        </p:txBody>
      </p:sp>
    </p:spTree>
    <p:extLst>
      <p:ext uri="{BB962C8B-B14F-4D97-AF65-F5344CB8AC3E}">
        <p14:creationId xmlns:p14="http://schemas.microsoft.com/office/powerpoint/2010/main" val="24114838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a:lstStyle/>
          <a:p>
            <a:pPr eaLnBrk="1" hangingPunct="1"/>
            <a:endParaRPr lang="en-CA" smtClean="0"/>
          </a:p>
        </p:txBody>
      </p:sp>
      <p:sp>
        <p:nvSpPr>
          <p:cNvPr id="27652" name="Slide Number Placeholder 3"/>
          <p:cNvSpPr>
            <a:spLocks noGrp="1"/>
          </p:cNvSpPr>
          <p:nvPr>
            <p:ph type="sldNum" sz="quarter" idx="5"/>
          </p:nvPr>
        </p:nvSpPr>
        <p:spPr bwMode="auto">
          <a:noFill/>
          <a:ln>
            <a:miter lim="800000"/>
            <a:headEnd/>
            <a:tailEnd/>
          </a:ln>
        </p:spPr>
        <p:txBody>
          <a:bodyPr/>
          <a:lstStyle/>
          <a:p>
            <a:fld id="{1FBEC1C4-4AE7-4A98-89D2-E41733ECD8FB}" type="slidenum">
              <a:rPr lang="en-CA" smtClean="0">
                <a:solidFill>
                  <a:prstClr val="black"/>
                </a:solidFill>
              </a:rPr>
              <a:pPr/>
              <a:t>89</a:t>
            </a:fld>
            <a:endParaRPr lang="en-CA" smtClean="0">
              <a:solidFill>
                <a:prstClr val="black"/>
              </a:solidFill>
            </a:endParaRPr>
          </a:p>
        </p:txBody>
      </p:sp>
    </p:spTree>
    <p:extLst>
      <p:ext uri="{BB962C8B-B14F-4D97-AF65-F5344CB8AC3E}">
        <p14:creationId xmlns:p14="http://schemas.microsoft.com/office/powerpoint/2010/main" val="7996961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1. Welcome Remarks		~5 min	15:20</a:t>
            </a:r>
          </a:p>
          <a:p>
            <a:r>
              <a:rPr lang="en-US" sz="1200" kern="1200" dirty="0" smtClean="0">
                <a:solidFill>
                  <a:schemeClr val="tx1"/>
                </a:solidFill>
                <a:latin typeface="+mn-lt"/>
                <a:ea typeface="+mn-ea"/>
                <a:cs typeface="+mn-cs"/>
              </a:rPr>
              <a:t>2. </a:t>
            </a:r>
            <a:r>
              <a:rPr lang="en-US" sz="1200" kern="1200" dirty="0" err="1" smtClean="0">
                <a:solidFill>
                  <a:schemeClr val="tx1"/>
                </a:solidFill>
                <a:latin typeface="+mn-lt"/>
                <a:ea typeface="+mn-ea"/>
                <a:cs typeface="+mn-cs"/>
              </a:rPr>
              <a:t>DotAsia</a:t>
            </a:r>
            <a:r>
              <a:rPr lang="en-US" sz="1200" kern="1200" dirty="0" smtClean="0">
                <a:solidFill>
                  <a:schemeClr val="tx1"/>
                </a:solidFill>
                <a:latin typeface="+mn-lt"/>
                <a:ea typeface="+mn-ea"/>
                <a:cs typeface="+mn-cs"/>
              </a:rPr>
              <a:t> Operations in 2013	~10 min	15:30</a:t>
            </a:r>
          </a:p>
          <a:p>
            <a:r>
              <a:rPr lang="en-US" sz="1200" kern="1200" dirty="0" smtClean="0">
                <a:solidFill>
                  <a:schemeClr val="tx1"/>
                </a:solidFill>
                <a:latin typeface="+mn-lt"/>
                <a:ea typeface="+mn-ea"/>
                <a:cs typeface="+mn-cs"/>
              </a:rPr>
              <a:t>3. Financials (Fiscal Year 2012-2013)	~15 min	15:45</a:t>
            </a:r>
          </a:p>
          <a:p>
            <a:r>
              <a:rPr lang="en-US" sz="1200" kern="1200" dirty="0" smtClean="0">
                <a:solidFill>
                  <a:schemeClr val="tx1"/>
                </a:solidFill>
                <a:latin typeface="+mn-lt"/>
                <a:ea typeface="+mn-ea"/>
                <a:cs typeface="+mn-cs"/>
              </a:rPr>
              <a:t>4. Community Works Highlight 2013	~20 min	16:05</a:t>
            </a:r>
          </a:p>
          <a:p>
            <a:r>
              <a:rPr lang="en-US" sz="1200" kern="1200" dirty="0" smtClean="0">
                <a:solidFill>
                  <a:schemeClr val="tx1"/>
                </a:solidFill>
                <a:latin typeface="+mn-lt"/>
                <a:ea typeface="+mn-ea"/>
                <a:cs typeface="+mn-cs"/>
              </a:rPr>
              <a:t>5. .Asia Registry Technical Updates	~15 min	16:20</a:t>
            </a:r>
          </a:p>
          <a:p>
            <a:r>
              <a:rPr lang="en-US" sz="1200" b="1" kern="1200" dirty="0" smtClean="0">
                <a:solidFill>
                  <a:schemeClr val="tx1"/>
                </a:solidFill>
                <a:latin typeface="+mn-lt"/>
                <a:ea typeface="+mn-ea"/>
                <a:cs typeface="+mn-cs"/>
              </a:rPr>
              <a:t>6. Strategic &amp; Operation Plans 2014	~10 min	16:30</a:t>
            </a:r>
          </a:p>
          <a:p>
            <a:r>
              <a:rPr lang="en-US" sz="1200" kern="1200" dirty="0" smtClean="0">
                <a:solidFill>
                  <a:schemeClr val="tx1"/>
                </a:solidFill>
                <a:latin typeface="+mn-lt"/>
                <a:ea typeface="+mn-ea"/>
                <a:cs typeface="+mn-cs"/>
              </a:rPr>
              <a:t>7. Ratification of Board Elections	~10 min	16:40</a:t>
            </a:r>
          </a:p>
          <a:p>
            <a:r>
              <a:rPr lang="en-US" sz="1200" kern="1200" dirty="0" smtClean="0">
                <a:solidFill>
                  <a:schemeClr val="tx1"/>
                </a:solidFill>
                <a:latin typeface="+mn-lt"/>
                <a:ea typeface="+mn-ea"/>
                <a:cs typeface="+mn-cs"/>
              </a:rPr>
              <a:t>8. Open Discussion &amp; Closing Remarks	~5 min	16:45</a:t>
            </a:r>
          </a:p>
          <a:p>
            <a:r>
              <a:rPr lang="en-US"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Joint Dinner with AP*			1800</a:t>
            </a:r>
          </a:p>
          <a:p>
            <a:endParaRPr lang="en-US" b="1" dirty="0"/>
          </a:p>
        </p:txBody>
      </p:sp>
      <p:sp>
        <p:nvSpPr>
          <p:cNvPr id="4" name="Slide Number Placeholder 3"/>
          <p:cNvSpPr>
            <a:spLocks noGrp="1"/>
          </p:cNvSpPr>
          <p:nvPr>
            <p:ph type="sldNum" sz="quarter" idx="10"/>
          </p:nvPr>
        </p:nvSpPr>
        <p:spPr/>
        <p:txBody>
          <a:bodyPr/>
          <a:lstStyle/>
          <a:p>
            <a:fld id="{5F384986-7513-4C69-B108-803DB4E35B0B}" type="slidenum">
              <a:rPr lang="en-US" smtClean="0"/>
              <a:pPr/>
              <a:t>93</a:t>
            </a:fld>
            <a:endParaRPr lang="en-US"/>
          </a:p>
        </p:txBody>
      </p:sp>
    </p:spTree>
    <p:extLst>
      <p:ext uri="{BB962C8B-B14F-4D97-AF65-F5344CB8AC3E}">
        <p14:creationId xmlns:p14="http://schemas.microsoft.com/office/powerpoint/2010/main" val="41033706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F384986-7513-4C69-B108-803DB4E35B0B}" type="slidenum">
              <a:rPr lang="en-US" smtClean="0"/>
              <a:pPr/>
              <a:t>95</a:t>
            </a:fld>
            <a:endParaRPr lang="en-US"/>
          </a:p>
        </p:txBody>
      </p:sp>
    </p:spTree>
    <p:extLst>
      <p:ext uri="{BB962C8B-B14F-4D97-AF65-F5344CB8AC3E}">
        <p14:creationId xmlns:p14="http://schemas.microsoft.com/office/powerpoint/2010/main" val="7704793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9E0C78-5100-4AC5-8ECB-72D3126E2EEF}" type="slidenum">
              <a:rPr lang="en-US" smtClean="0">
                <a:solidFill>
                  <a:prstClr val="black"/>
                </a:solidFill>
              </a:rPr>
              <a:pPr/>
              <a:t>103</a:t>
            </a:fld>
            <a:endParaRPr lang="en-US">
              <a:solidFill>
                <a:prstClr val="black"/>
              </a:solidFill>
            </a:endParaRPr>
          </a:p>
        </p:txBody>
      </p:sp>
    </p:spTree>
    <p:extLst>
      <p:ext uri="{BB962C8B-B14F-4D97-AF65-F5344CB8AC3E}">
        <p14:creationId xmlns:p14="http://schemas.microsoft.com/office/powerpoint/2010/main" val="27834727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1. Welcome Remarks		~5 min	15:20</a:t>
            </a:r>
          </a:p>
          <a:p>
            <a:r>
              <a:rPr lang="en-US" sz="1200" kern="1200" dirty="0" smtClean="0">
                <a:solidFill>
                  <a:schemeClr val="tx1"/>
                </a:solidFill>
                <a:latin typeface="+mn-lt"/>
                <a:ea typeface="+mn-ea"/>
                <a:cs typeface="+mn-cs"/>
              </a:rPr>
              <a:t>2. </a:t>
            </a:r>
            <a:r>
              <a:rPr lang="en-US" sz="1200" kern="1200" dirty="0" err="1" smtClean="0">
                <a:solidFill>
                  <a:schemeClr val="tx1"/>
                </a:solidFill>
                <a:latin typeface="+mn-lt"/>
                <a:ea typeface="+mn-ea"/>
                <a:cs typeface="+mn-cs"/>
              </a:rPr>
              <a:t>DotAsia</a:t>
            </a:r>
            <a:r>
              <a:rPr lang="en-US" sz="1200" kern="1200" dirty="0" smtClean="0">
                <a:solidFill>
                  <a:schemeClr val="tx1"/>
                </a:solidFill>
                <a:latin typeface="+mn-lt"/>
                <a:ea typeface="+mn-ea"/>
                <a:cs typeface="+mn-cs"/>
              </a:rPr>
              <a:t> Operations in 2013	~10 min	15:30</a:t>
            </a:r>
          </a:p>
          <a:p>
            <a:r>
              <a:rPr lang="en-US" sz="1200" kern="1200" dirty="0" smtClean="0">
                <a:solidFill>
                  <a:schemeClr val="tx1"/>
                </a:solidFill>
                <a:latin typeface="+mn-lt"/>
                <a:ea typeface="+mn-ea"/>
                <a:cs typeface="+mn-cs"/>
              </a:rPr>
              <a:t>3. Financials (Fiscal Year 2012-2013)	~15 min	15:45</a:t>
            </a:r>
          </a:p>
          <a:p>
            <a:r>
              <a:rPr lang="en-US" sz="1200" kern="1200" dirty="0" smtClean="0">
                <a:solidFill>
                  <a:schemeClr val="tx1"/>
                </a:solidFill>
                <a:latin typeface="+mn-lt"/>
                <a:ea typeface="+mn-ea"/>
                <a:cs typeface="+mn-cs"/>
              </a:rPr>
              <a:t>4. Community Works Highlight 2013	~20 min	16:05</a:t>
            </a:r>
          </a:p>
          <a:p>
            <a:r>
              <a:rPr lang="en-US" sz="1200" kern="1200" dirty="0" smtClean="0">
                <a:solidFill>
                  <a:schemeClr val="tx1"/>
                </a:solidFill>
                <a:latin typeface="+mn-lt"/>
                <a:ea typeface="+mn-ea"/>
                <a:cs typeface="+mn-cs"/>
              </a:rPr>
              <a:t>5. .Asia Registry Technical Updates	~15 min	16:20</a:t>
            </a:r>
          </a:p>
          <a:p>
            <a:r>
              <a:rPr lang="en-US" sz="1200" kern="1200" dirty="0" smtClean="0">
                <a:solidFill>
                  <a:schemeClr val="tx1"/>
                </a:solidFill>
                <a:latin typeface="+mn-lt"/>
                <a:ea typeface="+mn-ea"/>
                <a:cs typeface="+mn-cs"/>
              </a:rPr>
              <a:t>6. Strategic &amp; Operation Plans 2014	~10 min	16:30</a:t>
            </a:r>
          </a:p>
          <a:p>
            <a:r>
              <a:rPr lang="en-US" sz="1200" b="1" kern="1200" dirty="0" smtClean="0">
                <a:solidFill>
                  <a:schemeClr val="tx1"/>
                </a:solidFill>
                <a:latin typeface="+mn-lt"/>
                <a:ea typeface="+mn-ea"/>
                <a:cs typeface="+mn-cs"/>
              </a:rPr>
              <a:t>7. Ratification of Board Elections	~10 min	16:40</a:t>
            </a:r>
          </a:p>
          <a:p>
            <a:r>
              <a:rPr lang="en-US" sz="1200" kern="1200" dirty="0" smtClean="0">
                <a:solidFill>
                  <a:schemeClr val="tx1"/>
                </a:solidFill>
                <a:latin typeface="+mn-lt"/>
                <a:ea typeface="+mn-ea"/>
                <a:cs typeface="+mn-cs"/>
              </a:rPr>
              <a:t>8. Open Discussion &amp; Closing Remarks	~5 min	16:45</a:t>
            </a:r>
          </a:p>
          <a:p>
            <a:r>
              <a:rPr lang="en-US"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Joint Dinner with AP*			1800</a:t>
            </a:r>
          </a:p>
          <a:p>
            <a:endParaRPr lang="en-US" b="1" dirty="0"/>
          </a:p>
        </p:txBody>
      </p:sp>
      <p:sp>
        <p:nvSpPr>
          <p:cNvPr id="4" name="Slide Number Placeholder 3"/>
          <p:cNvSpPr>
            <a:spLocks noGrp="1"/>
          </p:cNvSpPr>
          <p:nvPr>
            <p:ph type="sldNum" sz="quarter" idx="10"/>
          </p:nvPr>
        </p:nvSpPr>
        <p:spPr/>
        <p:txBody>
          <a:bodyPr/>
          <a:lstStyle/>
          <a:p>
            <a:fld id="{5F384986-7513-4C69-B108-803DB4E35B0B}" type="slidenum">
              <a:rPr lang="en-US" smtClean="0"/>
              <a:pPr/>
              <a:t>116</a:t>
            </a:fld>
            <a:endParaRPr lang="en-US"/>
          </a:p>
        </p:txBody>
      </p:sp>
    </p:spTree>
    <p:extLst>
      <p:ext uri="{BB962C8B-B14F-4D97-AF65-F5344CB8AC3E}">
        <p14:creationId xmlns:p14="http://schemas.microsoft.com/office/powerpoint/2010/main" val="840861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5.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9.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0.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6.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7.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lvl1pPr algn="ctr">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CA"/>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6" name="Footer Placeholder 5"/>
          <p:cNvSpPr>
            <a:spLocks noGrp="1"/>
          </p:cNvSpPr>
          <p:nvPr>
            <p:ph type="ftr" sz="quarter" idx="11"/>
          </p:nvPr>
        </p:nvSpPr>
        <p:spPr>
          <a:xfrm>
            <a:off x="3124200" y="6356351"/>
            <a:ext cx="2895600" cy="365125"/>
          </a:xfrm>
          <a:prstGeom prst="rect">
            <a:avLst/>
          </a:prstGeom>
        </p:spPr>
        <p:txBody>
          <a:bodyPr/>
          <a:lstStyle/>
          <a:p>
            <a:endParaRPr lang="en-CA"/>
          </a:p>
        </p:txBody>
      </p:sp>
      <p:sp>
        <p:nvSpPr>
          <p:cNvPr id="7" name="Slide Number Placeholder 6"/>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8" name="Footer Placeholder 7"/>
          <p:cNvSpPr>
            <a:spLocks noGrp="1"/>
          </p:cNvSpPr>
          <p:nvPr>
            <p:ph type="ftr" sz="quarter" idx="11"/>
          </p:nvPr>
        </p:nvSpPr>
        <p:spPr>
          <a:xfrm>
            <a:off x="3124200" y="6356351"/>
            <a:ext cx="2895600" cy="365125"/>
          </a:xfrm>
          <a:prstGeom prst="rect">
            <a:avLst/>
          </a:prstGeom>
        </p:spPr>
        <p:txBody>
          <a:bodyPr/>
          <a:lstStyle/>
          <a:p>
            <a:endParaRPr lang="en-CA"/>
          </a:p>
        </p:txBody>
      </p:sp>
      <p:sp>
        <p:nvSpPr>
          <p:cNvPr id="9" name="Slide Number Placeholder 8"/>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4" name="Footer Placeholder 3"/>
          <p:cNvSpPr>
            <a:spLocks noGrp="1"/>
          </p:cNvSpPr>
          <p:nvPr>
            <p:ph type="ftr" sz="quarter" idx="11"/>
          </p:nvPr>
        </p:nvSpPr>
        <p:spPr>
          <a:xfrm>
            <a:off x="3124200" y="6356351"/>
            <a:ext cx="2895600" cy="365125"/>
          </a:xfrm>
          <a:prstGeom prst="rect">
            <a:avLst/>
          </a:prstGeom>
        </p:spPr>
        <p:txBody>
          <a:bodyPr/>
          <a:lstStyle/>
          <a:p>
            <a:endParaRPr lang="en-CA"/>
          </a:p>
        </p:txBody>
      </p:sp>
      <p:sp>
        <p:nvSpPr>
          <p:cNvPr id="5" name="Slide Number Placeholder 4"/>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3" name="Footer Placeholder 2"/>
          <p:cNvSpPr>
            <a:spLocks noGrp="1"/>
          </p:cNvSpPr>
          <p:nvPr>
            <p:ph type="ftr" sz="quarter" idx="11"/>
          </p:nvPr>
        </p:nvSpPr>
        <p:spPr>
          <a:xfrm>
            <a:off x="3124200" y="6356351"/>
            <a:ext cx="2895600" cy="365125"/>
          </a:xfrm>
          <a:prstGeom prst="rect">
            <a:avLst/>
          </a:prstGeom>
        </p:spPr>
        <p:txBody>
          <a:bodyPr/>
          <a:lstStyle/>
          <a:p>
            <a:endParaRPr lang="en-CA"/>
          </a:p>
        </p:txBody>
      </p:sp>
      <p:sp>
        <p:nvSpPr>
          <p:cNvPr id="4" name="Slide Number Placeholder 3"/>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CA"/>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6" name="Footer Placeholder 5"/>
          <p:cNvSpPr>
            <a:spLocks noGrp="1"/>
          </p:cNvSpPr>
          <p:nvPr>
            <p:ph type="ftr" sz="quarter" idx="11"/>
          </p:nvPr>
        </p:nvSpPr>
        <p:spPr>
          <a:xfrm>
            <a:off x="3124200" y="6356351"/>
            <a:ext cx="2895600" cy="365125"/>
          </a:xfrm>
          <a:prstGeom prst="rect">
            <a:avLst/>
          </a:prstGeom>
        </p:spPr>
        <p:txBody>
          <a:bodyPr/>
          <a:lstStyle/>
          <a:p>
            <a:endParaRPr lang="en-CA"/>
          </a:p>
        </p:txBody>
      </p:sp>
      <p:sp>
        <p:nvSpPr>
          <p:cNvPr id="7" name="Slide Number Placeholder 6"/>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8" name="Footer Placeholder 7"/>
          <p:cNvSpPr>
            <a:spLocks noGrp="1"/>
          </p:cNvSpPr>
          <p:nvPr>
            <p:ph type="ftr" sz="quarter" idx="11"/>
          </p:nvPr>
        </p:nvSpPr>
        <p:spPr>
          <a:xfrm>
            <a:off x="3124200" y="6356351"/>
            <a:ext cx="2895600" cy="365125"/>
          </a:xfrm>
          <a:prstGeom prst="rect">
            <a:avLst/>
          </a:prstGeom>
        </p:spPr>
        <p:txBody>
          <a:bodyPr/>
          <a:lstStyle/>
          <a:p>
            <a:endParaRPr lang="en-CA"/>
          </a:p>
        </p:txBody>
      </p:sp>
      <p:sp>
        <p:nvSpPr>
          <p:cNvPr id="9" name="Slide Number Placeholder 8"/>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4" name="Footer Placeholder 3"/>
          <p:cNvSpPr>
            <a:spLocks noGrp="1"/>
          </p:cNvSpPr>
          <p:nvPr>
            <p:ph type="ftr" sz="quarter" idx="11"/>
          </p:nvPr>
        </p:nvSpPr>
        <p:spPr>
          <a:xfrm>
            <a:off x="3124200" y="6356351"/>
            <a:ext cx="2895600" cy="365125"/>
          </a:xfrm>
          <a:prstGeom prst="rect">
            <a:avLst/>
          </a:prstGeom>
        </p:spPr>
        <p:txBody>
          <a:bodyPr/>
          <a:lstStyle/>
          <a:p>
            <a:endParaRPr lang="en-CA"/>
          </a:p>
        </p:txBody>
      </p:sp>
      <p:sp>
        <p:nvSpPr>
          <p:cNvPr id="5" name="Slide Number Placeholder 4"/>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3" name="Footer Placeholder 2"/>
          <p:cNvSpPr>
            <a:spLocks noGrp="1"/>
          </p:cNvSpPr>
          <p:nvPr>
            <p:ph type="ftr" sz="quarter" idx="11"/>
          </p:nvPr>
        </p:nvSpPr>
        <p:spPr>
          <a:xfrm>
            <a:off x="3124200" y="6356351"/>
            <a:ext cx="2895600" cy="365125"/>
          </a:xfrm>
          <a:prstGeom prst="rect">
            <a:avLst/>
          </a:prstGeom>
        </p:spPr>
        <p:txBody>
          <a:bodyPr/>
          <a:lstStyle/>
          <a:p>
            <a:endParaRPr lang="en-CA"/>
          </a:p>
        </p:txBody>
      </p:sp>
      <p:sp>
        <p:nvSpPr>
          <p:cNvPr id="4" name="Slide Number Placeholder 3"/>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CA"/>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6" name="Footer Placeholder 5"/>
          <p:cNvSpPr>
            <a:spLocks noGrp="1"/>
          </p:cNvSpPr>
          <p:nvPr>
            <p:ph type="ftr" sz="quarter" idx="11"/>
          </p:nvPr>
        </p:nvSpPr>
        <p:spPr>
          <a:xfrm>
            <a:off x="3124200" y="6356351"/>
            <a:ext cx="2895600" cy="365125"/>
          </a:xfrm>
          <a:prstGeom prst="rect">
            <a:avLst/>
          </a:prstGeom>
        </p:spPr>
        <p:txBody>
          <a:bodyPr/>
          <a:lstStyle/>
          <a:p>
            <a:endParaRPr lang="en-CA"/>
          </a:p>
        </p:txBody>
      </p:sp>
      <p:sp>
        <p:nvSpPr>
          <p:cNvPr id="7" name="Slide Number Placeholder 6"/>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8" name="Footer Placeholder 7"/>
          <p:cNvSpPr>
            <a:spLocks noGrp="1"/>
          </p:cNvSpPr>
          <p:nvPr>
            <p:ph type="ftr" sz="quarter" idx="11"/>
          </p:nvPr>
        </p:nvSpPr>
        <p:spPr>
          <a:xfrm>
            <a:off x="3124200" y="6356351"/>
            <a:ext cx="2895600" cy="365125"/>
          </a:xfrm>
          <a:prstGeom prst="rect">
            <a:avLst/>
          </a:prstGeom>
        </p:spPr>
        <p:txBody>
          <a:bodyPr/>
          <a:lstStyle/>
          <a:p>
            <a:endParaRPr lang="en-CA"/>
          </a:p>
        </p:txBody>
      </p:sp>
      <p:sp>
        <p:nvSpPr>
          <p:cNvPr id="9" name="Slide Number Placeholder 8"/>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4" name="Footer Placeholder 3"/>
          <p:cNvSpPr>
            <a:spLocks noGrp="1"/>
          </p:cNvSpPr>
          <p:nvPr>
            <p:ph type="ftr" sz="quarter" idx="11"/>
          </p:nvPr>
        </p:nvSpPr>
        <p:spPr>
          <a:xfrm>
            <a:off x="3124200" y="6356351"/>
            <a:ext cx="2895600" cy="365125"/>
          </a:xfrm>
          <a:prstGeom prst="rect">
            <a:avLst/>
          </a:prstGeom>
        </p:spPr>
        <p:txBody>
          <a:bodyPr/>
          <a:lstStyle/>
          <a:p>
            <a:endParaRPr lang="en-CA"/>
          </a:p>
        </p:txBody>
      </p:sp>
      <p:sp>
        <p:nvSpPr>
          <p:cNvPr id="5" name="Slide Number Placeholder 4"/>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3" name="Footer Placeholder 2"/>
          <p:cNvSpPr>
            <a:spLocks noGrp="1"/>
          </p:cNvSpPr>
          <p:nvPr>
            <p:ph type="ftr" sz="quarter" idx="11"/>
          </p:nvPr>
        </p:nvSpPr>
        <p:spPr>
          <a:xfrm>
            <a:off x="3124200" y="6356351"/>
            <a:ext cx="2895600" cy="365125"/>
          </a:xfrm>
          <a:prstGeom prst="rect">
            <a:avLst/>
          </a:prstGeom>
        </p:spPr>
        <p:txBody>
          <a:bodyPr/>
          <a:lstStyle/>
          <a:p>
            <a:endParaRPr lang="en-CA"/>
          </a:p>
        </p:txBody>
      </p:sp>
      <p:sp>
        <p:nvSpPr>
          <p:cNvPr id="4" name="Slide Number Placeholder 3"/>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bg1"/>
                </a:solidFill>
                <a:latin typeface="Helvetica-Light" pitchFamily="34" charset="0"/>
              </a:defRPr>
            </a:lvl1pPr>
          </a:lstStyle>
          <a:p>
            <a:r>
              <a:rPr lang="en-US" smtClean="0"/>
              <a:t>Click to edit Master title style</a:t>
            </a:r>
            <a:endParaRPr lang="en-CA" dirty="0"/>
          </a:p>
        </p:txBody>
      </p:sp>
      <p:sp>
        <p:nvSpPr>
          <p:cNvPr id="3" name="Text Placeholder 2"/>
          <p:cNvSpPr>
            <a:spLocks noGrp="1"/>
          </p:cNvSpPr>
          <p:nvPr>
            <p:ph type="body" idx="1"/>
          </p:nvPr>
        </p:nvSpPr>
        <p:spPr>
          <a:xfrm>
            <a:off x="722313" y="4357694"/>
            <a:ext cx="7772400" cy="1500187"/>
          </a:xfrm>
        </p:spPr>
        <p:txBody>
          <a:bodyPr anchorCtr="1">
            <a:normAutofit/>
          </a:bodyPr>
          <a:lstStyle>
            <a:lvl1pPr marL="0" indent="0">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E0F932CA-0708-4609-A2D7-5F363E407264}" type="datetimeFigureOut">
              <a:rPr lang="en-US" altLang="zh-TW"/>
              <a:pPr/>
              <a:t>2/26/2017</a:t>
            </a:fld>
            <a:endParaRPr lang="en-CA" altLang="zh-TW"/>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endParaRPr lang="en-CA" altLang="zh-TW"/>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66A221E7-59F2-4960-BB4A-C1EB2FB86508}" type="slidenum">
              <a:rPr lang="en-CA" altLang="zh-TW"/>
              <a:pPr/>
              <a:t>‹#›</a:t>
            </a:fld>
            <a:endParaRPr lang="en-CA" altLang="zh-TW"/>
          </a:p>
        </p:txBody>
      </p:sp>
    </p:spTree>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CA"/>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6" name="Footer Placeholder 5"/>
          <p:cNvSpPr>
            <a:spLocks noGrp="1"/>
          </p:cNvSpPr>
          <p:nvPr>
            <p:ph type="ftr" sz="quarter" idx="11"/>
          </p:nvPr>
        </p:nvSpPr>
        <p:spPr>
          <a:xfrm>
            <a:off x="3124200" y="6356351"/>
            <a:ext cx="2895600" cy="365125"/>
          </a:xfrm>
          <a:prstGeom prst="rect">
            <a:avLst/>
          </a:prstGeom>
        </p:spPr>
        <p:txBody>
          <a:bodyPr/>
          <a:lstStyle/>
          <a:p>
            <a:endParaRPr lang="en-CA"/>
          </a:p>
        </p:txBody>
      </p:sp>
      <p:sp>
        <p:nvSpPr>
          <p:cNvPr id="7" name="Slide Number Placeholder 6"/>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8" name="Footer Placeholder 7"/>
          <p:cNvSpPr>
            <a:spLocks noGrp="1"/>
          </p:cNvSpPr>
          <p:nvPr>
            <p:ph type="ftr" sz="quarter" idx="11"/>
          </p:nvPr>
        </p:nvSpPr>
        <p:spPr>
          <a:xfrm>
            <a:off x="3124200" y="6356351"/>
            <a:ext cx="2895600" cy="365125"/>
          </a:xfrm>
          <a:prstGeom prst="rect">
            <a:avLst/>
          </a:prstGeom>
        </p:spPr>
        <p:txBody>
          <a:bodyPr/>
          <a:lstStyle/>
          <a:p>
            <a:endParaRPr lang="en-CA"/>
          </a:p>
        </p:txBody>
      </p:sp>
      <p:sp>
        <p:nvSpPr>
          <p:cNvPr id="9" name="Slide Number Placeholder 8"/>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4" name="Footer Placeholder 3"/>
          <p:cNvSpPr>
            <a:spLocks noGrp="1"/>
          </p:cNvSpPr>
          <p:nvPr>
            <p:ph type="ftr" sz="quarter" idx="11"/>
          </p:nvPr>
        </p:nvSpPr>
        <p:spPr>
          <a:xfrm>
            <a:off x="3124200" y="6356351"/>
            <a:ext cx="2895600" cy="365125"/>
          </a:xfrm>
          <a:prstGeom prst="rect">
            <a:avLst/>
          </a:prstGeom>
        </p:spPr>
        <p:txBody>
          <a:bodyPr/>
          <a:lstStyle/>
          <a:p>
            <a:endParaRPr lang="en-CA"/>
          </a:p>
        </p:txBody>
      </p:sp>
      <p:sp>
        <p:nvSpPr>
          <p:cNvPr id="5" name="Slide Number Placeholder 4"/>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pPr/>
              <a:t>2017-02-26</a:t>
            </a:fld>
            <a:endParaRPr lang="en-CA"/>
          </a:p>
        </p:txBody>
      </p:sp>
      <p:sp>
        <p:nvSpPr>
          <p:cNvPr id="3" name="Footer Placeholder 2"/>
          <p:cNvSpPr>
            <a:spLocks noGrp="1"/>
          </p:cNvSpPr>
          <p:nvPr>
            <p:ph type="ftr" sz="quarter" idx="11"/>
          </p:nvPr>
        </p:nvSpPr>
        <p:spPr>
          <a:xfrm>
            <a:off x="3124200" y="6356351"/>
            <a:ext cx="2895600" cy="365125"/>
          </a:xfrm>
          <a:prstGeom prst="rect">
            <a:avLst/>
          </a:prstGeom>
        </p:spPr>
        <p:txBody>
          <a:bodyPr/>
          <a:lstStyle/>
          <a:p>
            <a:endParaRPr lang="en-CA"/>
          </a:p>
        </p:txBody>
      </p:sp>
      <p:sp>
        <p:nvSpPr>
          <p:cNvPr id="4" name="Slide Number Placeholder 3"/>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pPr/>
              <a:t>‹#›</a:t>
            </a:fld>
            <a:endParaRPr lang="en-CA"/>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pic>
        <p:nvPicPr>
          <p:cNvPr id="4" name="Picture 3" descr="DotAsia-ppt-template_main.jpg"/>
          <p:cNvPicPr>
            <a:picLocks noChangeAspect="1"/>
          </p:cNvPicPr>
          <p:nvPr userDrawn="1"/>
        </p:nvPicPr>
        <p:blipFill>
          <a:blip r:embed="rId2" cstate="print"/>
          <a:stretch>
            <a:fillRect/>
          </a:stretch>
        </p:blipFill>
        <p:spPr>
          <a:xfrm>
            <a:off x="0" y="0"/>
            <a:ext cx="9144000" cy="6858000"/>
          </a:xfrm>
          <a:prstGeom prst="rect">
            <a:avLst/>
          </a:prstGeom>
        </p:spPr>
      </p:pic>
      <p:sp>
        <p:nvSpPr>
          <p:cNvPr id="2" name="Title 1"/>
          <p:cNvSpPr>
            <a:spLocks noGrp="1"/>
          </p:cNvSpPr>
          <p:nvPr>
            <p:ph type="ctrTitle"/>
          </p:nvPr>
        </p:nvSpPr>
        <p:spPr>
          <a:xfrm>
            <a:off x="611560" y="1340768"/>
            <a:ext cx="7772400" cy="1368152"/>
          </a:xfrm>
        </p:spPr>
        <p:txBody>
          <a:bodyPr anchor="t">
            <a:normAutofit/>
          </a:bodyPr>
          <a:lstStyle>
            <a:lvl1pPr algn="l">
              <a:defRPr sz="3600" b="1">
                <a:solidFill>
                  <a:schemeClr val="bg1"/>
                </a:solidFill>
                <a:latin typeface="Helvetica" pitchFamily="34" charset="0"/>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611560" y="2708920"/>
            <a:ext cx="5616624" cy="1224136"/>
          </a:xfrm>
        </p:spPr>
        <p:txBody>
          <a:bodyPr>
            <a:normAutofit/>
          </a:bodyPr>
          <a:lstStyle>
            <a:lvl1pPr marL="0" indent="0" algn="l">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bg1"/>
                </a:solidFill>
                <a:latin typeface="Helvetica-Light" pitchFamily="34" charset="0"/>
              </a:defRPr>
            </a:lvl1pPr>
          </a:lstStyle>
          <a:p>
            <a:r>
              <a:rPr lang="en-US" smtClean="0"/>
              <a:t>Click to edit Master title style</a:t>
            </a:r>
            <a:endParaRPr lang="en-CA" dirty="0"/>
          </a:p>
        </p:txBody>
      </p:sp>
      <p:sp>
        <p:nvSpPr>
          <p:cNvPr id="3" name="Text Placeholder 2"/>
          <p:cNvSpPr>
            <a:spLocks noGrp="1"/>
          </p:cNvSpPr>
          <p:nvPr>
            <p:ph type="body" idx="1"/>
          </p:nvPr>
        </p:nvSpPr>
        <p:spPr>
          <a:xfrm>
            <a:off x="722313" y="4357694"/>
            <a:ext cx="7772400" cy="1500187"/>
          </a:xfrm>
        </p:spPr>
        <p:txBody>
          <a:bodyPr anchorCtr="1">
            <a:normAutofit/>
          </a:bodyPr>
          <a:lstStyle>
            <a:lvl1pPr marL="0" indent="0">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E0F932CA-0708-4609-A2D7-5F363E407264}" type="datetimeFigureOut">
              <a:rPr lang="en-US" altLang="zh-TW"/>
              <a:pPr/>
              <a:t>2/26/2017</a:t>
            </a:fld>
            <a:endParaRPr lang="en-CA" altLang="zh-TW"/>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endParaRPr lang="en-CA" altLang="zh-TW"/>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66A221E7-59F2-4960-BB4A-C1EB2FB86508}" type="slidenum">
              <a:rPr lang="en-CA" altLang="zh-TW"/>
              <a:pPr/>
              <a:t>‹#›</a:t>
            </a:fld>
            <a:endParaRPr lang="en-CA" altLang="zh-TW"/>
          </a:p>
        </p:txBody>
      </p:sp>
    </p:spTree>
  </p:cSld>
  <p:clrMapOvr>
    <a:masterClrMapping/>
  </p:clrMapOvr>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26959284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000436957"/>
      </p:ext>
    </p:extLst>
  </p:cSld>
  <p:clrMapOvr>
    <a:masterClrMapping/>
  </p:clrMapOvr>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6630846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41241606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6435672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1630977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pic>
        <p:nvPicPr>
          <p:cNvPr id="4" name="Picture 3" descr="DotAsia-ppt-template_main.jpg"/>
          <p:cNvPicPr>
            <a:picLocks noChangeAspect="1"/>
          </p:cNvPicPr>
          <p:nvPr userDrawn="1"/>
        </p:nvPicPr>
        <p:blipFill>
          <a:blip r:embed="rId2" cstate="screen"/>
          <a:stretch>
            <a:fillRect/>
          </a:stretch>
        </p:blipFill>
        <p:spPr>
          <a:xfrm>
            <a:off x="0" y="0"/>
            <a:ext cx="9144000" cy="6858000"/>
          </a:xfrm>
          <a:prstGeom prst="rect">
            <a:avLst/>
          </a:prstGeom>
        </p:spPr>
      </p:pic>
      <p:sp>
        <p:nvSpPr>
          <p:cNvPr id="2" name="Title 1"/>
          <p:cNvSpPr>
            <a:spLocks noGrp="1"/>
          </p:cNvSpPr>
          <p:nvPr>
            <p:ph type="ctrTitle"/>
          </p:nvPr>
        </p:nvSpPr>
        <p:spPr>
          <a:xfrm>
            <a:off x="611560" y="1340768"/>
            <a:ext cx="7772400" cy="1368152"/>
          </a:xfrm>
        </p:spPr>
        <p:txBody>
          <a:bodyPr anchor="t">
            <a:normAutofit/>
          </a:bodyPr>
          <a:lstStyle>
            <a:lvl1pPr algn="l">
              <a:defRPr sz="3600" b="1">
                <a:solidFill>
                  <a:schemeClr val="bg1"/>
                </a:solidFill>
                <a:latin typeface="Helvetica" pitchFamily="34" charset="0"/>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611560" y="2708920"/>
            <a:ext cx="5616624" cy="1224136"/>
          </a:xfrm>
        </p:spPr>
        <p:txBody>
          <a:bodyPr>
            <a:normAutofit/>
          </a:bodyPr>
          <a:lstStyle>
            <a:lvl1pPr marL="0" indent="0" algn="l">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26373964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lvl1pPr algn="ctr">
              <a:defRPr/>
            </a:lvl1pPr>
          </a:lstStyle>
          <a:p>
            <a:r>
              <a:rPr lang="en-US" smtClean="0"/>
              <a:t>Click to edit Master title style</a:t>
            </a:r>
            <a:endParaRPr lang="en-CA"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dirty="0"/>
          </a:p>
        </p:txBody>
      </p:sp>
    </p:spTree>
    <p:extLst>
      <p:ext uri="{BB962C8B-B14F-4D97-AF65-F5344CB8AC3E}">
        <p14:creationId xmlns:p14="http://schemas.microsoft.com/office/powerpoint/2010/main" val="3656664721"/>
      </p:ext>
    </p:extLst>
  </p:cSld>
  <p:clrMapOvr>
    <a:masterClrMapping/>
  </p:clrMapOvr>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557293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54870596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0760210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7193460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8416835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screen"/>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bg1"/>
                </a:solidFill>
                <a:latin typeface="Helvetica-Light" pitchFamily="34" charset="0"/>
              </a:defRPr>
            </a:lvl1pPr>
          </a:lstStyle>
          <a:p>
            <a:r>
              <a:rPr lang="en-US" smtClean="0"/>
              <a:t>Click to edit Master title style</a:t>
            </a:r>
            <a:endParaRPr lang="en-CA" dirty="0"/>
          </a:p>
        </p:txBody>
      </p:sp>
      <p:sp>
        <p:nvSpPr>
          <p:cNvPr id="3" name="Text Placeholder 2"/>
          <p:cNvSpPr>
            <a:spLocks noGrp="1"/>
          </p:cNvSpPr>
          <p:nvPr>
            <p:ph type="body" idx="1"/>
          </p:nvPr>
        </p:nvSpPr>
        <p:spPr>
          <a:xfrm>
            <a:off x="722313" y="4357695"/>
            <a:ext cx="7772400" cy="1500187"/>
          </a:xfrm>
        </p:spPr>
        <p:txBody>
          <a:bodyPr anchorCtr="1">
            <a:normAutofit/>
          </a:bodyPr>
          <a:lstStyle>
            <a:lvl1pPr marL="0" indent="0">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a:xfrm>
            <a:off x="457200" y="6356351"/>
            <a:ext cx="2133600" cy="365125"/>
          </a:xfrm>
          <a:prstGeom prst="rect">
            <a:avLst/>
          </a:prstGeom>
        </p:spPr>
        <p:txBody>
          <a:bodyPr/>
          <a:lstStyle>
            <a:lvl1pPr>
              <a:defRPr/>
            </a:lvl1pPr>
          </a:lstStyle>
          <a:p>
            <a:fld id="{E0F932CA-0708-4609-A2D7-5F363E407264}" type="datetimeFigureOut">
              <a:rPr lang="en-US" altLang="zh-TW">
                <a:solidFill>
                  <a:prstClr val="black"/>
                </a:solidFill>
              </a:rPr>
              <a:pPr/>
              <a:t>2/26/2017</a:t>
            </a:fld>
            <a:endParaRPr lang="en-CA" altLang="zh-TW">
              <a:solidFill>
                <a:prstClr val="black"/>
              </a:solidFill>
            </a:endParaRPr>
          </a:p>
        </p:txBody>
      </p:sp>
      <p:sp>
        <p:nvSpPr>
          <p:cNvPr id="6" name="Footer Placeholder 4"/>
          <p:cNvSpPr>
            <a:spLocks noGrp="1"/>
          </p:cNvSpPr>
          <p:nvPr>
            <p:ph type="ftr" sz="quarter" idx="11"/>
          </p:nvPr>
        </p:nvSpPr>
        <p:spPr>
          <a:xfrm>
            <a:off x="3124200" y="6356351"/>
            <a:ext cx="2895600" cy="365125"/>
          </a:xfrm>
          <a:prstGeom prst="rect">
            <a:avLst/>
          </a:prstGeom>
        </p:spPr>
        <p:txBody>
          <a:bodyPr/>
          <a:lstStyle>
            <a:lvl1pPr>
              <a:defRPr/>
            </a:lvl1pPr>
          </a:lstStyle>
          <a:p>
            <a:endParaRPr lang="en-CA" altLang="zh-TW">
              <a:solidFill>
                <a:prstClr val="black"/>
              </a:solidFill>
            </a:endParaRPr>
          </a:p>
        </p:txBody>
      </p:sp>
      <p:sp>
        <p:nvSpPr>
          <p:cNvPr id="7" name="Slide Number Placeholder 5"/>
          <p:cNvSpPr>
            <a:spLocks noGrp="1"/>
          </p:cNvSpPr>
          <p:nvPr>
            <p:ph type="sldNum" sz="quarter" idx="12"/>
          </p:nvPr>
        </p:nvSpPr>
        <p:spPr>
          <a:xfrm>
            <a:off x="6553200" y="6356351"/>
            <a:ext cx="2133600" cy="365125"/>
          </a:xfrm>
          <a:prstGeom prst="rect">
            <a:avLst/>
          </a:prstGeom>
        </p:spPr>
        <p:txBody>
          <a:bodyPr/>
          <a:lstStyle>
            <a:lvl1pPr>
              <a:defRPr/>
            </a:lvl1pPr>
          </a:lstStyle>
          <a:p>
            <a:fld id="{66A221E7-59F2-4960-BB4A-C1EB2FB86508}" type="slidenum">
              <a:rPr lang="en-CA" altLang="zh-TW">
                <a:solidFill>
                  <a:prstClr val="black"/>
                </a:solidFill>
              </a:rPr>
              <a:pPr/>
              <a:t>‹#›</a:t>
            </a:fld>
            <a:endParaRPr lang="en-CA" altLang="zh-TW">
              <a:solidFill>
                <a:prstClr val="black"/>
              </a:solidFill>
            </a:endParaRPr>
          </a:p>
        </p:txBody>
      </p:sp>
    </p:spTree>
    <p:extLst>
      <p:ext uri="{BB962C8B-B14F-4D97-AF65-F5344CB8AC3E}">
        <p14:creationId xmlns:p14="http://schemas.microsoft.com/office/powerpoint/2010/main" val="3630880838"/>
      </p:ext>
    </p:extLst>
  </p:cSld>
  <p:clrMapOvr>
    <a:masterClrMapping/>
  </p:clrMapOvr>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11347897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34950131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14327690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63742826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413612212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28362094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lvl1pPr algn="ctr">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227652870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0486945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25444660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59341518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9336939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77461213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26631635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cs typeface="Arial"/>
              </a:defRPr>
            </a:lvl1pPr>
          </a:lstStyle>
          <a:p>
            <a:r>
              <a:rPr lang="en-US" dirty="0" smtClean="0"/>
              <a:t>Click to edit Master title style</a:t>
            </a:r>
            <a:endParaRPr lang="en-CA" dirty="0"/>
          </a:p>
        </p:txBody>
      </p:sp>
      <p:sp>
        <p:nvSpPr>
          <p:cNvPr id="3" name="Content Placeholder 2"/>
          <p:cNvSpPr>
            <a:spLocks noGrp="1"/>
          </p:cNvSpPr>
          <p:nvPr>
            <p:ph idx="1"/>
          </p:nvPr>
        </p:nvSpPr>
        <p:spPr/>
        <p:txBody>
          <a:bodyPr/>
          <a:lstStyle>
            <a:lvl1pPr>
              <a:defRPr>
                <a:latin typeface="Arial"/>
                <a:cs typeface="Arial"/>
              </a:defRPr>
            </a:lvl1pPr>
            <a:lvl2pPr>
              <a:defRPr>
                <a:latin typeface="Arial"/>
                <a:cs typeface="Arial"/>
              </a:defRPr>
            </a:lvl2pPr>
            <a:lvl3pPr>
              <a:defRPr>
                <a:latin typeface="Arial"/>
                <a:cs typeface="Arial"/>
              </a:defRPr>
            </a:lvl3pPr>
            <a:lvl4pPr>
              <a:defRPr>
                <a:latin typeface="Arial"/>
                <a:cs typeface="Arial"/>
              </a:defRPr>
            </a:lvl4pPr>
            <a:lvl5pPr>
              <a:defRPr>
                <a:latin typeface="Arial"/>
                <a:cs typeface="Aria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CA" dirty="0"/>
          </a:p>
        </p:txBody>
      </p:sp>
      <p:sp>
        <p:nvSpPr>
          <p:cNvPr id="4" name="Date Placeholder 3"/>
          <p:cNvSpPr>
            <a:spLocks noGrp="1"/>
          </p:cNvSpPr>
          <p:nvPr>
            <p:ph type="dt" sz="half" idx="10"/>
          </p:nvPr>
        </p:nvSpPr>
        <p:spPr>
          <a:xfrm>
            <a:off x="457200" y="6356351"/>
            <a:ext cx="2133600" cy="365125"/>
          </a:xfrm>
          <a:prstGeom prst="rect">
            <a:avLst/>
          </a:prstGeom>
        </p:spPr>
        <p:txBody>
          <a:bodyPr/>
          <a:lstStyle>
            <a:lvl1pPr>
              <a:defRPr>
                <a:latin typeface="Arial"/>
                <a:cs typeface="Arial"/>
              </a:defRPr>
            </a:lvl1p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lvl1pPr>
              <a:defRPr>
                <a:latin typeface="Arial"/>
                <a:cs typeface="Arial"/>
              </a:defRPr>
            </a:lvl1pPr>
          </a:lstStyle>
          <a:p>
            <a:endParaRPr lang="en-CA">
              <a:solidFill>
                <a:prstClr val="black"/>
              </a:solidFill>
            </a:endParaRPr>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lvl1pPr>
              <a:defRPr>
                <a:latin typeface="Arial"/>
                <a:cs typeface="Arial"/>
              </a:defRPr>
            </a:lvl1p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6144281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cs typeface="Arial"/>
              </a:defRPr>
            </a:lvl1p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atin typeface="Arial"/>
                <a:cs typeface="Arial"/>
              </a:defRPr>
            </a:lvl1pPr>
            <a:lvl2pPr>
              <a:defRPr sz="2400">
                <a:latin typeface="Arial"/>
                <a:cs typeface="Arial"/>
              </a:defRPr>
            </a:lvl2pPr>
            <a:lvl3pPr>
              <a:defRPr sz="2000">
                <a:latin typeface="Arial"/>
                <a:cs typeface="Arial"/>
              </a:defRPr>
            </a:lvl3pPr>
            <a:lvl4pPr>
              <a:defRPr sz="1800">
                <a:latin typeface="Arial"/>
                <a:cs typeface="Arial"/>
              </a:defRPr>
            </a:lvl4pPr>
            <a:lvl5pPr>
              <a:defRPr sz="1800">
                <a:latin typeface="Arial"/>
                <a:cs typeface="Arial"/>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atin typeface="Arial"/>
                <a:cs typeface="Arial"/>
              </a:defRPr>
            </a:lvl1pPr>
            <a:lvl2pPr>
              <a:defRPr sz="2400">
                <a:latin typeface="Arial"/>
                <a:cs typeface="Arial"/>
              </a:defRPr>
            </a:lvl2pPr>
            <a:lvl3pPr>
              <a:defRPr sz="2000">
                <a:latin typeface="Arial"/>
                <a:cs typeface="Arial"/>
              </a:defRPr>
            </a:lvl3pPr>
            <a:lvl4pPr>
              <a:defRPr sz="1800">
                <a:latin typeface="Arial"/>
                <a:cs typeface="Arial"/>
              </a:defRPr>
            </a:lvl4pPr>
            <a:lvl5pPr>
              <a:defRPr sz="1800">
                <a:latin typeface="Arial"/>
                <a:cs typeface="Arial"/>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1"/>
            <a:ext cx="2133600" cy="365125"/>
          </a:xfrm>
          <a:prstGeom prst="rect">
            <a:avLst/>
          </a:prstGeom>
        </p:spPr>
        <p:txBody>
          <a:bodyPr/>
          <a:lstStyle>
            <a:lvl1pPr>
              <a:defRPr>
                <a:latin typeface="Arial"/>
                <a:cs typeface="Arial"/>
              </a:defRPr>
            </a:lvl1p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1"/>
            <a:ext cx="2895600" cy="365125"/>
          </a:xfrm>
          <a:prstGeom prst="rect">
            <a:avLst/>
          </a:prstGeom>
        </p:spPr>
        <p:txBody>
          <a:bodyPr/>
          <a:lstStyle>
            <a:lvl1pPr>
              <a:defRPr>
                <a:latin typeface="Arial"/>
                <a:cs typeface="Arial"/>
              </a:defRPr>
            </a:lvl1pPr>
          </a:lstStyle>
          <a:p>
            <a:endParaRPr lang="en-CA">
              <a:solidFill>
                <a:prstClr val="black"/>
              </a:solidFill>
            </a:endParaRPr>
          </a:p>
        </p:txBody>
      </p:sp>
      <p:sp>
        <p:nvSpPr>
          <p:cNvPr id="7" name="Slide Number Placeholder 6"/>
          <p:cNvSpPr>
            <a:spLocks noGrp="1"/>
          </p:cNvSpPr>
          <p:nvPr>
            <p:ph type="sldNum" sz="quarter" idx="12"/>
          </p:nvPr>
        </p:nvSpPr>
        <p:spPr>
          <a:xfrm>
            <a:off x="6553200" y="6356351"/>
            <a:ext cx="2133600" cy="365125"/>
          </a:xfrm>
          <a:prstGeom prst="rect">
            <a:avLst/>
          </a:prstGeom>
        </p:spPr>
        <p:txBody>
          <a:bodyPr/>
          <a:lstStyle>
            <a:lvl1pPr>
              <a:defRPr>
                <a:latin typeface="Arial"/>
                <a:cs typeface="Arial"/>
              </a:defRPr>
            </a:lvl1p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45441324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cs typeface="Arial"/>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atin typeface="Arial"/>
                <a:cs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atin typeface="Arial"/>
                <a:cs typeface="Arial"/>
              </a:defRPr>
            </a:lvl1pPr>
            <a:lvl2pPr>
              <a:defRPr sz="2000">
                <a:latin typeface="Arial"/>
                <a:cs typeface="Arial"/>
              </a:defRPr>
            </a:lvl2pPr>
            <a:lvl3pPr>
              <a:defRPr sz="1800">
                <a:latin typeface="Arial"/>
                <a:cs typeface="Arial"/>
              </a:defRPr>
            </a:lvl3pPr>
            <a:lvl4pPr>
              <a:defRPr sz="1600">
                <a:latin typeface="Arial"/>
                <a:cs typeface="Arial"/>
              </a:defRPr>
            </a:lvl4pPr>
            <a:lvl5pPr>
              <a:defRPr sz="1600">
                <a:latin typeface="Arial"/>
                <a:cs typeface="Aria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atin typeface="Arial"/>
                <a:cs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atin typeface="Arial"/>
                <a:cs typeface="Arial"/>
              </a:defRPr>
            </a:lvl1pPr>
            <a:lvl2pPr>
              <a:defRPr sz="2000">
                <a:latin typeface="Arial"/>
                <a:cs typeface="Arial"/>
              </a:defRPr>
            </a:lvl2pPr>
            <a:lvl3pPr>
              <a:defRPr sz="1800">
                <a:latin typeface="Arial"/>
                <a:cs typeface="Arial"/>
              </a:defRPr>
            </a:lvl3pPr>
            <a:lvl4pPr>
              <a:defRPr sz="1600">
                <a:latin typeface="Arial"/>
                <a:cs typeface="Arial"/>
              </a:defRPr>
            </a:lvl4pPr>
            <a:lvl5pPr>
              <a:defRPr sz="1600">
                <a:latin typeface="Arial"/>
                <a:cs typeface="Aria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1"/>
            <a:ext cx="2133600" cy="365125"/>
          </a:xfrm>
          <a:prstGeom prst="rect">
            <a:avLst/>
          </a:prstGeom>
        </p:spPr>
        <p:txBody>
          <a:bodyPr/>
          <a:lstStyle>
            <a:lvl1pPr>
              <a:defRPr>
                <a:latin typeface="Arial"/>
                <a:cs typeface="Arial"/>
              </a:defRPr>
            </a:lvl1p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1"/>
            <a:ext cx="2895600" cy="365125"/>
          </a:xfrm>
          <a:prstGeom prst="rect">
            <a:avLst/>
          </a:prstGeom>
        </p:spPr>
        <p:txBody>
          <a:bodyPr/>
          <a:lstStyle>
            <a:lvl1pPr>
              <a:defRPr>
                <a:latin typeface="Arial"/>
                <a:cs typeface="Arial"/>
              </a:defRPr>
            </a:lvl1pPr>
          </a:lstStyle>
          <a:p>
            <a:endParaRPr lang="en-CA">
              <a:solidFill>
                <a:prstClr val="black"/>
              </a:solidFill>
            </a:endParaRPr>
          </a:p>
        </p:txBody>
      </p:sp>
      <p:sp>
        <p:nvSpPr>
          <p:cNvPr id="9" name="Slide Number Placeholder 8"/>
          <p:cNvSpPr>
            <a:spLocks noGrp="1"/>
          </p:cNvSpPr>
          <p:nvPr>
            <p:ph type="sldNum" sz="quarter" idx="12"/>
          </p:nvPr>
        </p:nvSpPr>
        <p:spPr>
          <a:xfrm>
            <a:off x="6553200" y="6356351"/>
            <a:ext cx="2133600" cy="365125"/>
          </a:xfrm>
          <a:prstGeom prst="rect">
            <a:avLst/>
          </a:prstGeom>
        </p:spPr>
        <p:txBody>
          <a:bodyPr/>
          <a:lstStyle>
            <a:lvl1pPr>
              <a:defRPr>
                <a:latin typeface="Arial"/>
                <a:cs typeface="Arial"/>
              </a:defRPr>
            </a:lvl1p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66635056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cs typeface="Arial"/>
              </a:defRPr>
            </a:lvl1pPr>
          </a:lstStyle>
          <a:p>
            <a:r>
              <a:rPr lang="en-US" smtClean="0"/>
              <a:t>Click to edit Master title style</a:t>
            </a:r>
            <a:endParaRPr lang="en-CA"/>
          </a:p>
        </p:txBody>
      </p:sp>
      <p:sp>
        <p:nvSpPr>
          <p:cNvPr id="3" name="Date Placeholder 2"/>
          <p:cNvSpPr>
            <a:spLocks noGrp="1"/>
          </p:cNvSpPr>
          <p:nvPr>
            <p:ph type="dt" sz="half" idx="10"/>
          </p:nvPr>
        </p:nvSpPr>
        <p:spPr>
          <a:xfrm>
            <a:off x="457200" y="6356351"/>
            <a:ext cx="2133600" cy="365125"/>
          </a:xfrm>
          <a:prstGeom prst="rect">
            <a:avLst/>
          </a:prstGeom>
        </p:spPr>
        <p:txBody>
          <a:bodyPr/>
          <a:lstStyle>
            <a:lvl1pPr>
              <a:defRPr>
                <a:latin typeface="Arial"/>
                <a:cs typeface="Arial"/>
              </a:defRPr>
            </a:lvl1p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1"/>
            <a:ext cx="2895600" cy="365125"/>
          </a:xfrm>
          <a:prstGeom prst="rect">
            <a:avLst/>
          </a:prstGeom>
        </p:spPr>
        <p:txBody>
          <a:bodyPr/>
          <a:lstStyle>
            <a:lvl1pPr>
              <a:defRPr>
                <a:latin typeface="Arial"/>
                <a:cs typeface="Arial"/>
              </a:defRPr>
            </a:lvl1pPr>
          </a:lstStyle>
          <a:p>
            <a:endParaRPr lang="en-CA">
              <a:solidFill>
                <a:prstClr val="black"/>
              </a:solidFill>
            </a:endParaRPr>
          </a:p>
        </p:txBody>
      </p:sp>
      <p:sp>
        <p:nvSpPr>
          <p:cNvPr id="5" name="Slide Number Placeholder 4"/>
          <p:cNvSpPr>
            <a:spLocks noGrp="1"/>
          </p:cNvSpPr>
          <p:nvPr>
            <p:ph type="sldNum" sz="quarter" idx="12"/>
          </p:nvPr>
        </p:nvSpPr>
        <p:spPr>
          <a:xfrm>
            <a:off x="6553200" y="6356351"/>
            <a:ext cx="2133600" cy="365125"/>
          </a:xfrm>
          <a:prstGeom prst="rect">
            <a:avLst/>
          </a:prstGeom>
        </p:spPr>
        <p:txBody>
          <a:bodyPr/>
          <a:lstStyle>
            <a:lvl1pPr>
              <a:defRPr>
                <a:latin typeface="Arial"/>
                <a:cs typeface="Arial"/>
              </a:defRPr>
            </a:lvl1p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5203128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90904930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288332570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67675495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0579714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57401234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34544534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68285852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lgn="ctr">
              <a:defRPr/>
            </a:lvl1pPr>
          </a:lstStyle>
          <a:p>
            <a:r>
              <a:rPr lang="en-US" smtClean="0"/>
              <a:t>Click to edit Master title style</a:t>
            </a:r>
            <a:endParaRPr lang="en-CA"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dirty="0"/>
          </a:p>
        </p:txBody>
      </p:sp>
    </p:spTree>
    <p:extLst>
      <p:ext uri="{BB962C8B-B14F-4D97-AF65-F5344CB8AC3E}">
        <p14:creationId xmlns:p14="http://schemas.microsoft.com/office/powerpoint/2010/main" val="420926845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59968026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408687960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424113265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5777606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20330080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print">
            <a:lum bright="95000"/>
          </a:blip>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tx1"/>
                </a:solidFill>
                <a:latin typeface="Helvetica" pitchFamily="34" charset="0"/>
              </a:defRPr>
            </a:lvl1pPr>
          </a:lstStyle>
          <a:p>
            <a:r>
              <a:rPr lang="en-US" smtClean="0"/>
              <a:t>Click to edit Master title style</a:t>
            </a:r>
            <a:endParaRPr lang="en-CA" dirty="0"/>
          </a:p>
        </p:txBody>
      </p:sp>
      <p:sp>
        <p:nvSpPr>
          <p:cNvPr id="3" name="Text Placeholder 2"/>
          <p:cNvSpPr>
            <a:spLocks noGrp="1"/>
          </p:cNvSpPr>
          <p:nvPr>
            <p:ph type="body" idx="1"/>
          </p:nvPr>
        </p:nvSpPr>
        <p:spPr>
          <a:xfrm>
            <a:off x="722313" y="4357694"/>
            <a:ext cx="7772400" cy="1500187"/>
          </a:xfrm>
        </p:spPr>
        <p:txBody>
          <a:bodyPr anchorCtr="1">
            <a:normAutofit/>
          </a:bodyPr>
          <a:lstStyle>
            <a:lvl1pPr marL="0" indent="0">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E0F932CA-0708-4609-A2D7-5F363E407264}" type="datetimeFigureOut">
              <a:rPr lang="en-US" altLang="zh-TW">
                <a:solidFill>
                  <a:prstClr val="black"/>
                </a:solidFill>
              </a:rPr>
              <a:pPr/>
              <a:t>2/26/2017</a:t>
            </a:fld>
            <a:endParaRPr lang="en-CA" altLang="zh-TW">
              <a:solidFill>
                <a:prstClr val="black"/>
              </a:solidFill>
            </a:endParaRPr>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endParaRPr lang="en-CA" altLang="zh-TW">
              <a:solidFill>
                <a:prstClr val="black"/>
              </a:solidFill>
            </a:endParaRPr>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66A221E7-59F2-4960-BB4A-C1EB2FB86508}" type="slidenum">
              <a:rPr lang="en-CA" altLang="zh-TW">
                <a:solidFill>
                  <a:prstClr val="black"/>
                </a:solidFill>
              </a:rPr>
              <a:pPr/>
              <a:t>‹#›</a:t>
            </a:fld>
            <a:endParaRPr lang="en-CA" altLang="zh-TW">
              <a:solidFill>
                <a:prstClr val="black"/>
              </a:solidFill>
            </a:endParaRPr>
          </a:p>
        </p:txBody>
      </p:sp>
    </p:spTree>
    <p:extLst>
      <p:ext uri="{BB962C8B-B14F-4D97-AF65-F5344CB8AC3E}">
        <p14:creationId xmlns:p14="http://schemas.microsoft.com/office/powerpoint/2010/main" val="3274953555"/>
      </p:ext>
    </p:extLst>
  </p:cSld>
  <p:clrMapOvr>
    <a:masterClrMapping/>
  </p:clrMapOvr>
  <p:timing>
    <p:tnLst>
      <p:par>
        <p:cTn id="1" dur="indefinite" restart="never" nodeType="tmRoot"/>
      </p:par>
    </p:tn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7"/>
            <a:ext cx="7772400" cy="1470025"/>
          </a:xfrm>
        </p:spPr>
        <p:txBody>
          <a:bodyPr/>
          <a:lstStyle>
            <a:lvl1pPr algn="ctr">
              <a:defRPr/>
            </a:lvl1pPr>
          </a:lstStyle>
          <a:p>
            <a:r>
              <a:rPr lang="en-US" smtClean="0"/>
              <a:t>Click to edit Master title style</a:t>
            </a:r>
            <a:endParaRPr lang="en-CA"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dirty="0"/>
          </a:p>
        </p:txBody>
      </p:sp>
    </p:spTree>
    <p:extLst>
      <p:ext uri="{BB962C8B-B14F-4D97-AF65-F5344CB8AC3E}">
        <p14:creationId xmlns:p14="http://schemas.microsoft.com/office/powerpoint/2010/main" val="276267143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83308013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22612485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9787839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426681998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73775323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screen">
            <a:lum bright="95000"/>
          </a:blip>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tx1"/>
                </a:solidFill>
                <a:latin typeface="Helvetica" pitchFamily="34" charset="0"/>
              </a:defRPr>
            </a:lvl1pPr>
          </a:lstStyle>
          <a:p>
            <a:r>
              <a:rPr lang="en-US" smtClean="0"/>
              <a:t>Click to edit Master title style</a:t>
            </a:r>
            <a:endParaRPr lang="en-CA" dirty="0"/>
          </a:p>
        </p:txBody>
      </p:sp>
      <p:sp>
        <p:nvSpPr>
          <p:cNvPr id="3" name="Text Placeholder 2"/>
          <p:cNvSpPr>
            <a:spLocks noGrp="1"/>
          </p:cNvSpPr>
          <p:nvPr>
            <p:ph type="body" idx="1"/>
          </p:nvPr>
        </p:nvSpPr>
        <p:spPr>
          <a:xfrm>
            <a:off x="722313" y="4357697"/>
            <a:ext cx="7772400" cy="1500187"/>
          </a:xfrm>
        </p:spPr>
        <p:txBody>
          <a:bodyPr anchorCtr="1">
            <a:normAutofit/>
          </a:bodyPr>
          <a:lstStyle>
            <a:lvl1pPr marL="0" indent="0">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a:xfrm>
            <a:off x="457200" y="6356352"/>
            <a:ext cx="2133600" cy="365125"/>
          </a:xfrm>
          <a:prstGeom prst="rect">
            <a:avLst/>
          </a:prstGeom>
        </p:spPr>
        <p:txBody>
          <a:bodyPr/>
          <a:lstStyle>
            <a:lvl1pPr>
              <a:defRPr/>
            </a:lvl1pPr>
          </a:lstStyle>
          <a:p>
            <a:fld id="{E0F932CA-0708-4609-A2D7-5F363E407264}" type="datetimeFigureOut">
              <a:rPr lang="en-US" altLang="zh-TW">
                <a:solidFill>
                  <a:prstClr val="black"/>
                </a:solidFill>
              </a:rPr>
              <a:pPr/>
              <a:t>2/26/2017</a:t>
            </a:fld>
            <a:endParaRPr lang="en-CA" altLang="zh-TW">
              <a:solidFill>
                <a:prstClr val="black"/>
              </a:solidFill>
            </a:endParaRPr>
          </a:p>
        </p:txBody>
      </p:sp>
      <p:sp>
        <p:nvSpPr>
          <p:cNvPr id="6" name="Footer Placeholder 4"/>
          <p:cNvSpPr>
            <a:spLocks noGrp="1"/>
          </p:cNvSpPr>
          <p:nvPr>
            <p:ph type="ftr" sz="quarter" idx="11"/>
          </p:nvPr>
        </p:nvSpPr>
        <p:spPr>
          <a:xfrm>
            <a:off x="3124200" y="6356352"/>
            <a:ext cx="2895600" cy="365125"/>
          </a:xfrm>
          <a:prstGeom prst="rect">
            <a:avLst/>
          </a:prstGeom>
        </p:spPr>
        <p:txBody>
          <a:bodyPr/>
          <a:lstStyle>
            <a:lvl1pPr>
              <a:defRPr/>
            </a:lvl1pPr>
          </a:lstStyle>
          <a:p>
            <a:endParaRPr lang="en-CA" altLang="zh-TW">
              <a:solidFill>
                <a:prstClr val="black"/>
              </a:solidFill>
            </a:endParaRPr>
          </a:p>
        </p:txBody>
      </p:sp>
      <p:sp>
        <p:nvSpPr>
          <p:cNvPr id="7" name="Slide Number Placeholder 5"/>
          <p:cNvSpPr>
            <a:spLocks noGrp="1"/>
          </p:cNvSpPr>
          <p:nvPr>
            <p:ph type="sldNum" sz="quarter" idx="12"/>
          </p:nvPr>
        </p:nvSpPr>
        <p:spPr>
          <a:xfrm>
            <a:off x="6553200" y="6356352"/>
            <a:ext cx="2133600" cy="365125"/>
          </a:xfrm>
          <a:prstGeom prst="rect">
            <a:avLst/>
          </a:prstGeom>
        </p:spPr>
        <p:txBody>
          <a:bodyPr/>
          <a:lstStyle>
            <a:lvl1pPr>
              <a:defRPr/>
            </a:lvl1pPr>
          </a:lstStyle>
          <a:p>
            <a:fld id="{66A221E7-59F2-4960-BB4A-C1EB2FB86508}" type="slidenum">
              <a:rPr lang="en-CA" altLang="zh-TW">
                <a:solidFill>
                  <a:prstClr val="black"/>
                </a:solidFill>
              </a:rPr>
              <a:pPr/>
              <a:t>‹#›</a:t>
            </a:fld>
            <a:endParaRPr lang="en-CA" altLang="zh-TW">
              <a:solidFill>
                <a:prstClr val="black"/>
              </a:solidFill>
            </a:endParaRPr>
          </a:p>
        </p:txBody>
      </p:sp>
    </p:spTree>
    <p:extLst>
      <p:ext uri="{BB962C8B-B14F-4D97-AF65-F5344CB8AC3E}">
        <p14:creationId xmlns:p14="http://schemas.microsoft.com/office/powerpoint/2010/main" val="3014103225"/>
      </p:ext>
    </p:extLst>
  </p:cSld>
  <p:clrMapOvr>
    <a:masterClrMapping/>
  </p:clrMapOvr>
  <p:timing>
    <p:tnLst>
      <p:par>
        <p:cTn id="1" dur="indefinite" restart="never" nodeType="tmRoot"/>
      </p:par>
    </p:tn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7"/>
            <a:ext cx="7772400" cy="1470025"/>
          </a:xfrm>
        </p:spPr>
        <p:txBody>
          <a:bodyPr/>
          <a:lstStyle>
            <a:lvl1pPr algn="ctr">
              <a:defRPr/>
            </a:lvl1pPr>
          </a:lstStyle>
          <a:p>
            <a:r>
              <a:rPr lang="en-US" smtClean="0"/>
              <a:t>Click to edit Master title style</a:t>
            </a:r>
            <a:endParaRPr lang="en-CA"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dirty="0"/>
          </a:p>
        </p:txBody>
      </p:sp>
    </p:spTree>
    <p:extLst>
      <p:ext uri="{BB962C8B-B14F-4D97-AF65-F5344CB8AC3E}">
        <p14:creationId xmlns:p14="http://schemas.microsoft.com/office/powerpoint/2010/main" val="302589864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16532294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94715157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06688080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72711031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8729057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screen">
            <a:lum bright="95000"/>
          </a:blip>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tx1"/>
                </a:solidFill>
                <a:latin typeface="Helvetica" pitchFamily="34" charset="0"/>
              </a:defRPr>
            </a:lvl1pPr>
          </a:lstStyle>
          <a:p>
            <a:r>
              <a:rPr lang="en-US" smtClean="0"/>
              <a:t>Click to edit Master title style</a:t>
            </a:r>
            <a:endParaRPr lang="en-CA" dirty="0"/>
          </a:p>
        </p:txBody>
      </p:sp>
      <p:sp>
        <p:nvSpPr>
          <p:cNvPr id="3" name="Text Placeholder 2"/>
          <p:cNvSpPr>
            <a:spLocks noGrp="1"/>
          </p:cNvSpPr>
          <p:nvPr>
            <p:ph type="body" idx="1"/>
          </p:nvPr>
        </p:nvSpPr>
        <p:spPr>
          <a:xfrm>
            <a:off x="722313" y="4357697"/>
            <a:ext cx="7772400" cy="1500187"/>
          </a:xfrm>
        </p:spPr>
        <p:txBody>
          <a:bodyPr anchorCtr="1">
            <a:normAutofit/>
          </a:bodyPr>
          <a:lstStyle>
            <a:lvl1pPr marL="0" indent="0">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a:xfrm>
            <a:off x="457200" y="6356352"/>
            <a:ext cx="2133600" cy="365125"/>
          </a:xfrm>
          <a:prstGeom prst="rect">
            <a:avLst/>
          </a:prstGeom>
        </p:spPr>
        <p:txBody>
          <a:bodyPr/>
          <a:lstStyle>
            <a:lvl1pPr>
              <a:defRPr/>
            </a:lvl1pPr>
          </a:lstStyle>
          <a:p>
            <a:fld id="{E0F932CA-0708-4609-A2D7-5F363E407264}" type="datetimeFigureOut">
              <a:rPr lang="en-US" altLang="zh-TW">
                <a:solidFill>
                  <a:prstClr val="black"/>
                </a:solidFill>
              </a:rPr>
              <a:pPr/>
              <a:t>2/26/2017</a:t>
            </a:fld>
            <a:endParaRPr lang="en-CA" altLang="zh-TW">
              <a:solidFill>
                <a:prstClr val="black"/>
              </a:solidFill>
            </a:endParaRPr>
          </a:p>
        </p:txBody>
      </p:sp>
      <p:sp>
        <p:nvSpPr>
          <p:cNvPr id="6" name="Footer Placeholder 4"/>
          <p:cNvSpPr>
            <a:spLocks noGrp="1"/>
          </p:cNvSpPr>
          <p:nvPr>
            <p:ph type="ftr" sz="quarter" idx="11"/>
          </p:nvPr>
        </p:nvSpPr>
        <p:spPr>
          <a:xfrm>
            <a:off x="3124200" y="6356352"/>
            <a:ext cx="2895600" cy="365125"/>
          </a:xfrm>
          <a:prstGeom prst="rect">
            <a:avLst/>
          </a:prstGeom>
        </p:spPr>
        <p:txBody>
          <a:bodyPr/>
          <a:lstStyle>
            <a:lvl1pPr>
              <a:defRPr/>
            </a:lvl1pPr>
          </a:lstStyle>
          <a:p>
            <a:endParaRPr lang="en-CA" altLang="zh-TW">
              <a:solidFill>
                <a:prstClr val="black"/>
              </a:solidFill>
            </a:endParaRPr>
          </a:p>
        </p:txBody>
      </p:sp>
      <p:sp>
        <p:nvSpPr>
          <p:cNvPr id="7" name="Slide Number Placeholder 5"/>
          <p:cNvSpPr>
            <a:spLocks noGrp="1"/>
          </p:cNvSpPr>
          <p:nvPr>
            <p:ph type="sldNum" sz="quarter" idx="12"/>
          </p:nvPr>
        </p:nvSpPr>
        <p:spPr>
          <a:xfrm>
            <a:off x="6553200" y="6356352"/>
            <a:ext cx="2133600" cy="365125"/>
          </a:xfrm>
          <a:prstGeom prst="rect">
            <a:avLst/>
          </a:prstGeom>
        </p:spPr>
        <p:txBody>
          <a:bodyPr/>
          <a:lstStyle>
            <a:lvl1pPr>
              <a:defRPr/>
            </a:lvl1pPr>
          </a:lstStyle>
          <a:p>
            <a:fld id="{66A221E7-59F2-4960-BB4A-C1EB2FB86508}" type="slidenum">
              <a:rPr lang="en-CA" altLang="zh-TW">
                <a:solidFill>
                  <a:prstClr val="black"/>
                </a:solidFill>
              </a:rPr>
              <a:pPr/>
              <a:t>‹#›</a:t>
            </a:fld>
            <a:endParaRPr lang="en-CA" altLang="zh-TW">
              <a:solidFill>
                <a:prstClr val="black"/>
              </a:solidFill>
            </a:endParaRPr>
          </a:p>
        </p:txBody>
      </p:sp>
    </p:spTree>
    <p:extLst>
      <p:ext uri="{BB962C8B-B14F-4D97-AF65-F5344CB8AC3E}">
        <p14:creationId xmlns:p14="http://schemas.microsoft.com/office/powerpoint/2010/main" val="2865181613"/>
      </p:ext>
    </p:extLst>
  </p:cSld>
  <p:clrMapOvr>
    <a:masterClrMapping/>
  </p:clrMapOvr>
  <p:timing>
    <p:tnLst>
      <p:par>
        <p:cTn id="1" dur="indefinite" restart="never" nodeType="tmRoot"/>
      </p:par>
    </p:tnLst>
  </p:timing>
</p:sldLayout>
</file>

<file path=ppt/slideLayouts/slideLayout87.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393118658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46535295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28010606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84231487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10552373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2"/>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2"/>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2"/>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64456074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pic>
        <p:nvPicPr>
          <p:cNvPr id="4" name="Picture 3" descr="DotAsia-ppt-template_main.jpg"/>
          <p:cNvPicPr>
            <a:picLocks noChangeAspect="1"/>
          </p:cNvPicPr>
          <p:nvPr userDrawn="1"/>
        </p:nvPicPr>
        <p:blipFill>
          <a:blip r:embed="rId2" cstate="screen"/>
          <a:stretch>
            <a:fillRect/>
          </a:stretch>
        </p:blipFill>
        <p:spPr>
          <a:xfrm>
            <a:off x="0" y="0"/>
            <a:ext cx="9144000" cy="6858000"/>
          </a:xfrm>
          <a:prstGeom prst="rect">
            <a:avLst/>
          </a:prstGeom>
        </p:spPr>
      </p:pic>
      <p:sp>
        <p:nvSpPr>
          <p:cNvPr id="2" name="Title 1"/>
          <p:cNvSpPr>
            <a:spLocks noGrp="1"/>
          </p:cNvSpPr>
          <p:nvPr>
            <p:ph type="ctrTitle"/>
          </p:nvPr>
        </p:nvSpPr>
        <p:spPr>
          <a:xfrm>
            <a:off x="611560" y="1340768"/>
            <a:ext cx="7772400" cy="1368152"/>
          </a:xfrm>
        </p:spPr>
        <p:txBody>
          <a:bodyPr anchor="t">
            <a:normAutofit/>
          </a:bodyPr>
          <a:lstStyle>
            <a:lvl1pPr algn="l">
              <a:defRPr sz="3600" b="1">
                <a:solidFill>
                  <a:schemeClr val="bg1"/>
                </a:solidFill>
                <a:latin typeface="Helvetica" pitchFamily="34" charset="0"/>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611560" y="2708920"/>
            <a:ext cx="5616624" cy="1224136"/>
          </a:xfrm>
        </p:spPr>
        <p:txBody>
          <a:bodyPr>
            <a:normAutofit/>
          </a:bodyPr>
          <a:lstStyle>
            <a:lvl1pPr marL="0" indent="0" algn="l">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347061918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lgn="ctr">
              <a:defRPr/>
            </a:lvl1pPr>
          </a:lstStyle>
          <a:p>
            <a:r>
              <a:rPr lang="en-US" smtClean="0"/>
              <a:t>Click to edit Master title style</a:t>
            </a:r>
            <a:endParaRPr lang="en-CA"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dirty="0"/>
          </a:p>
        </p:txBody>
      </p:sp>
    </p:spTree>
    <p:extLst>
      <p:ext uri="{BB962C8B-B14F-4D97-AF65-F5344CB8AC3E}">
        <p14:creationId xmlns:p14="http://schemas.microsoft.com/office/powerpoint/2010/main" val="137271392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426132499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16533489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08957093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35930115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509534770"/>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screen"/>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bg1"/>
                </a:solidFill>
                <a:latin typeface="Helvetica-Light" pitchFamily="34" charset="0"/>
              </a:defRPr>
            </a:lvl1pPr>
          </a:lstStyle>
          <a:p>
            <a:r>
              <a:rPr lang="en-US" smtClean="0"/>
              <a:t>Click to edit Master title style</a:t>
            </a:r>
            <a:endParaRPr lang="en-CA" dirty="0"/>
          </a:p>
        </p:txBody>
      </p:sp>
      <p:sp>
        <p:nvSpPr>
          <p:cNvPr id="3" name="Text Placeholder 2"/>
          <p:cNvSpPr>
            <a:spLocks noGrp="1"/>
          </p:cNvSpPr>
          <p:nvPr>
            <p:ph type="body" idx="1"/>
          </p:nvPr>
        </p:nvSpPr>
        <p:spPr>
          <a:xfrm>
            <a:off x="722313" y="4357694"/>
            <a:ext cx="7772400" cy="1500187"/>
          </a:xfrm>
        </p:spPr>
        <p:txBody>
          <a:bodyPr anchorCtr="1">
            <a:normAutofit/>
          </a:bodyPr>
          <a:lstStyle>
            <a:lvl1pPr marL="0" indent="0">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E0F932CA-0708-4609-A2D7-5F363E407264}" type="datetimeFigureOut">
              <a:rPr lang="en-US" altLang="zh-TW">
                <a:solidFill>
                  <a:prstClr val="black"/>
                </a:solidFill>
              </a:rPr>
              <a:pPr/>
              <a:t>2/26/2017</a:t>
            </a:fld>
            <a:endParaRPr lang="en-CA" altLang="zh-TW">
              <a:solidFill>
                <a:prstClr val="black"/>
              </a:solidFill>
            </a:endParaRPr>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endParaRPr lang="en-CA" altLang="zh-TW">
              <a:solidFill>
                <a:prstClr val="black"/>
              </a:solidFill>
            </a:endParaRPr>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66A221E7-59F2-4960-BB4A-C1EB2FB86508}" type="slidenum">
              <a:rPr lang="en-CA" altLang="zh-TW">
                <a:solidFill>
                  <a:prstClr val="black"/>
                </a:solidFill>
              </a:rPr>
              <a:pPr/>
              <a:t>‹#›</a:t>
            </a:fld>
            <a:endParaRPr lang="en-CA" altLang="zh-TW">
              <a:solidFill>
                <a:prstClr val="black"/>
              </a:solidFill>
            </a:endParaRPr>
          </a:p>
        </p:txBody>
      </p:sp>
    </p:spTree>
    <p:extLst>
      <p:ext uri="{BB962C8B-B14F-4D97-AF65-F5344CB8AC3E}">
        <p14:creationId xmlns:p14="http://schemas.microsoft.com/office/powerpoint/2010/main" val="1283083621"/>
      </p:ext>
    </p:extLst>
  </p:cSld>
  <p:clrMapOvr>
    <a:masterClrMapping/>
  </p:clrMapOvr>
  <p:timing>
    <p:tnLst>
      <p:par>
        <p:cTn id="1" dur="indefinite" restart="never" nodeType="tmRoot"/>
      </p:par>
    </p:tnLst>
  </p:timing>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lvl1pPr algn="ctr">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3915326595"/>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20823785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79789320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007999415"/>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6005137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56869242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Title 1"/>
          <p:cNvSpPr txBox="1">
            <a:spLocks/>
          </p:cNvSpPr>
          <p:nvPr userDrawn="1"/>
        </p:nvSpPr>
        <p:spPr>
          <a:xfrm>
            <a:off x="2133600" y="350838"/>
            <a:ext cx="6629400" cy="792162"/>
          </a:xfrm>
          <a:prstGeom prst="rect">
            <a:avLst/>
          </a:prstGeom>
          <a:effectLst>
            <a:outerShdw blurRad="50800" dist="38100" dir="2700000" algn="tl" rotWithShape="0">
              <a:prstClr val="black">
                <a:alpha val="40000"/>
              </a:prstClr>
            </a:outerShdw>
          </a:effectLst>
        </p:spPr>
        <p:txBody>
          <a:bodyPr/>
          <a:lstStyle>
            <a:lvl1pPr algn="l">
              <a:defRPr>
                <a:solidFill>
                  <a:schemeClr val="bg1"/>
                </a:solidFill>
                <a:latin typeface="Futura Medium" pitchFamily="34" charset="0"/>
              </a:defRPr>
            </a:lvl1pPr>
          </a:lstStyle>
          <a:p>
            <a:pPr>
              <a:spcBef>
                <a:spcPct val="0"/>
              </a:spcBef>
              <a:defRPr/>
            </a:pPr>
            <a:r>
              <a:rPr lang="en-US" sz="4400" smtClean="0">
                <a:solidFill>
                  <a:prstClr val="white"/>
                </a:solidFill>
              </a:rPr>
              <a:t>Click to edit Master title</a:t>
            </a:r>
            <a:endParaRPr lang="en-US" sz="4400" dirty="0" smtClean="0">
              <a:solidFill>
                <a:prstClr val="white"/>
              </a:solidFill>
            </a:endParaRPr>
          </a:p>
        </p:txBody>
      </p:sp>
      <p:sp>
        <p:nvSpPr>
          <p:cNvPr id="2" name="Title 1"/>
          <p:cNvSpPr>
            <a:spLocks noGrp="1"/>
          </p:cNvSpPr>
          <p:nvPr>
            <p:ph type="ctrTitle"/>
          </p:nvPr>
        </p:nvSpPr>
        <p:spPr>
          <a:xfrm>
            <a:off x="685800" y="2130425"/>
            <a:ext cx="7772400" cy="1470025"/>
          </a:xfrm>
          <a:prstGeom prst="rect">
            <a:avLst/>
          </a:prstGeom>
        </p:spPr>
        <p:txBody>
          <a:bodyPr/>
          <a:lstStyle/>
          <a:p>
            <a:r>
              <a:rPr lang="en-US" dirty="0" smtClean="0"/>
              <a:t>Click to edit Master title style</a:t>
            </a:r>
            <a:endParaRPr lang="en-US" dirty="0"/>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Tree>
    <p:extLst>
      <p:ext uri="{BB962C8B-B14F-4D97-AF65-F5344CB8AC3E}">
        <p14:creationId xmlns:p14="http://schemas.microsoft.com/office/powerpoint/2010/main" val="389379372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525963"/>
          </a:xfrm>
          <a:prstGeom prst="rect">
            <a:avLst/>
          </a:prstGeo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1"/>
          <p:cNvSpPr>
            <a:spLocks noGrp="1"/>
          </p:cNvSpPr>
          <p:nvPr>
            <p:ph type="title"/>
          </p:nvPr>
        </p:nvSpPr>
        <p:spPr>
          <a:xfrm>
            <a:off x="2133600" y="350838"/>
            <a:ext cx="6629400" cy="792162"/>
          </a:xfrm>
          <a:prstGeom prst="rect">
            <a:avLst/>
          </a:prstGeom>
          <a:effectLst>
            <a:outerShdw blurRad="50800" dist="38100" dir="2700000" algn="tl" rotWithShape="0">
              <a:prstClr val="black">
                <a:alpha val="40000"/>
              </a:prstClr>
            </a:outerShdw>
          </a:effectLst>
        </p:spPr>
        <p:txBody>
          <a:bodyPr/>
          <a:lstStyle>
            <a:lvl1pPr algn="l">
              <a:defRPr>
                <a:solidFill>
                  <a:schemeClr val="bg1"/>
                </a:solidFill>
                <a:latin typeface="Futura Medium" pitchFamily="34" charset="0"/>
              </a:defRPr>
            </a:lvl1pPr>
          </a:lstStyle>
          <a:p>
            <a:r>
              <a:rPr lang="en-US" dirty="0" smtClean="0"/>
              <a:t>Click to edit Master title</a:t>
            </a:r>
            <a:endParaRPr lang="en-US" dirty="0"/>
          </a:p>
        </p:txBody>
      </p:sp>
    </p:spTree>
    <p:extLst>
      <p:ext uri="{BB962C8B-B14F-4D97-AF65-F5344CB8AC3E}">
        <p14:creationId xmlns:p14="http://schemas.microsoft.com/office/powerpoint/2010/main" val="71274053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133600" y="350838"/>
            <a:ext cx="6629400" cy="792162"/>
          </a:xfrm>
          <a:prstGeom prst="rect">
            <a:avLst/>
          </a:prstGeom>
          <a:effectLst>
            <a:outerShdw blurRad="50800" dist="38100" dir="2700000" algn="tl" rotWithShape="0">
              <a:prstClr val="black">
                <a:alpha val="40000"/>
              </a:prstClr>
            </a:outerShdw>
          </a:effectLst>
        </p:spPr>
        <p:txBody>
          <a:bodyPr/>
          <a:lstStyle>
            <a:lvl1pPr algn="l">
              <a:defRPr>
                <a:solidFill>
                  <a:schemeClr val="bg1"/>
                </a:solidFill>
                <a:latin typeface="Futura Medium" pitchFamily="34" charset="0"/>
              </a:defRPr>
            </a:lvl1pPr>
          </a:lstStyle>
          <a:p>
            <a:r>
              <a:rPr lang="en-US" dirty="0" smtClean="0"/>
              <a:t>Click to edit Master title</a:t>
            </a:r>
            <a:endParaRPr lang="en-US" dirty="0"/>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400">
                <a:latin typeface="Futura Medium" pitchFamily="34" charset="0"/>
              </a:defRPr>
            </a:lvl1pPr>
            <a:lvl2pPr>
              <a:defRPr sz="2000">
                <a:latin typeface="Futura Medium" pitchFamily="34" charset="0"/>
              </a:defRPr>
            </a:lvl2pPr>
            <a:lvl3pPr>
              <a:defRPr sz="1800">
                <a:latin typeface="Futura Medium" pitchFamily="34" charset="0"/>
              </a:defRPr>
            </a:lvl3pPr>
            <a:lvl4pPr>
              <a:defRPr sz="1600">
                <a:latin typeface="Futura Medium" pitchFamily="34" charset="0"/>
              </a:defRPr>
            </a:lvl4pPr>
            <a:lvl5pPr>
              <a:defRPr sz="1600">
                <a:latin typeface="Futura Medium" pitchFamily="34" charset="0"/>
              </a:defRPr>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400">
                <a:latin typeface="Futura Medium" pitchFamily="34" charset="0"/>
              </a:defRPr>
            </a:lvl1pPr>
            <a:lvl2pPr>
              <a:defRPr sz="2000">
                <a:latin typeface="Futura Medium" pitchFamily="34" charset="0"/>
              </a:defRPr>
            </a:lvl2pPr>
            <a:lvl3pPr>
              <a:defRPr sz="1800">
                <a:latin typeface="Futura Medium" pitchFamily="34" charset="0"/>
              </a:defRPr>
            </a:lvl3pPr>
            <a:lvl4pPr>
              <a:defRPr sz="1600">
                <a:latin typeface="Futura Medium" pitchFamily="34" charset="0"/>
              </a:defRPr>
            </a:lvl4pPr>
            <a:lvl5pPr>
              <a:defRPr sz="1600">
                <a:latin typeface="Futura Medium" pitchFamily="34"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62489011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Title 1"/>
          <p:cNvSpPr>
            <a:spLocks noGrp="1"/>
          </p:cNvSpPr>
          <p:nvPr>
            <p:ph type="title"/>
          </p:nvPr>
        </p:nvSpPr>
        <p:spPr>
          <a:xfrm>
            <a:off x="2133600" y="350838"/>
            <a:ext cx="6629400" cy="792162"/>
          </a:xfrm>
          <a:prstGeom prst="rect">
            <a:avLst/>
          </a:prstGeom>
          <a:effectLst>
            <a:outerShdw blurRad="50800" dist="38100" dir="2700000" algn="tl" rotWithShape="0">
              <a:prstClr val="black">
                <a:alpha val="40000"/>
              </a:prstClr>
            </a:outerShdw>
          </a:effectLst>
        </p:spPr>
        <p:txBody>
          <a:bodyPr/>
          <a:lstStyle>
            <a:lvl1pPr algn="l">
              <a:defRPr>
                <a:solidFill>
                  <a:schemeClr val="bg1"/>
                </a:solidFill>
                <a:latin typeface="Futura Medium" pitchFamily="34" charset="0"/>
              </a:defRPr>
            </a:lvl1pPr>
          </a:lstStyle>
          <a:p>
            <a:r>
              <a:rPr lang="en-US" dirty="0" smtClean="0"/>
              <a:t>Click to edit Master title</a:t>
            </a:r>
            <a:endParaRPr lang="en-US" dirty="0"/>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AFE48B58-7C21-4F8F-80D4-7EA04BBC67C2}" type="datetimeFigureOut">
              <a:rPr lang="en-US">
                <a:solidFill>
                  <a:prstClr val="black"/>
                </a:solidFill>
              </a:rPr>
              <a:pPr>
                <a:defRPr/>
              </a:pPr>
              <a:t>2/26/2017</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defRPr>
            </a:lvl1pPr>
          </a:lstStyle>
          <a:p>
            <a:pPr>
              <a:defRPr/>
            </a:pPr>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67B389EC-09ED-4F01-872B-8D3F6F79A5ED}"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487963588"/>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Title 1"/>
          <p:cNvSpPr>
            <a:spLocks noGrp="1"/>
          </p:cNvSpPr>
          <p:nvPr>
            <p:ph type="title"/>
          </p:nvPr>
        </p:nvSpPr>
        <p:spPr>
          <a:xfrm>
            <a:off x="2133600" y="350838"/>
            <a:ext cx="6629400" cy="792162"/>
          </a:xfrm>
          <a:prstGeom prst="rect">
            <a:avLst/>
          </a:prstGeom>
          <a:effectLst>
            <a:outerShdw blurRad="50800" dist="38100" dir="2700000" algn="tl" rotWithShape="0">
              <a:prstClr val="black">
                <a:alpha val="40000"/>
              </a:prstClr>
            </a:outerShdw>
          </a:effectLst>
        </p:spPr>
        <p:txBody>
          <a:bodyPr/>
          <a:lstStyle>
            <a:lvl1pPr algn="l">
              <a:defRPr>
                <a:solidFill>
                  <a:schemeClr val="bg1"/>
                </a:solidFill>
                <a:latin typeface="Futura Medium" pitchFamily="34" charset="0"/>
              </a:defRPr>
            </a:lvl1pPr>
          </a:lstStyle>
          <a:p>
            <a:r>
              <a:rPr lang="en-US" dirty="0" smtClean="0"/>
              <a:t>Click to edit Master title</a:t>
            </a:r>
            <a:endParaRPr lang="en-US" dirty="0"/>
          </a:p>
        </p:txBody>
      </p:sp>
    </p:spTree>
    <p:extLst>
      <p:ext uri="{BB962C8B-B14F-4D97-AF65-F5344CB8AC3E}">
        <p14:creationId xmlns:p14="http://schemas.microsoft.com/office/powerpoint/2010/main" val="907147332"/>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76400"/>
            <a:ext cx="5111750" cy="4449763"/>
          </a:xfrm>
          <a:prstGeom prst="rect">
            <a:avLst/>
          </a:prstGeom>
        </p:spPr>
        <p:txBody>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457200" y="1676400"/>
            <a:ext cx="3008313" cy="44497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8" name="Title 1"/>
          <p:cNvSpPr>
            <a:spLocks noGrp="1"/>
          </p:cNvSpPr>
          <p:nvPr>
            <p:ph type="title"/>
          </p:nvPr>
        </p:nvSpPr>
        <p:spPr>
          <a:xfrm>
            <a:off x="2133600" y="350838"/>
            <a:ext cx="6629400" cy="792162"/>
          </a:xfrm>
          <a:prstGeom prst="rect">
            <a:avLst/>
          </a:prstGeom>
          <a:effectLst>
            <a:outerShdw blurRad="50800" dist="38100" dir="2700000" algn="tl" rotWithShape="0">
              <a:prstClr val="black">
                <a:alpha val="40000"/>
              </a:prstClr>
            </a:outerShdw>
          </a:effectLst>
        </p:spPr>
        <p:txBody>
          <a:bodyPr/>
          <a:lstStyle>
            <a:lvl1pPr algn="l">
              <a:defRPr>
                <a:solidFill>
                  <a:schemeClr val="bg1"/>
                </a:solidFill>
                <a:latin typeface="Futura Medium" pitchFamily="34" charset="0"/>
              </a:defRPr>
            </a:lvl1pPr>
          </a:lstStyle>
          <a:p>
            <a:r>
              <a:rPr lang="en-US" dirty="0" smtClean="0"/>
              <a:t>Click to edit Master title</a:t>
            </a:r>
            <a:endParaRPr lang="en-US" dirty="0"/>
          </a:p>
        </p:txBody>
      </p:sp>
    </p:spTree>
    <p:extLst>
      <p:ext uri="{BB962C8B-B14F-4D97-AF65-F5344CB8AC3E}">
        <p14:creationId xmlns:p14="http://schemas.microsoft.com/office/powerpoint/2010/main" val="423485643"/>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524000"/>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6721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Title 1"/>
          <p:cNvSpPr>
            <a:spLocks noGrp="1"/>
          </p:cNvSpPr>
          <p:nvPr>
            <p:ph type="title"/>
          </p:nvPr>
        </p:nvSpPr>
        <p:spPr>
          <a:xfrm>
            <a:off x="2133600" y="350838"/>
            <a:ext cx="6629400" cy="792162"/>
          </a:xfrm>
          <a:prstGeom prst="rect">
            <a:avLst/>
          </a:prstGeom>
          <a:effectLst>
            <a:outerShdw blurRad="50800" dist="38100" dir="2700000" algn="tl" rotWithShape="0">
              <a:prstClr val="black">
                <a:alpha val="40000"/>
              </a:prstClr>
            </a:outerShdw>
          </a:effectLst>
        </p:spPr>
        <p:txBody>
          <a:bodyPr/>
          <a:lstStyle>
            <a:lvl1pPr algn="l">
              <a:defRPr>
                <a:solidFill>
                  <a:schemeClr val="bg1"/>
                </a:solidFill>
                <a:latin typeface="Futura Medium" pitchFamily="34" charset="0"/>
              </a:defRPr>
            </a:lvl1pPr>
          </a:lstStyle>
          <a:p>
            <a:r>
              <a:rPr lang="en-US" dirty="0" smtClean="0"/>
              <a:t>Click to edit Master title</a:t>
            </a:r>
            <a:endParaRPr lang="en-US" dirty="0"/>
          </a:p>
        </p:txBody>
      </p:sp>
    </p:spTree>
    <p:extLst>
      <p:ext uri="{BB962C8B-B14F-4D97-AF65-F5344CB8AC3E}">
        <p14:creationId xmlns:p14="http://schemas.microsoft.com/office/powerpoint/2010/main" val="2526440921"/>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17068963"/>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9174625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2179954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45412514"/>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15318467"/>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281928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24655774"/>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3338884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47925828"/>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8137775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5157631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70519655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45308374"/>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403747272"/>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404446575"/>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25749991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27130112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print">
            <a:lum bright="95000"/>
          </a:blip>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tx1"/>
                </a:solidFill>
                <a:latin typeface="Helvetica" pitchFamily="34" charset="0"/>
              </a:defRPr>
            </a:lvl1pPr>
          </a:lstStyle>
          <a:p>
            <a:r>
              <a:rPr lang="en-US" smtClean="0"/>
              <a:t>Click to edit Master title style</a:t>
            </a:r>
            <a:endParaRPr lang="en-CA" dirty="0"/>
          </a:p>
        </p:txBody>
      </p:sp>
      <p:sp>
        <p:nvSpPr>
          <p:cNvPr id="3" name="Text Placeholder 2"/>
          <p:cNvSpPr>
            <a:spLocks noGrp="1"/>
          </p:cNvSpPr>
          <p:nvPr>
            <p:ph type="body" idx="1"/>
          </p:nvPr>
        </p:nvSpPr>
        <p:spPr>
          <a:xfrm>
            <a:off x="722313" y="4357694"/>
            <a:ext cx="7772400" cy="1500187"/>
          </a:xfrm>
        </p:spPr>
        <p:txBody>
          <a:bodyPr anchorCtr="1">
            <a:normAutofit/>
          </a:bodyPr>
          <a:lstStyle>
            <a:lvl1pPr marL="0" indent="0">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E0F932CA-0708-4609-A2D7-5F363E407264}" type="datetimeFigureOut">
              <a:rPr lang="en-US" altLang="zh-TW">
                <a:solidFill>
                  <a:prstClr val="black"/>
                </a:solidFill>
              </a:rPr>
              <a:pPr/>
              <a:t>2/26/2017</a:t>
            </a:fld>
            <a:endParaRPr lang="en-CA" altLang="zh-TW">
              <a:solidFill>
                <a:prstClr val="black"/>
              </a:solidFill>
            </a:endParaRPr>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endParaRPr lang="en-CA" altLang="zh-TW">
              <a:solidFill>
                <a:prstClr val="black"/>
              </a:solidFill>
            </a:endParaRPr>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66A221E7-59F2-4960-BB4A-C1EB2FB86508}" type="slidenum">
              <a:rPr lang="en-CA" altLang="zh-TW">
                <a:solidFill>
                  <a:prstClr val="black"/>
                </a:solidFill>
              </a:rPr>
              <a:pPr/>
              <a:t>‹#›</a:t>
            </a:fld>
            <a:endParaRPr lang="en-CA" altLang="zh-TW">
              <a:solidFill>
                <a:prstClr val="black"/>
              </a:solidFill>
            </a:endParaRPr>
          </a:p>
        </p:txBody>
      </p:sp>
    </p:spTree>
    <p:extLst>
      <p:ext uri="{BB962C8B-B14F-4D97-AF65-F5344CB8AC3E}">
        <p14:creationId xmlns:p14="http://schemas.microsoft.com/office/powerpoint/2010/main" val="3772215972"/>
      </p:ext>
    </p:extLst>
  </p:cSld>
  <p:clrMapOvr>
    <a:masterClrMapping/>
  </p:clrMapOvr>
  <p:timing>
    <p:tnLst>
      <p:par>
        <p:cTn id="1" dur="indefinite" restart="never" nodeType="tmRoot"/>
      </p:par>
    </p:tnLst>
  </p:timing>
</p:sldLayout>
</file>

<file path=ppt/slideLayouts/slideLayout1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dirty="0"/>
          </a:p>
        </p:txBody>
      </p:sp>
    </p:spTree>
    <p:extLst>
      <p:ext uri="{BB962C8B-B14F-4D97-AF65-F5344CB8AC3E}">
        <p14:creationId xmlns:p14="http://schemas.microsoft.com/office/powerpoint/2010/main" val="339343879"/>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227482033"/>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50797352"/>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385619193"/>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998796418"/>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67042316"/>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bg1"/>
                </a:solidFill>
                <a:latin typeface="Helvetica-Light" pitchFamily="34" charset="0"/>
              </a:defRPr>
            </a:lvl1pPr>
          </a:lstStyle>
          <a:p>
            <a:r>
              <a:rPr lang="en-US" smtClean="0"/>
              <a:t>Click to edit Master title style</a:t>
            </a:r>
            <a:endParaRPr lang="en-CA" dirty="0"/>
          </a:p>
        </p:txBody>
      </p:sp>
      <p:sp>
        <p:nvSpPr>
          <p:cNvPr id="3" name="Text Placeholder 2"/>
          <p:cNvSpPr>
            <a:spLocks noGrp="1"/>
          </p:cNvSpPr>
          <p:nvPr>
            <p:ph type="body" idx="1"/>
          </p:nvPr>
        </p:nvSpPr>
        <p:spPr>
          <a:xfrm>
            <a:off x="722313" y="4357694"/>
            <a:ext cx="7772400" cy="1500187"/>
          </a:xfrm>
        </p:spPr>
        <p:txBody>
          <a:bodyPr anchorCtr="1">
            <a:normAutofit/>
          </a:bodyPr>
          <a:lstStyle>
            <a:lvl1pPr marL="0" indent="0">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E0F932CA-0708-4609-A2D7-5F363E407264}" type="datetimeFigureOut">
              <a:rPr lang="en-US" altLang="zh-TW">
                <a:solidFill>
                  <a:prstClr val="black"/>
                </a:solidFill>
              </a:rPr>
              <a:pPr/>
              <a:t>2/26/2017</a:t>
            </a:fld>
            <a:endParaRPr lang="en-CA" altLang="zh-TW">
              <a:solidFill>
                <a:prstClr val="black"/>
              </a:solidFill>
            </a:endParaRPr>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endParaRPr lang="en-CA" altLang="zh-TW">
              <a:solidFill>
                <a:prstClr val="black"/>
              </a:solidFill>
            </a:endParaRPr>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66A221E7-59F2-4960-BB4A-C1EB2FB86508}" type="slidenum">
              <a:rPr lang="en-CA" altLang="zh-TW">
                <a:solidFill>
                  <a:prstClr val="black"/>
                </a:solidFill>
              </a:rPr>
              <a:pPr/>
              <a:t>‹#›</a:t>
            </a:fld>
            <a:endParaRPr lang="en-CA" altLang="zh-TW">
              <a:solidFill>
                <a:prstClr val="black"/>
              </a:solidFill>
            </a:endParaRPr>
          </a:p>
        </p:txBody>
      </p:sp>
    </p:spTree>
    <p:extLst>
      <p:ext uri="{BB962C8B-B14F-4D97-AF65-F5344CB8AC3E}">
        <p14:creationId xmlns:p14="http://schemas.microsoft.com/office/powerpoint/2010/main" val="3276395415"/>
      </p:ext>
    </p:extLst>
  </p:cSld>
  <p:clrMapOvr>
    <a:masterClrMapping/>
  </p:clrMapOvr>
  <p:timing>
    <p:tnLst>
      <p:par>
        <p:cTn id="1" dur="indefinite" restart="never" nodeType="tmRoot"/>
      </p:par>
    </p:tnLst>
  </p:timing>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1622517895"/>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842259437"/>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610969069"/>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326111936"/>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550319661"/>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31479911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79750001"/>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11357439"/>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87148907"/>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99347584"/>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67098693"/>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53973928"/>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8504418"/>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85006986"/>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96018408"/>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60821797"/>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97360011"/>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CA" dirty="0"/>
          </a:p>
        </p:txBody>
      </p:sp>
    </p:spTree>
    <p:extLst>
      <p:ext uri="{BB962C8B-B14F-4D97-AF65-F5344CB8AC3E}">
        <p14:creationId xmlns:p14="http://schemas.microsoft.com/office/powerpoint/2010/main" val="288805584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564719447"/>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385996130"/>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993093620"/>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774813002"/>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50867209"/>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6" name="Rectangle 5"/>
          <p:cNvSpPr/>
          <p:nvPr userDrawn="1"/>
        </p:nvSpPr>
        <p:spPr>
          <a:xfrm>
            <a:off x="0" y="0"/>
            <a:ext cx="9144000" cy="6858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350">
              <a:solidFill>
                <a:prstClr val="white"/>
              </a:solidFill>
            </a:endParaRPr>
          </a:p>
        </p:txBody>
      </p:sp>
    </p:spTree>
    <p:extLst>
      <p:ext uri="{BB962C8B-B14F-4D97-AF65-F5344CB8AC3E}">
        <p14:creationId xmlns:p14="http://schemas.microsoft.com/office/powerpoint/2010/main" val="886188233"/>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728192"/>
          </a:xfrm>
        </p:spPr>
        <p:txBody>
          <a:bodyPr/>
          <a:lstStyle>
            <a:lvl1pPr algn="ctr">
              <a:defRPr>
                <a:solidFill>
                  <a:schemeClr val="bg1"/>
                </a:solidFill>
              </a:defRPr>
            </a:lvl1pPr>
          </a:lstStyle>
          <a:p>
            <a:r>
              <a:rPr lang="en-US" smtClean="0"/>
              <a:t>Click to edit Master title style</a:t>
            </a:r>
            <a:endParaRPr lang="en-CA" dirty="0"/>
          </a:p>
        </p:txBody>
      </p:sp>
      <p:sp>
        <p:nvSpPr>
          <p:cNvPr id="3" name="Subtitle 2"/>
          <p:cNvSpPr>
            <a:spLocks noGrp="1"/>
          </p:cNvSpPr>
          <p:nvPr>
            <p:ph type="subTitle" idx="1"/>
          </p:nvPr>
        </p:nvSpPr>
        <p:spPr>
          <a:xfrm>
            <a:off x="1371600" y="4077072"/>
            <a:ext cx="6400800" cy="1489720"/>
          </a:xfrm>
        </p:spPr>
        <p:txBody>
          <a:bodyPr>
            <a:normAutofit/>
          </a:bodyPr>
          <a:lstStyle>
            <a:lvl1pPr marL="0" indent="0" algn="ctr">
              <a:buNone/>
              <a:defRPr sz="24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dirty="0"/>
          </a:p>
        </p:txBody>
      </p:sp>
    </p:spTree>
    <p:extLst>
      <p:ext uri="{BB962C8B-B14F-4D97-AF65-F5344CB8AC3E}">
        <p14:creationId xmlns:p14="http://schemas.microsoft.com/office/powerpoint/2010/main" val="2961374294"/>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0"/>
            <a:ext cx="2133600" cy="365125"/>
          </a:xfrm>
          <a:prstGeom prst="rect">
            <a:avLst/>
          </a:prstGeom>
        </p:spPr>
        <p:txBody>
          <a:bodyPr/>
          <a:lstStyle/>
          <a:p>
            <a:pPr defTabSz="457200"/>
            <a:fld id="{BFF97898-48B3-432E-A666-5A53F30C8AB5}" type="datetimeFigureOut">
              <a:rPr lang="en-CA" smtClean="0">
                <a:solidFill>
                  <a:prstClr val="black"/>
                </a:solidFill>
              </a:rPr>
              <a:pPr defTabSz="457200"/>
              <a:t>2017-02-26</a:t>
            </a:fld>
            <a:endParaRPr lang="en-CA">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pPr defTabSz="457200"/>
            <a:endParaRPr lang="en-CA">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pPr defTabSz="457200"/>
            <a:fld id="{8894A9A9-750B-44F8-9958-3F1CED9706B0}" type="slidenum">
              <a:rPr lang="en-CA" smtClean="0">
                <a:solidFill>
                  <a:prstClr val="black"/>
                </a:solidFill>
              </a:rPr>
              <a:pPr defTabSz="457200"/>
              <a:t>‹#›</a:t>
            </a:fld>
            <a:endParaRPr lang="en-CA">
              <a:solidFill>
                <a:prstClr val="black"/>
              </a:solidFill>
            </a:endParaRPr>
          </a:p>
        </p:txBody>
      </p:sp>
    </p:spTree>
    <p:extLst>
      <p:ext uri="{BB962C8B-B14F-4D97-AF65-F5344CB8AC3E}">
        <p14:creationId xmlns:p14="http://schemas.microsoft.com/office/powerpoint/2010/main" val="951826381"/>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0"/>
            <a:ext cx="2133600" cy="365125"/>
          </a:xfrm>
          <a:prstGeom prst="rect">
            <a:avLst/>
          </a:prstGeom>
        </p:spPr>
        <p:txBody>
          <a:bodyPr/>
          <a:lstStyle/>
          <a:p>
            <a:pPr defTabSz="457200"/>
            <a:fld id="{BFF97898-48B3-432E-A666-5A53F30C8AB5}" type="datetimeFigureOut">
              <a:rPr lang="en-CA" smtClean="0">
                <a:solidFill>
                  <a:prstClr val="black"/>
                </a:solidFill>
              </a:rPr>
              <a:pPr defTabSz="457200"/>
              <a:t>2017-02-26</a:t>
            </a:fld>
            <a:endParaRPr lang="en-CA">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pPr defTabSz="457200"/>
            <a:endParaRPr lang="en-CA">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pPr defTabSz="457200"/>
            <a:fld id="{8894A9A9-750B-44F8-9958-3F1CED9706B0}" type="slidenum">
              <a:rPr lang="en-CA" smtClean="0">
                <a:solidFill>
                  <a:prstClr val="black"/>
                </a:solidFill>
              </a:rPr>
              <a:pPr defTabSz="457200"/>
              <a:t>‹#›</a:t>
            </a:fld>
            <a:endParaRPr lang="en-CA">
              <a:solidFill>
                <a:prstClr val="black"/>
              </a:solidFill>
            </a:endParaRPr>
          </a:p>
        </p:txBody>
      </p:sp>
    </p:spTree>
    <p:extLst>
      <p:ext uri="{BB962C8B-B14F-4D97-AF65-F5344CB8AC3E}">
        <p14:creationId xmlns:p14="http://schemas.microsoft.com/office/powerpoint/2010/main" val="1566391513"/>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0"/>
            <a:ext cx="2133600" cy="365125"/>
          </a:xfrm>
          <a:prstGeom prst="rect">
            <a:avLst/>
          </a:prstGeom>
        </p:spPr>
        <p:txBody>
          <a:bodyPr/>
          <a:lstStyle/>
          <a:p>
            <a:pPr defTabSz="457200"/>
            <a:fld id="{BFF97898-48B3-432E-A666-5A53F30C8AB5}" type="datetimeFigureOut">
              <a:rPr lang="en-CA" smtClean="0">
                <a:solidFill>
                  <a:prstClr val="black"/>
                </a:solidFill>
              </a:rPr>
              <a:pPr defTabSz="457200"/>
              <a:t>2017-02-26</a:t>
            </a:fld>
            <a:endParaRPr lang="en-CA">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pPr defTabSz="457200"/>
            <a:endParaRPr lang="en-CA">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pPr defTabSz="457200"/>
            <a:fld id="{8894A9A9-750B-44F8-9958-3F1CED9706B0}" type="slidenum">
              <a:rPr lang="en-CA" smtClean="0">
                <a:solidFill>
                  <a:prstClr val="black"/>
                </a:solidFill>
              </a:rPr>
              <a:pPr defTabSz="457200"/>
              <a:t>‹#›</a:t>
            </a:fld>
            <a:endParaRPr lang="en-CA">
              <a:solidFill>
                <a:prstClr val="black"/>
              </a:solidFill>
            </a:endParaRPr>
          </a:p>
        </p:txBody>
      </p:sp>
    </p:spTree>
    <p:extLst>
      <p:ext uri="{BB962C8B-B14F-4D97-AF65-F5344CB8AC3E}">
        <p14:creationId xmlns:p14="http://schemas.microsoft.com/office/powerpoint/2010/main" val="2268665662"/>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0"/>
            <a:ext cx="2133600" cy="365125"/>
          </a:xfrm>
          <a:prstGeom prst="rect">
            <a:avLst/>
          </a:prstGeom>
        </p:spPr>
        <p:txBody>
          <a:bodyPr/>
          <a:lstStyle/>
          <a:p>
            <a:pPr defTabSz="457200"/>
            <a:fld id="{BFF97898-48B3-432E-A666-5A53F30C8AB5}" type="datetimeFigureOut">
              <a:rPr lang="en-CA" smtClean="0">
                <a:solidFill>
                  <a:prstClr val="black"/>
                </a:solidFill>
              </a:rPr>
              <a:pPr defTabSz="457200"/>
              <a:t>2017-02-26</a:t>
            </a:fld>
            <a:endParaRPr lang="en-CA">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pPr defTabSz="457200"/>
            <a:endParaRPr lang="en-CA">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pPr defTabSz="457200"/>
            <a:fld id="{8894A9A9-750B-44F8-9958-3F1CED9706B0}" type="slidenum">
              <a:rPr lang="en-CA" smtClean="0">
                <a:solidFill>
                  <a:prstClr val="black"/>
                </a:solidFill>
              </a:rPr>
              <a:pPr defTabSz="457200"/>
              <a:t>‹#›</a:t>
            </a:fld>
            <a:endParaRPr lang="en-CA">
              <a:solidFill>
                <a:prstClr val="black"/>
              </a:solidFill>
            </a:endParaRPr>
          </a:p>
        </p:txBody>
      </p:sp>
    </p:spTree>
    <p:extLst>
      <p:ext uri="{BB962C8B-B14F-4D97-AF65-F5344CB8AC3E}">
        <p14:creationId xmlns:p14="http://schemas.microsoft.com/office/powerpoint/2010/main" val="1622811909"/>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pPr defTabSz="457200"/>
            <a:fld id="{BFF97898-48B3-432E-A666-5A53F30C8AB5}" type="datetimeFigureOut">
              <a:rPr lang="en-CA" smtClean="0">
                <a:solidFill>
                  <a:prstClr val="black"/>
                </a:solidFill>
              </a:rPr>
              <a:pPr defTabSz="457200"/>
              <a:t>2017-02-26</a:t>
            </a:fld>
            <a:endParaRPr lang="en-CA">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pPr defTabSz="457200"/>
            <a:endParaRPr lang="en-CA">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pPr defTabSz="457200"/>
            <a:fld id="{8894A9A9-750B-44F8-9958-3F1CED9706B0}" type="slidenum">
              <a:rPr lang="en-CA" smtClean="0">
                <a:solidFill>
                  <a:prstClr val="black"/>
                </a:solidFill>
              </a:rPr>
              <a:pPr defTabSz="457200"/>
              <a:t>‹#›</a:t>
            </a:fld>
            <a:endParaRPr lang="en-CA">
              <a:solidFill>
                <a:prstClr val="black"/>
              </a:solidFill>
            </a:endParaRPr>
          </a:p>
        </p:txBody>
      </p:sp>
    </p:spTree>
    <p:extLst>
      <p:ext uri="{BB962C8B-B14F-4D97-AF65-F5344CB8AC3E}">
        <p14:creationId xmlns:p14="http://schemas.microsoft.com/office/powerpoint/2010/main" val="713293859"/>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5" name="Footer Placeholder 4"/>
          <p:cNvSpPr>
            <a:spLocks noGrp="1"/>
          </p:cNvSpPr>
          <p:nvPr>
            <p:ph type="ftr" sz="quarter" idx="11"/>
          </p:nvPr>
        </p:nvSpPr>
        <p:spPr/>
        <p:txBody>
          <a:bodyPr/>
          <a:lstStyle/>
          <a:p>
            <a:endParaRPr lang="en-CA">
              <a:solidFill>
                <a:prstClr val="black">
                  <a:tint val="75000"/>
                </a:prstClr>
              </a:solidFill>
            </a:endParaRPr>
          </a:p>
        </p:txBody>
      </p:sp>
      <p:sp>
        <p:nvSpPr>
          <p:cNvPr id="6" name="Slide Number Placeholder 5"/>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1282921352"/>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5" name="Footer Placeholder 4"/>
          <p:cNvSpPr>
            <a:spLocks noGrp="1"/>
          </p:cNvSpPr>
          <p:nvPr>
            <p:ph type="ftr" sz="quarter" idx="11"/>
          </p:nvPr>
        </p:nvSpPr>
        <p:spPr/>
        <p:txBody>
          <a:bodyPr/>
          <a:lstStyle/>
          <a:p>
            <a:endParaRPr lang="en-CA">
              <a:solidFill>
                <a:prstClr val="black">
                  <a:tint val="75000"/>
                </a:prstClr>
              </a:solidFill>
            </a:endParaRPr>
          </a:p>
        </p:txBody>
      </p:sp>
      <p:sp>
        <p:nvSpPr>
          <p:cNvPr id="6" name="Slide Number Placeholder 5"/>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933332705"/>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5" name="Footer Placeholder 4"/>
          <p:cNvSpPr>
            <a:spLocks noGrp="1"/>
          </p:cNvSpPr>
          <p:nvPr>
            <p:ph type="ftr" sz="quarter" idx="11"/>
          </p:nvPr>
        </p:nvSpPr>
        <p:spPr/>
        <p:txBody>
          <a:bodyPr/>
          <a:lstStyle/>
          <a:p>
            <a:endParaRPr lang="en-CA">
              <a:solidFill>
                <a:prstClr val="black">
                  <a:tint val="75000"/>
                </a:prstClr>
              </a:solidFill>
            </a:endParaRPr>
          </a:p>
        </p:txBody>
      </p:sp>
      <p:sp>
        <p:nvSpPr>
          <p:cNvPr id="6" name="Slide Number Placeholder 5"/>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117251873"/>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6" name="Footer Placeholder 5"/>
          <p:cNvSpPr>
            <a:spLocks noGrp="1"/>
          </p:cNvSpPr>
          <p:nvPr>
            <p:ph type="ftr" sz="quarter" idx="11"/>
          </p:nvPr>
        </p:nvSpPr>
        <p:spPr/>
        <p:txBody>
          <a:bodyPr/>
          <a:lstStyle/>
          <a:p>
            <a:endParaRPr lang="en-CA">
              <a:solidFill>
                <a:prstClr val="black">
                  <a:tint val="75000"/>
                </a:prstClr>
              </a:solidFill>
            </a:endParaRPr>
          </a:p>
        </p:txBody>
      </p:sp>
      <p:sp>
        <p:nvSpPr>
          <p:cNvPr id="7" name="Slide Number Placeholder 6"/>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3091194786"/>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8" name="Footer Placeholder 7"/>
          <p:cNvSpPr>
            <a:spLocks noGrp="1"/>
          </p:cNvSpPr>
          <p:nvPr>
            <p:ph type="ftr" sz="quarter" idx="11"/>
          </p:nvPr>
        </p:nvSpPr>
        <p:spPr/>
        <p:txBody>
          <a:bodyPr/>
          <a:lstStyle/>
          <a:p>
            <a:endParaRPr lang="en-CA">
              <a:solidFill>
                <a:prstClr val="black">
                  <a:tint val="75000"/>
                </a:prstClr>
              </a:solidFill>
            </a:endParaRPr>
          </a:p>
        </p:txBody>
      </p:sp>
      <p:sp>
        <p:nvSpPr>
          <p:cNvPr id="9" name="Slide Number Placeholder 8"/>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186303414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4" name="Footer Placeholder 3"/>
          <p:cNvSpPr>
            <a:spLocks noGrp="1"/>
          </p:cNvSpPr>
          <p:nvPr>
            <p:ph type="ftr" sz="quarter" idx="11"/>
          </p:nvPr>
        </p:nvSpPr>
        <p:spPr/>
        <p:txBody>
          <a:bodyPr/>
          <a:lstStyle/>
          <a:p>
            <a:endParaRPr lang="en-CA">
              <a:solidFill>
                <a:prstClr val="black">
                  <a:tint val="75000"/>
                </a:prstClr>
              </a:solidFill>
            </a:endParaRPr>
          </a:p>
        </p:txBody>
      </p:sp>
      <p:sp>
        <p:nvSpPr>
          <p:cNvPr id="5" name="Slide Number Placeholder 4"/>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3893690997"/>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3" name="Footer Placeholder 2"/>
          <p:cNvSpPr>
            <a:spLocks noGrp="1"/>
          </p:cNvSpPr>
          <p:nvPr>
            <p:ph type="ftr" sz="quarter" idx="11"/>
          </p:nvPr>
        </p:nvSpPr>
        <p:spPr/>
        <p:txBody>
          <a:bodyPr/>
          <a:lstStyle/>
          <a:p>
            <a:endParaRPr lang="en-CA">
              <a:solidFill>
                <a:prstClr val="black">
                  <a:tint val="75000"/>
                </a:prstClr>
              </a:solidFill>
            </a:endParaRPr>
          </a:p>
        </p:txBody>
      </p:sp>
      <p:sp>
        <p:nvSpPr>
          <p:cNvPr id="4" name="Slide Number Placeholder 3"/>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1651354398"/>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6" name="Footer Placeholder 5"/>
          <p:cNvSpPr>
            <a:spLocks noGrp="1"/>
          </p:cNvSpPr>
          <p:nvPr>
            <p:ph type="ftr" sz="quarter" idx="11"/>
          </p:nvPr>
        </p:nvSpPr>
        <p:spPr/>
        <p:txBody>
          <a:bodyPr/>
          <a:lstStyle/>
          <a:p>
            <a:endParaRPr lang="en-CA">
              <a:solidFill>
                <a:prstClr val="black">
                  <a:tint val="75000"/>
                </a:prstClr>
              </a:solidFill>
            </a:endParaRPr>
          </a:p>
        </p:txBody>
      </p:sp>
      <p:sp>
        <p:nvSpPr>
          <p:cNvPr id="7" name="Slide Number Placeholder 6"/>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1092265532"/>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6" name="Footer Placeholder 5"/>
          <p:cNvSpPr>
            <a:spLocks noGrp="1"/>
          </p:cNvSpPr>
          <p:nvPr>
            <p:ph type="ftr" sz="quarter" idx="11"/>
          </p:nvPr>
        </p:nvSpPr>
        <p:spPr/>
        <p:txBody>
          <a:bodyPr/>
          <a:lstStyle/>
          <a:p>
            <a:endParaRPr lang="en-CA">
              <a:solidFill>
                <a:prstClr val="black">
                  <a:tint val="75000"/>
                </a:prstClr>
              </a:solidFill>
            </a:endParaRPr>
          </a:p>
        </p:txBody>
      </p:sp>
      <p:sp>
        <p:nvSpPr>
          <p:cNvPr id="7" name="Slide Number Placeholder 6"/>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3551943086"/>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5" name="Footer Placeholder 4"/>
          <p:cNvSpPr>
            <a:spLocks noGrp="1"/>
          </p:cNvSpPr>
          <p:nvPr>
            <p:ph type="ftr" sz="quarter" idx="11"/>
          </p:nvPr>
        </p:nvSpPr>
        <p:spPr/>
        <p:txBody>
          <a:bodyPr/>
          <a:lstStyle/>
          <a:p>
            <a:endParaRPr lang="en-CA">
              <a:solidFill>
                <a:prstClr val="black">
                  <a:tint val="75000"/>
                </a:prstClr>
              </a:solidFill>
            </a:endParaRPr>
          </a:p>
        </p:txBody>
      </p:sp>
      <p:sp>
        <p:nvSpPr>
          <p:cNvPr id="6" name="Slide Number Placeholder 5"/>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2310748438"/>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5" name="Footer Placeholder 4"/>
          <p:cNvSpPr>
            <a:spLocks noGrp="1"/>
          </p:cNvSpPr>
          <p:nvPr>
            <p:ph type="ftr" sz="quarter" idx="11"/>
          </p:nvPr>
        </p:nvSpPr>
        <p:spPr/>
        <p:txBody>
          <a:bodyPr/>
          <a:lstStyle/>
          <a:p>
            <a:endParaRPr lang="en-CA">
              <a:solidFill>
                <a:prstClr val="black">
                  <a:tint val="75000"/>
                </a:prstClr>
              </a:solidFill>
            </a:endParaRPr>
          </a:p>
        </p:txBody>
      </p:sp>
      <p:sp>
        <p:nvSpPr>
          <p:cNvPr id="6" name="Slide Number Placeholder 5"/>
          <p:cNvSpPr>
            <a:spLocks noGrp="1"/>
          </p:cNvSpPr>
          <p:nvPr>
            <p:ph type="sldNum" sz="quarter" idx="12"/>
          </p:nvPr>
        </p:nvSpPr>
        <p:spPr/>
        <p:txBody>
          <a:body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3978038406"/>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lvl1pPr algn="ctr">
              <a:defRPr/>
            </a:lvl1pPr>
          </a:lstStyle>
          <a:p>
            <a:r>
              <a:rPr lang="en-US" dirty="0" smtClean="0"/>
              <a:t>Click to edit Master title style</a:t>
            </a:r>
            <a:endParaRPr lang="en-CA"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dirty="0"/>
          </a:p>
        </p:txBody>
      </p:sp>
    </p:spTree>
    <p:extLst>
      <p:ext uri="{BB962C8B-B14F-4D97-AF65-F5344CB8AC3E}">
        <p14:creationId xmlns:p14="http://schemas.microsoft.com/office/powerpoint/2010/main" val="1038001533"/>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97986374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653623733"/>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1987235725"/>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cs typeface="Arial"/>
              </a:defRPr>
            </a:lvl1pPr>
          </a:lstStyle>
          <a:p>
            <a:r>
              <a:rPr lang="en-US" dirty="0" smtClean="0"/>
              <a:t>Click to edit Master title style</a:t>
            </a:r>
            <a:endParaRPr lang="en-CA" dirty="0"/>
          </a:p>
        </p:txBody>
      </p:sp>
      <p:sp>
        <p:nvSpPr>
          <p:cNvPr id="3" name="Date Placeholder 2"/>
          <p:cNvSpPr>
            <a:spLocks noGrp="1"/>
          </p:cNvSpPr>
          <p:nvPr>
            <p:ph type="dt" sz="half" idx="10"/>
          </p:nvPr>
        </p:nvSpPr>
        <p:spPr>
          <a:xfrm>
            <a:off x="457200" y="6356351"/>
            <a:ext cx="2133600" cy="365125"/>
          </a:xfrm>
          <a:prstGeom prst="rect">
            <a:avLst/>
          </a:prstGeom>
        </p:spPr>
        <p:txBody>
          <a:bodyPr/>
          <a:lstStyle>
            <a:lvl1pPr>
              <a:defRPr>
                <a:latin typeface="Arial"/>
                <a:cs typeface="Arial"/>
              </a:defRPr>
            </a:lvl1p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1"/>
            <a:ext cx="2895600" cy="365125"/>
          </a:xfrm>
          <a:prstGeom prst="rect">
            <a:avLst/>
          </a:prstGeom>
        </p:spPr>
        <p:txBody>
          <a:bodyPr/>
          <a:lstStyle>
            <a:lvl1pPr>
              <a:defRPr>
                <a:latin typeface="Arial"/>
                <a:cs typeface="Arial"/>
              </a:defRPr>
            </a:lvl1pPr>
          </a:lstStyle>
          <a:p>
            <a:endParaRPr lang="en-CA">
              <a:solidFill>
                <a:prstClr val="black"/>
              </a:solidFill>
            </a:endParaRPr>
          </a:p>
        </p:txBody>
      </p:sp>
      <p:sp>
        <p:nvSpPr>
          <p:cNvPr id="5" name="Slide Number Placeholder 4"/>
          <p:cNvSpPr>
            <a:spLocks noGrp="1"/>
          </p:cNvSpPr>
          <p:nvPr>
            <p:ph type="sldNum" sz="quarter" idx="12"/>
          </p:nvPr>
        </p:nvSpPr>
        <p:spPr>
          <a:xfrm>
            <a:off x="6553200" y="6356351"/>
            <a:ext cx="2133600" cy="365125"/>
          </a:xfrm>
          <a:prstGeom prst="rect">
            <a:avLst/>
          </a:prstGeom>
        </p:spPr>
        <p:txBody>
          <a:bodyPr/>
          <a:lstStyle>
            <a:lvl1pPr>
              <a:defRPr>
                <a:latin typeface="Arial"/>
                <a:cs typeface="Arial"/>
              </a:defRPr>
            </a:lvl1p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779186276"/>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1"/>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1"/>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1"/>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18217080"/>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print">
            <a:lum bright="95000"/>
          </a:blip>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tx1"/>
                </a:solidFill>
                <a:latin typeface="Arial"/>
                <a:cs typeface="Arial"/>
              </a:defRPr>
            </a:lvl1pPr>
          </a:lstStyle>
          <a:p>
            <a:r>
              <a:rPr lang="en-US" dirty="0" smtClean="0"/>
              <a:t>Click to edit Master title style</a:t>
            </a:r>
            <a:endParaRPr lang="en-CA" dirty="0"/>
          </a:p>
        </p:txBody>
      </p:sp>
      <p:sp>
        <p:nvSpPr>
          <p:cNvPr id="3" name="Text Placeholder 2"/>
          <p:cNvSpPr>
            <a:spLocks noGrp="1"/>
          </p:cNvSpPr>
          <p:nvPr>
            <p:ph type="body" idx="1"/>
          </p:nvPr>
        </p:nvSpPr>
        <p:spPr>
          <a:xfrm>
            <a:off x="722313" y="4357695"/>
            <a:ext cx="7772400" cy="1500187"/>
          </a:xfrm>
        </p:spPr>
        <p:txBody>
          <a:bodyPr anchorCtr="1">
            <a:normAutofit/>
          </a:bodyPr>
          <a:lstStyle>
            <a:lvl1pPr marL="0" indent="0">
              <a:buNone/>
              <a:defRPr sz="2400">
                <a:solidFill>
                  <a:schemeClr val="tx1">
                    <a:tint val="75000"/>
                  </a:schemeClr>
                </a:solidFill>
                <a:latin typeface="Arial"/>
                <a:cs typeface="Aria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5" name="Date Placeholder 3"/>
          <p:cNvSpPr>
            <a:spLocks noGrp="1"/>
          </p:cNvSpPr>
          <p:nvPr>
            <p:ph type="dt" sz="half" idx="10"/>
          </p:nvPr>
        </p:nvSpPr>
        <p:spPr>
          <a:xfrm>
            <a:off x="457200" y="6356351"/>
            <a:ext cx="2133600" cy="365125"/>
          </a:xfrm>
          <a:prstGeom prst="rect">
            <a:avLst/>
          </a:prstGeom>
        </p:spPr>
        <p:txBody>
          <a:bodyPr/>
          <a:lstStyle>
            <a:lvl1pPr>
              <a:defRPr>
                <a:latin typeface="Arial"/>
                <a:cs typeface="Arial"/>
              </a:defRPr>
            </a:lvl1pPr>
          </a:lstStyle>
          <a:p>
            <a:fld id="{E0F932CA-0708-4609-A2D7-5F363E407264}" type="datetimeFigureOut">
              <a:rPr lang="en-US" altLang="zh-TW" smtClean="0">
                <a:solidFill>
                  <a:prstClr val="black"/>
                </a:solidFill>
              </a:rPr>
              <a:pPr/>
              <a:t>2/26/2017</a:t>
            </a:fld>
            <a:endParaRPr lang="en-CA" altLang="zh-TW">
              <a:solidFill>
                <a:prstClr val="black"/>
              </a:solidFill>
            </a:endParaRPr>
          </a:p>
        </p:txBody>
      </p:sp>
      <p:sp>
        <p:nvSpPr>
          <p:cNvPr id="6" name="Footer Placeholder 4"/>
          <p:cNvSpPr>
            <a:spLocks noGrp="1"/>
          </p:cNvSpPr>
          <p:nvPr>
            <p:ph type="ftr" sz="quarter" idx="11"/>
          </p:nvPr>
        </p:nvSpPr>
        <p:spPr>
          <a:xfrm>
            <a:off x="3124200" y="6356351"/>
            <a:ext cx="2895600" cy="365125"/>
          </a:xfrm>
          <a:prstGeom prst="rect">
            <a:avLst/>
          </a:prstGeom>
        </p:spPr>
        <p:txBody>
          <a:bodyPr/>
          <a:lstStyle>
            <a:lvl1pPr>
              <a:defRPr>
                <a:latin typeface="Arial"/>
                <a:cs typeface="Arial"/>
              </a:defRPr>
            </a:lvl1pPr>
          </a:lstStyle>
          <a:p>
            <a:endParaRPr lang="en-CA" altLang="zh-TW">
              <a:solidFill>
                <a:prstClr val="black"/>
              </a:solidFill>
            </a:endParaRPr>
          </a:p>
        </p:txBody>
      </p:sp>
      <p:sp>
        <p:nvSpPr>
          <p:cNvPr id="7" name="Slide Number Placeholder 5"/>
          <p:cNvSpPr>
            <a:spLocks noGrp="1"/>
          </p:cNvSpPr>
          <p:nvPr>
            <p:ph type="sldNum" sz="quarter" idx="12"/>
          </p:nvPr>
        </p:nvSpPr>
        <p:spPr>
          <a:xfrm>
            <a:off x="6553200" y="6356351"/>
            <a:ext cx="2133600" cy="365125"/>
          </a:xfrm>
          <a:prstGeom prst="rect">
            <a:avLst/>
          </a:prstGeom>
        </p:spPr>
        <p:txBody>
          <a:bodyPr/>
          <a:lstStyle>
            <a:lvl1pPr>
              <a:defRPr>
                <a:latin typeface="Arial"/>
                <a:cs typeface="Arial"/>
              </a:defRPr>
            </a:lvl1pPr>
          </a:lstStyle>
          <a:p>
            <a:fld id="{66A221E7-59F2-4960-BB4A-C1EB2FB86508}" type="slidenum">
              <a:rPr lang="en-CA" altLang="zh-TW" smtClean="0">
                <a:solidFill>
                  <a:prstClr val="black"/>
                </a:solidFill>
              </a:rPr>
              <a:pPr/>
              <a:t>‹#›</a:t>
            </a:fld>
            <a:endParaRPr lang="en-CA" altLang="zh-TW">
              <a:solidFill>
                <a:prstClr val="black"/>
              </a:solidFill>
            </a:endParaRPr>
          </a:p>
        </p:txBody>
      </p:sp>
    </p:spTree>
    <p:extLst>
      <p:ext uri="{BB962C8B-B14F-4D97-AF65-F5344CB8AC3E}">
        <p14:creationId xmlns:p14="http://schemas.microsoft.com/office/powerpoint/2010/main" val="31439187"/>
      </p:ext>
    </p:extLst>
  </p:cSld>
  <p:clrMapOvr>
    <a:masterClrMapping/>
  </p:clrMapOvr>
  <p:timing>
    <p:tnLst>
      <p:par>
        <p:cTn id="1" dur="indefinite" restart="never" nodeType="tmRoot"/>
      </p:par>
    </p:tnLst>
  </p:timing>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x">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GB" smtClean="0"/>
              <a:t>按一下以編輯母片標題樣式</a:t>
            </a:r>
            <a:endParaRPr/>
          </a:p>
        </p:txBody>
      </p:sp>
      <p:sp>
        <p:nvSpPr>
          <p:cNvPr id="3" name="Vertical Text Placeholder 2"/>
          <p:cNvSpPr>
            <a:spLocks noGrp="1"/>
          </p:cNvSpPr>
          <p:nvPr>
            <p:ph type="body" orient="vert" idx="1"/>
          </p:nvPr>
        </p:nvSpPr>
        <p:spPr/>
        <p:txBody>
          <a:bodyPr vert="eaVert"/>
          <a:lstStyle>
            <a:lvl5pPr>
              <a:defRPr/>
            </a:lvl5pPr>
          </a:lstStyle>
          <a:p>
            <a:pPr lvl="0"/>
            <a:r>
              <a:rPr lang="zh-TW" altLang="en-GB" smtClean="0"/>
              <a:t>按一下以編輯母片文字樣式</a:t>
            </a:r>
          </a:p>
          <a:p>
            <a:pPr lvl="1"/>
            <a:r>
              <a:rPr lang="zh-TW" altLang="en-GB" smtClean="0"/>
              <a:t>第二層</a:t>
            </a:r>
          </a:p>
          <a:p>
            <a:pPr lvl="2"/>
            <a:r>
              <a:rPr lang="zh-TW" altLang="en-GB" smtClean="0"/>
              <a:t>第三層</a:t>
            </a:r>
          </a:p>
          <a:p>
            <a:pPr lvl="3"/>
            <a:r>
              <a:rPr lang="zh-TW" altLang="en-GB" smtClean="0"/>
              <a:t>第四層</a:t>
            </a:r>
          </a:p>
          <a:p>
            <a:pPr lvl="4"/>
            <a:r>
              <a:rPr lang="zh-TW" altLang="en-GB" smtClean="0"/>
              <a:t>第五層</a:t>
            </a:r>
            <a:endParaRPr dirty="0"/>
          </a:p>
        </p:txBody>
      </p:sp>
      <p:sp>
        <p:nvSpPr>
          <p:cNvPr id="4" name="Date Placeholder 3"/>
          <p:cNvSpPr>
            <a:spLocks noGrp="1"/>
          </p:cNvSpPr>
          <p:nvPr>
            <p:ph type="dt" sz="half" idx="10"/>
          </p:nvPr>
        </p:nvSpPr>
        <p:spPr>
          <a:xfrm>
            <a:off x="6580094" y="188259"/>
            <a:ext cx="2133600" cy="365125"/>
          </a:xfrm>
          <a:prstGeom prst="rect">
            <a:avLst/>
          </a:prstGeom>
        </p:spPr>
        <p:txBody>
          <a:bodyPr/>
          <a:lstStyle/>
          <a:p>
            <a:fld id="{C1C8DCD1-52B8-624A-BBF0-BF823C8AC73F}" type="datetimeFigureOut">
              <a:rPr kumimoji="1" lang="zh-CN" altLang="en-US" smtClean="0">
                <a:solidFill>
                  <a:prstClr val="black"/>
                </a:solidFill>
              </a:rPr>
              <a:pPr/>
              <a:t>2017/2/26</a:t>
            </a:fld>
            <a:endParaRPr kumimoji="1" lang="zh-CN" altLang="en-US">
              <a:solidFill>
                <a:prstClr val="black"/>
              </a:solidFill>
            </a:endParaRPr>
          </a:p>
        </p:txBody>
      </p:sp>
      <p:sp>
        <p:nvSpPr>
          <p:cNvPr id="5" name="Footer Placeholder 4"/>
          <p:cNvSpPr>
            <a:spLocks noGrp="1"/>
          </p:cNvSpPr>
          <p:nvPr>
            <p:ph type="ftr" sz="quarter" idx="11"/>
          </p:nvPr>
        </p:nvSpPr>
        <p:spPr>
          <a:xfrm>
            <a:off x="1120588" y="188259"/>
            <a:ext cx="2895600" cy="365125"/>
          </a:xfrm>
          <a:prstGeom prst="rect">
            <a:avLst/>
          </a:prstGeom>
        </p:spPr>
        <p:txBody>
          <a:bodyPr/>
          <a:lstStyle/>
          <a:p>
            <a:endParaRPr kumimoji="1" lang="zh-CN" altLang="en-US">
              <a:solidFill>
                <a:prstClr val="black"/>
              </a:solidFill>
            </a:endParaRPr>
          </a:p>
        </p:txBody>
      </p:sp>
      <p:sp>
        <p:nvSpPr>
          <p:cNvPr id="6" name="Slide Number Placeholder 5"/>
          <p:cNvSpPr>
            <a:spLocks noGrp="1"/>
          </p:cNvSpPr>
          <p:nvPr>
            <p:ph type="sldNum" sz="quarter" idx="12"/>
          </p:nvPr>
        </p:nvSpPr>
        <p:spPr>
          <a:xfrm>
            <a:off x="8789894" y="6569075"/>
            <a:ext cx="457200" cy="365125"/>
          </a:xfrm>
          <a:prstGeom prst="rect">
            <a:avLst/>
          </a:prstGeom>
        </p:spPr>
        <p:txBody>
          <a:bodyPr/>
          <a:lstStyle/>
          <a:p>
            <a:fld id="{D9E2B8B8-A8F9-A648-921A-4918FC569EB2}" type="slidenum">
              <a:rPr kumimoji="1" lang="zh-CN" altLang="en-US" smtClean="0">
                <a:solidFill>
                  <a:prstClr val="black"/>
                </a:solidFill>
              </a:rPr>
              <a:pPr/>
              <a:t>‹#›</a:t>
            </a:fld>
            <a:endParaRPr kumimoji="1" lang="zh-CN" altLang="en-US">
              <a:solidFill>
                <a:prstClr val="black"/>
              </a:solidFill>
            </a:endParaRPr>
          </a:p>
        </p:txBody>
      </p:sp>
    </p:spTree>
    <p:extLst>
      <p:ext uri="{BB962C8B-B14F-4D97-AF65-F5344CB8AC3E}">
        <p14:creationId xmlns:p14="http://schemas.microsoft.com/office/powerpoint/2010/main" val="3113028420"/>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lgn="ctr">
              <a:defRPr/>
            </a:lvl1pPr>
          </a:lstStyle>
          <a:p>
            <a:r>
              <a:rPr lang="en-US" smtClean="0"/>
              <a:t>Click to edit Master title style</a:t>
            </a:r>
            <a:endParaRPr lang="en-CA"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CA" dirty="0"/>
          </a:p>
        </p:txBody>
      </p:sp>
    </p:spTree>
    <p:extLst>
      <p:ext uri="{BB962C8B-B14F-4D97-AF65-F5344CB8AC3E}">
        <p14:creationId xmlns:p14="http://schemas.microsoft.com/office/powerpoint/2010/main" val="683475422"/>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028260636"/>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729381801"/>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237748841"/>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655729207"/>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BFF97898-48B3-432E-A666-5A53F30C8AB5}" type="datetimeFigureOut">
              <a:rPr lang="en-CA" smtClean="0">
                <a:solidFill>
                  <a:prstClr val="black"/>
                </a:solidFill>
              </a:rPr>
              <a:pPr/>
              <a:t>2017-02-26</a:t>
            </a:fld>
            <a:endParaRPr lang="en-CA">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CA">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894A9A9-750B-44F8-9958-3F1CED9706B0}" type="slidenum">
              <a:rPr lang="en-CA" smtClean="0">
                <a:solidFill>
                  <a:prstClr val="black"/>
                </a:solidFill>
              </a:rPr>
              <a:pPr/>
              <a:t>‹#›</a:t>
            </a:fld>
            <a:endParaRPr lang="en-CA">
              <a:solidFill>
                <a:prstClr val="black"/>
              </a:solidFill>
            </a:endParaRPr>
          </a:p>
        </p:txBody>
      </p:sp>
    </p:spTree>
    <p:extLst>
      <p:ext uri="{BB962C8B-B14F-4D97-AF65-F5344CB8AC3E}">
        <p14:creationId xmlns:p14="http://schemas.microsoft.com/office/powerpoint/2010/main" val="3898457898"/>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pic>
        <p:nvPicPr>
          <p:cNvPr id="4" name="Picture 6" descr="title.jpg"/>
          <p:cNvPicPr>
            <a:picLocks noChangeAspect="1"/>
          </p:cNvPicPr>
          <p:nvPr userDrawn="1"/>
        </p:nvPicPr>
        <p:blipFill>
          <a:blip r:embed="rId2" cstate="print">
            <a:lum bright="95000"/>
          </a:blip>
          <a:srcRect/>
          <a:stretch>
            <a:fillRect/>
          </a:stretch>
        </p:blipFill>
        <p:spPr bwMode="auto">
          <a:xfrm>
            <a:off x="0" y="0"/>
            <a:ext cx="9144000" cy="6858000"/>
          </a:xfrm>
          <a:prstGeom prst="rect">
            <a:avLst/>
          </a:prstGeom>
          <a:noFill/>
          <a:ln w="9525">
            <a:noFill/>
            <a:miter lim="800000"/>
            <a:headEnd/>
            <a:tailEnd/>
          </a:ln>
        </p:spPr>
      </p:pic>
      <p:sp>
        <p:nvSpPr>
          <p:cNvPr id="2" name="Title 1"/>
          <p:cNvSpPr>
            <a:spLocks noGrp="1"/>
          </p:cNvSpPr>
          <p:nvPr>
            <p:ph type="title"/>
          </p:nvPr>
        </p:nvSpPr>
        <p:spPr>
          <a:xfrm>
            <a:off x="714348" y="3143248"/>
            <a:ext cx="7772400" cy="571504"/>
          </a:xfrm>
        </p:spPr>
        <p:txBody>
          <a:bodyPr anchor="t">
            <a:noAutofit/>
          </a:bodyPr>
          <a:lstStyle>
            <a:lvl1pPr algn="ctr">
              <a:defRPr sz="3600" b="0" cap="none">
                <a:solidFill>
                  <a:schemeClr val="tx1"/>
                </a:solidFill>
                <a:latin typeface="Helvetica" pitchFamily="34" charset="0"/>
              </a:defRPr>
            </a:lvl1pPr>
          </a:lstStyle>
          <a:p>
            <a:r>
              <a:rPr lang="en-US" smtClean="0"/>
              <a:t>Click to edit Master title style</a:t>
            </a:r>
            <a:endParaRPr lang="en-CA" dirty="0"/>
          </a:p>
        </p:txBody>
      </p:sp>
      <p:sp>
        <p:nvSpPr>
          <p:cNvPr id="3" name="Text Placeholder 2"/>
          <p:cNvSpPr>
            <a:spLocks noGrp="1"/>
          </p:cNvSpPr>
          <p:nvPr>
            <p:ph type="body" idx="1"/>
          </p:nvPr>
        </p:nvSpPr>
        <p:spPr>
          <a:xfrm>
            <a:off x="722313" y="4357694"/>
            <a:ext cx="7772400" cy="1500187"/>
          </a:xfrm>
        </p:spPr>
        <p:txBody>
          <a:bodyPr anchorCtr="1">
            <a:normAutofit/>
          </a:bodyPr>
          <a:lstStyle>
            <a:lvl1pPr marL="0" indent="0">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fld id="{E0F932CA-0708-4609-A2D7-5F363E407264}" type="datetimeFigureOut">
              <a:rPr lang="en-US" altLang="zh-TW">
                <a:solidFill>
                  <a:prstClr val="black"/>
                </a:solidFill>
              </a:rPr>
              <a:pPr/>
              <a:t>2/26/2017</a:t>
            </a:fld>
            <a:endParaRPr lang="en-CA" altLang="zh-TW">
              <a:solidFill>
                <a:prstClr val="black"/>
              </a:solidFill>
            </a:endParaRPr>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endParaRPr lang="en-CA" altLang="zh-TW">
              <a:solidFill>
                <a:prstClr val="black"/>
              </a:solidFill>
            </a:endParaRPr>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fld id="{66A221E7-59F2-4960-BB4A-C1EB2FB86508}" type="slidenum">
              <a:rPr lang="en-CA" altLang="zh-TW">
                <a:solidFill>
                  <a:prstClr val="black"/>
                </a:solidFill>
              </a:rPr>
              <a:pPr/>
              <a:t>‹#›</a:t>
            </a:fld>
            <a:endParaRPr lang="en-CA" altLang="zh-TW">
              <a:solidFill>
                <a:prstClr val="black"/>
              </a:solidFill>
            </a:endParaRPr>
          </a:p>
        </p:txBody>
      </p:sp>
    </p:spTree>
    <p:extLst>
      <p:ext uri="{BB962C8B-B14F-4D97-AF65-F5344CB8AC3E}">
        <p14:creationId xmlns:p14="http://schemas.microsoft.com/office/powerpoint/2010/main" val="2634377007"/>
      </p:ext>
    </p:extLst>
  </p:cSld>
  <p:clrMapOvr>
    <a:masterClrMapping/>
  </p:clrMapOvr>
  <p:timing>
    <p:tnLst>
      <p:par>
        <p:cTn id="1" dur="indefinite" restart="never" nodeType="tmRoot"/>
      </p:par>
    </p:tnLst>
  </p:timing>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18657714"/>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860359"/>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83688537"/>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85887791"/>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1835680"/>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21014668"/>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40707447"/>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9310055"/>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99343473"/>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45596976"/>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23383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9.xml"/><Relationship Id="rId7"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3.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5.jpeg"/><Relationship Id="rId4" Type="http://schemas.openxmlformats.org/officeDocument/2006/relationships/slideLayout" Target="../slideLayouts/slideLayout23.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image" Target="../media/image5.jpeg"/></Relationships>
</file>

<file path=ppt/slideMasters/_rels/slideMaster6.xml.rels><?xml version="1.0" encoding="UTF-8" standalone="yes"?>
<Relationships xmlns="http://schemas.openxmlformats.org/package/2006/relationships"><Relationship Id="rId8" Type="http://schemas.openxmlformats.org/officeDocument/2006/relationships/theme" Target="../theme/theme6.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image" Target="../media/image1.jpeg"/></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slideLayout" Target="../slideLayouts/slideLayout44.xml"/><Relationship Id="rId7" Type="http://schemas.openxmlformats.org/officeDocument/2006/relationships/theme" Target="../theme/theme7.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slideLayout" Target="../slideLayouts/slideLayout50.xml"/><Relationship Id="rId7" Type="http://schemas.openxmlformats.org/officeDocument/2006/relationships/theme" Target="../theme/theme8.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56.xml"/><Relationship Id="rId7" Type="http://schemas.openxmlformats.org/officeDocument/2006/relationships/theme" Target="../theme/theme9.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s>
</file>

<file path=ppt/slideMasters/_rels/slideMaster10.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slideLayout" Target="../slideLayouts/slideLayout62.xml"/><Relationship Id="rId7" Type="http://schemas.openxmlformats.org/officeDocument/2006/relationships/theme" Target="../theme/theme10.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5" Type="http://schemas.openxmlformats.org/officeDocument/2006/relationships/slideLayout" Target="../slideLayouts/slideLayout64.xml"/><Relationship Id="rId4" Type="http://schemas.openxmlformats.org/officeDocument/2006/relationships/slideLayout" Target="../slideLayouts/slideLayout63.xml"/></Relationships>
</file>

<file path=ppt/slideMasters/_rels/slideMaster11.xml.rels><?xml version="1.0" encoding="UTF-8" standalone="yes"?>
<Relationships xmlns="http://schemas.openxmlformats.org/package/2006/relationships"><Relationship Id="rId8" Type="http://schemas.openxmlformats.org/officeDocument/2006/relationships/theme" Target="../theme/theme11.xml"/><Relationship Id="rId3" Type="http://schemas.openxmlformats.org/officeDocument/2006/relationships/slideLayout" Target="../slideLayouts/slideLayout68.xml"/><Relationship Id="rId7" Type="http://schemas.openxmlformats.org/officeDocument/2006/relationships/slideLayout" Target="../slideLayouts/slideLayout72.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 Id="rId9" Type="http://schemas.openxmlformats.org/officeDocument/2006/relationships/image" Target="../media/image1.jpeg"/></Relationships>
</file>

<file path=ppt/slideMasters/_rels/slideMaster12.xml.rels><?xml version="1.0" encoding="UTF-8" standalone="yes"?>
<Relationships xmlns="http://schemas.openxmlformats.org/package/2006/relationships"><Relationship Id="rId8" Type="http://schemas.openxmlformats.org/officeDocument/2006/relationships/theme" Target="../theme/theme12.xml"/><Relationship Id="rId3" Type="http://schemas.openxmlformats.org/officeDocument/2006/relationships/slideLayout" Target="../slideLayouts/slideLayout75.xml"/><Relationship Id="rId7" Type="http://schemas.openxmlformats.org/officeDocument/2006/relationships/slideLayout" Target="../slideLayouts/slideLayout79.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5" Type="http://schemas.openxmlformats.org/officeDocument/2006/relationships/slideLayout" Target="../slideLayouts/slideLayout77.xml"/><Relationship Id="rId4" Type="http://schemas.openxmlformats.org/officeDocument/2006/relationships/slideLayout" Target="../slideLayouts/slideLayout76.xml"/><Relationship Id="rId9" Type="http://schemas.openxmlformats.org/officeDocument/2006/relationships/image" Target="../media/image1.jpeg"/></Relationships>
</file>

<file path=ppt/slideMasters/_rels/slideMaster13.xml.rels><?xml version="1.0" encoding="UTF-8" standalone="yes"?>
<Relationships xmlns="http://schemas.openxmlformats.org/package/2006/relationships"><Relationship Id="rId8" Type="http://schemas.openxmlformats.org/officeDocument/2006/relationships/theme" Target="../theme/theme13.xml"/><Relationship Id="rId3" Type="http://schemas.openxmlformats.org/officeDocument/2006/relationships/slideLayout" Target="../slideLayouts/slideLayout82.xml"/><Relationship Id="rId7" Type="http://schemas.openxmlformats.org/officeDocument/2006/relationships/slideLayout" Target="../slideLayouts/slideLayout86.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5" Type="http://schemas.openxmlformats.org/officeDocument/2006/relationships/slideLayout" Target="../slideLayouts/slideLayout84.xml"/><Relationship Id="rId4" Type="http://schemas.openxmlformats.org/officeDocument/2006/relationships/slideLayout" Target="../slideLayouts/slideLayout83.xml"/><Relationship Id="rId9" Type="http://schemas.openxmlformats.org/officeDocument/2006/relationships/image" Target="../media/image1.jpeg"/></Relationships>
</file>

<file path=ppt/slideMasters/_rels/slideMaster14.xml.rels><?xml version="1.0" encoding="UTF-8" standalone="yes"?>
<Relationships xmlns="http://schemas.openxmlformats.org/package/2006/relationships"><Relationship Id="rId8" Type="http://schemas.openxmlformats.org/officeDocument/2006/relationships/theme" Target="../theme/theme14.xml"/><Relationship Id="rId3" Type="http://schemas.openxmlformats.org/officeDocument/2006/relationships/slideLayout" Target="../slideLayouts/slideLayout89.xml"/><Relationship Id="rId7" Type="http://schemas.openxmlformats.org/officeDocument/2006/relationships/slideLayout" Target="../slideLayouts/slideLayout93.xml"/><Relationship Id="rId2" Type="http://schemas.openxmlformats.org/officeDocument/2006/relationships/slideLayout" Target="../slideLayouts/slideLayout88.xml"/><Relationship Id="rId1" Type="http://schemas.openxmlformats.org/officeDocument/2006/relationships/slideLayout" Target="../slideLayouts/slideLayout87.xml"/><Relationship Id="rId6" Type="http://schemas.openxmlformats.org/officeDocument/2006/relationships/slideLayout" Target="../slideLayouts/slideLayout92.xml"/><Relationship Id="rId5" Type="http://schemas.openxmlformats.org/officeDocument/2006/relationships/slideLayout" Target="../slideLayouts/slideLayout91.xml"/><Relationship Id="rId4" Type="http://schemas.openxmlformats.org/officeDocument/2006/relationships/slideLayout" Target="../slideLayouts/slideLayout90.xml"/><Relationship Id="rId9" Type="http://schemas.openxmlformats.org/officeDocument/2006/relationships/image" Target="../media/image5.jpeg"/></Relationships>
</file>

<file path=ppt/slideMasters/_rels/slideMaster15.xml.rels><?xml version="1.0" encoding="UTF-8" standalone="yes"?>
<Relationships xmlns="http://schemas.openxmlformats.org/package/2006/relationships"><Relationship Id="rId8" Type="http://schemas.openxmlformats.org/officeDocument/2006/relationships/theme" Target="../theme/theme15.xml"/><Relationship Id="rId3" Type="http://schemas.openxmlformats.org/officeDocument/2006/relationships/slideLayout" Target="../slideLayouts/slideLayout96.xml"/><Relationship Id="rId7" Type="http://schemas.openxmlformats.org/officeDocument/2006/relationships/slideLayout" Target="../slideLayouts/slideLayout100.xml"/><Relationship Id="rId2" Type="http://schemas.openxmlformats.org/officeDocument/2006/relationships/slideLayout" Target="../slideLayouts/slideLayout95.xml"/><Relationship Id="rId1" Type="http://schemas.openxmlformats.org/officeDocument/2006/relationships/slideLayout" Target="../slideLayouts/slideLayout94.xml"/><Relationship Id="rId6" Type="http://schemas.openxmlformats.org/officeDocument/2006/relationships/slideLayout" Target="../slideLayouts/slideLayout99.xml"/><Relationship Id="rId5" Type="http://schemas.openxmlformats.org/officeDocument/2006/relationships/slideLayout" Target="../slideLayouts/slideLayout98.xml"/><Relationship Id="rId4" Type="http://schemas.openxmlformats.org/officeDocument/2006/relationships/slideLayout" Target="../slideLayouts/slideLayout97.xml"/><Relationship Id="rId9" Type="http://schemas.openxmlformats.org/officeDocument/2006/relationships/image" Target="../media/image1.jpeg"/></Relationships>
</file>

<file path=ppt/slideMasters/_rels/slideMaster16.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slideLayout" Target="../slideLayouts/slideLayout103.xml"/><Relationship Id="rId7" Type="http://schemas.openxmlformats.org/officeDocument/2006/relationships/theme" Target="../theme/theme16.xml"/><Relationship Id="rId2" Type="http://schemas.openxmlformats.org/officeDocument/2006/relationships/slideLayout" Target="../slideLayouts/slideLayout102.xml"/><Relationship Id="rId1" Type="http://schemas.openxmlformats.org/officeDocument/2006/relationships/slideLayout" Target="../slideLayouts/slideLayout101.xml"/><Relationship Id="rId6" Type="http://schemas.openxmlformats.org/officeDocument/2006/relationships/slideLayout" Target="../slideLayouts/slideLayout106.xml"/><Relationship Id="rId5" Type="http://schemas.openxmlformats.org/officeDocument/2006/relationships/slideLayout" Target="../slideLayouts/slideLayout105.xml"/><Relationship Id="rId4" Type="http://schemas.openxmlformats.org/officeDocument/2006/relationships/slideLayout" Target="../slideLayouts/slideLayout104.xml"/></Relationships>
</file>

<file path=ppt/slideMasters/_rels/slideMaster17.xml.rels><?xml version="1.0" encoding="UTF-8" standalone="yes"?>
<Relationships xmlns="http://schemas.openxmlformats.org/package/2006/relationships"><Relationship Id="rId8" Type="http://schemas.openxmlformats.org/officeDocument/2006/relationships/theme" Target="../theme/theme17.xml"/><Relationship Id="rId3" Type="http://schemas.openxmlformats.org/officeDocument/2006/relationships/slideLayout" Target="../slideLayouts/slideLayout109.xml"/><Relationship Id="rId7" Type="http://schemas.openxmlformats.org/officeDocument/2006/relationships/slideLayout" Target="../slideLayouts/slideLayout113.xml"/><Relationship Id="rId2" Type="http://schemas.openxmlformats.org/officeDocument/2006/relationships/slideLayout" Target="../slideLayouts/slideLayout108.xml"/><Relationship Id="rId1" Type="http://schemas.openxmlformats.org/officeDocument/2006/relationships/slideLayout" Target="../slideLayouts/slideLayout107.xml"/><Relationship Id="rId6" Type="http://schemas.openxmlformats.org/officeDocument/2006/relationships/slideLayout" Target="../slideLayouts/slideLayout112.xml"/><Relationship Id="rId5" Type="http://schemas.openxmlformats.org/officeDocument/2006/relationships/slideLayout" Target="../slideLayouts/slideLayout111.xml"/><Relationship Id="rId10" Type="http://schemas.openxmlformats.org/officeDocument/2006/relationships/image" Target="../media/image9.jpeg"/><Relationship Id="rId4" Type="http://schemas.openxmlformats.org/officeDocument/2006/relationships/slideLayout" Target="../slideLayouts/slideLayout110.xml"/><Relationship Id="rId9" Type="http://schemas.openxmlformats.org/officeDocument/2006/relationships/image" Target="../media/image8.pn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21.xml"/><Relationship Id="rId3" Type="http://schemas.openxmlformats.org/officeDocument/2006/relationships/slideLayout" Target="../slideLayouts/slideLayout116.xml"/><Relationship Id="rId7" Type="http://schemas.openxmlformats.org/officeDocument/2006/relationships/slideLayout" Target="../slideLayouts/slideLayout120.xml"/><Relationship Id="rId12" Type="http://schemas.openxmlformats.org/officeDocument/2006/relationships/theme" Target="../theme/theme18.xml"/><Relationship Id="rId2" Type="http://schemas.openxmlformats.org/officeDocument/2006/relationships/slideLayout" Target="../slideLayouts/slideLayout115.xml"/><Relationship Id="rId1" Type="http://schemas.openxmlformats.org/officeDocument/2006/relationships/slideLayout" Target="../slideLayouts/slideLayout114.xml"/><Relationship Id="rId6" Type="http://schemas.openxmlformats.org/officeDocument/2006/relationships/slideLayout" Target="../slideLayouts/slideLayout119.xml"/><Relationship Id="rId11" Type="http://schemas.openxmlformats.org/officeDocument/2006/relationships/slideLayout" Target="../slideLayouts/slideLayout124.xml"/><Relationship Id="rId5" Type="http://schemas.openxmlformats.org/officeDocument/2006/relationships/slideLayout" Target="../slideLayouts/slideLayout118.xml"/><Relationship Id="rId10" Type="http://schemas.openxmlformats.org/officeDocument/2006/relationships/slideLayout" Target="../slideLayouts/slideLayout123.xml"/><Relationship Id="rId4" Type="http://schemas.openxmlformats.org/officeDocument/2006/relationships/slideLayout" Target="../slideLayouts/slideLayout117.xml"/><Relationship Id="rId9" Type="http://schemas.openxmlformats.org/officeDocument/2006/relationships/slideLayout" Target="../slideLayouts/slideLayout122.xml"/></Relationships>
</file>

<file path=ppt/slideMasters/_rels/slideMaster19.xml.rels><?xml version="1.0" encoding="UTF-8" standalone="yes"?>
<Relationships xmlns="http://schemas.openxmlformats.org/package/2006/relationships"><Relationship Id="rId8" Type="http://schemas.openxmlformats.org/officeDocument/2006/relationships/theme" Target="../theme/theme19.xml"/><Relationship Id="rId3" Type="http://schemas.openxmlformats.org/officeDocument/2006/relationships/slideLayout" Target="../slideLayouts/slideLayout127.xml"/><Relationship Id="rId7" Type="http://schemas.openxmlformats.org/officeDocument/2006/relationships/slideLayout" Target="../slideLayouts/slideLayout131.xml"/><Relationship Id="rId2" Type="http://schemas.openxmlformats.org/officeDocument/2006/relationships/slideLayout" Target="../slideLayouts/slideLayout126.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5" Type="http://schemas.openxmlformats.org/officeDocument/2006/relationships/slideLayout" Target="../slideLayouts/slideLayout129.xml"/><Relationship Id="rId4" Type="http://schemas.openxmlformats.org/officeDocument/2006/relationships/slideLayout" Target="../slideLayouts/slideLayout128.xml"/><Relationship Id="rId9" Type="http://schemas.openxmlformats.org/officeDocument/2006/relationships/image" Target="../media/image3.jpeg"/></Relationships>
</file>

<file path=ppt/slideMasters/_rels/slideMaster20.xml.rels><?xml version="1.0" encoding="UTF-8" standalone="yes"?>
<Relationships xmlns="http://schemas.openxmlformats.org/package/2006/relationships"><Relationship Id="rId8" Type="http://schemas.openxmlformats.org/officeDocument/2006/relationships/theme" Target="../theme/theme20.xml"/><Relationship Id="rId3" Type="http://schemas.openxmlformats.org/officeDocument/2006/relationships/slideLayout" Target="../slideLayouts/slideLayout134.xml"/><Relationship Id="rId7" Type="http://schemas.openxmlformats.org/officeDocument/2006/relationships/slideLayout" Target="../slideLayouts/slideLayout138.xml"/><Relationship Id="rId2" Type="http://schemas.openxmlformats.org/officeDocument/2006/relationships/slideLayout" Target="../slideLayouts/slideLayout133.xml"/><Relationship Id="rId1" Type="http://schemas.openxmlformats.org/officeDocument/2006/relationships/slideLayout" Target="../slideLayouts/slideLayout132.xml"/><Relationship Id="rId6" Type="http://schemas.openxmlformats.org/officeDocument/2006/relationships/slideLayout" Target="../slideLayouts/slideLayout137.xml"/><Relationship Id="rId5" Type="http://schemas.openxmlformats.org/officeDocument/2006/relationships/slideLayout" Target="../slideLayouts/slideLayout136.xml"/><Relationship Id="rId4" Type="http://schemas.openxmlformats.org/officeDocument/2006/relationships/slideLayout" Target="../slideLayouts/slideLayout135.xml"/><Relationship Id="rId9" Type="http://schemas.openxmlformats.org/officeDocument/2006/relationships/image" Target="../media/image2.jpeg"/></Relationships>
</file>

<file path=ppt/slideMasters/_rels/slideMaster21.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slideLayout" Target="../slideLayouts/slideLayout141.xml"/><Relationship Id="rId7" Type="http://schemas.openxmlformats.org/officeDocument/2006/relationships/theme" Target="../theme/theme21.xml"/><Relationship Id="rId2" Type="http://schemas.openxmlformats.org/officeDocument/2006/relationships/slideLayout" Target="../slideLayouts/slideLayout140.xml"/><Relationship Id="rId1" Type="http://schemas.openxmlformats.org/officeDocument/2006/relationships/slideLayout" Target="../slideLayouts/slideLayout139.xml"/><Relationship Id="rId6" Type="http://schemas.openxmlformats.org/officeDocument/2006/relationships/slideLayout" Target="../slideLayouts/slideLayout144.xml"/><Relationship Id="rId5" Type="http://schemas.openxmlformats.org/officeDocument/2006/relationships/slideLayout" Target="../slideLayouts/slideLayout143.xml"/><Relationship Id="rId4" Type="http://schemas.openxmlformats.org/officeDocument/2006/relationships/slideLayout" Target="../slideLayouts/slideLayout142.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152.xml"/><Relationship Id="rId3" Type="http://schemas.openxmlformats.org/officeDocument/2006/relationships/slideLayout" Target="../slideLayouts/slideLayout147.xml"/><Relationship Id="rId7" Type="http://schemas.openxmlformats.org/officeDocument/2006/relationships/slideLayout" Target="../slideLayouts/slideLayout151.xml"/><Relationship Id="rId12" Type="http://schemas.openxmlformats.org/officeDocument/2006/relationships/theme" Target="../theme/theme22.xml"/><Relationship Id="rId2" Type="http://schemas.openxmlformats.org/officeDocument/2006/relationships/slideLayout" Target="../slideLayouts/slideLayout146.xml"/><Relationship Id="rId1" Type="http://schemas.openxmlformats.org/officeDocument/2006/relationships/slideLayout" Target="../slideLayouts/slideLayout145.xml"/><Relationship Id="rId6" Type="http://schemas.openxmlformats.org/officeDocument/2006/relationships/slideLayout" Target="../slideLayouts/slideLayout150.xml"/><Relationship Id="rId11" Type="http://schemas.openxmlformats.org/officeDocument/2006/relationships/slideLayout" Target="../slideLayouts/slideLayout155.xml"/><Relationship Id="rId5" Type="http://schemas.openxmlformats.org/officeDocument/2006/relationships/slideLayout" Target="../slideLayouts/slideLayout149.xml"/><Relationship Id="rId10" Type="http://schemas.openxmlformats.org/officeDocument/2006/relationships/slideLayout" Target="../slideLayouts/slideLayout154.xml"/><Relationship Id="rId4" Type="http://schemas.openxmlformats.org/officeDocument/2006/relationships/slideLayout" Target="../slideLayouts/slideLayout148.xml"/><Relationship Id="rId9" Type="http://schemas.openxmlformats.org/officeDocument/2006/relationships/slideLayout" Target="../slideLayouts/slideLayout153.xml"/></Relationships>
</file>

<file path=ppt/slideMasters/_rels/slideMaster23.xml.rels><?xml version="1.0" encoding="UTF-8" standalone="yes"?>
<Relationships xmlns="http://schemas.openxmlformats.org/package/2006/relationships"><Relationship Id="rId8" Type="http://schemas.openxmlformats.org/officeDocument/2006/relationships/theme" Target="../theme/theme23.xml"/><Relationship Id="rId3" Type="http://schemas.openxmlformats.org/officeDocument/2006/relationships/slideLayout" Target="../slideLayouts/slideLayout158.xml"/><Relationship Id="rId7" Type="http://schemas.openxmlformats.org/officeDocument/2006/relationships/slideLayout" Target="../slideLayouts/slideLayout162.xml"/><Relationship Id="rId2" Type="http://schemas.openxmlformats.org/officeDocument/2006/relationships/slideLayout" Target="../slideLayouts/slideLayout157.xml"/><Relationship Id="rId1" Type="http://schemas.openxmlformats.org/officeDocument/2006/relationships/slideLayout" Target="../slideLayouts/slideLayout156.xml"/><Relationship Id="rId6" Type="http://schemas.openxmlformats.org/officeDocument/2006/relationships/slideLayout" Target="../slideLayouts/slideLayout161.xml"/><Relationship Id="rId5" Type="http://schemas.openxmlformats.org/officeDocument/2006/relationships/slideLayout" Target="../slideLayouts/slideLayout160.xml"/><Relationship Id="rId4" Type="http://schemas.openxmlformats.org/officeDocument/2006/relationships/slideLayout" Target="../slideLayouts/slideLayout159.xml"/><Relationship Id="rId9" Type="http://schemas.openxmlformats.org/officeDocument/2006/relationships/image" Target="../media/image3.jpeg"/></Relationships>
</file>

<file path=ppt/slideMasters/_rels/slideMaster2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slideLayout" Target="../slideLayouts/slideLayout165.xml"/><Relationship Id="rId7" Type="http://schemas.openxmlformats.org/officeDocument/2006/relationships/theme" Target="../theme/theme24.xml"/><Relationship Id="rId2" Type="http://schemas.openxmlformats.org/officeDocument/2006/relationships/slideLayout" Target="../slideLayouts/slideLayout164.xml"/><Relationship Id="rId1" Type="http://schemas.openxmlformats.org/officeDocument/2006/relationships/slideLayout" Target="../slideLayouts/slideLayout163.xml"/><Relationship Id="rId6" Type="http://schemas.openxmlformats.org/officeDocument/2006/relationships/slideLayout" Target="../slideLayouts/slideLayout168.xml"/><Relationship Id="rId5" Type="http://schemas.openxmlformats.org/officeDocument/2006/relationships/slideLayout" Target="../slideLayouts/slideLayout167.xml"/><Relationship Id="rId4" Type="http://schemas.openxmlformats.org/officeDocument/2006/relationships/slideLayout" Target="../slideLayouts/slideLayout166.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176.xml"/><Relationship Id="rId3" Type="http://schemas.openxmlformats.org/officeDocument/2006/relationships/slideLayout" Target="../slideLayouts/slideLayout171.xml"/><Relationship Id="rId7" Type="http://schemas.openxmlformats.org/officeDocument/2006/relationships/slideLayout" Target="../slideLayouts/slideLayout175.xml"/><Relationship Id="rId12" Type="http://schemas.openxmlformats.org/officeDocument/2006/relationships/theme" Target="../theme/theme25.xml"/><Relationship Id="rId2" Type="http://schemas.openxmlformats.org/officeDocument/2006/relationships/slideLayout" Target="../slideLayouts/slideLayout170.xml"/><Relationship Id="rId1" Type="http://schemas.openxmlformats.org/officeDocument/2006/relationships/slideLayout" Target="../slideLayouts/slideLayout169.xml"/><Relationship Id="rId6" Type="http://schemas.openxmlformats.org/officeDocument/2006/relationships/slideLayout" Target="../slideLayouts/slideLayout174.xml"/><Relationship Id="rId11" Type="http://schemas.openxmlformats.org/officeDocument/2006/relationships/slideLayout" Target="../slideLayouts/slideLayout179.xml"/><Relationship Id="rId5" Type="http://schemas.openxmlformats.org/officeDocument/2006/relationships/slideLayout" Target="../slideLayouts/slideLayout173.xml"/><Relationship Id="rId10" Type="http://schemas.openxmlformats.org/officeDocument/2006/relationships/slideLayout" Target="../slideLayouts/slideLayout178.xml"/><Relationship Id="rId4" Type="http://schemas.openxmlformats.org/officeDocument/2006/relationships/slideLayout" Target="../slideLayouts/slideLayout172.xml"/><Relationship Id="rId9" Type="http://schemas.openxmlformats.org/officeDocument/2006/relationships/slideLayout" Target="../slideLayouts/slideLayout177.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187.xml"/><Relationship Id="rId3" Type="http://schemas.openxmlformats.org/officeDocument/2006/relationships/slideLayout" Target="../slideLayouts/slideLayout182.xml"/><Relationship Id="rId7" Type="http://schemas.openxmlformats.org/officeDocument/2006/relationships/slideLayout" Target="../slideLayouts/slideLayout186.xml"/><Relationship Id="rId2" Type="http://schemas.openxmlformats.org/officeDocument/2006/relationships/slideLayout" Target="../slideLayouts/slideLayout181.xml"/><Relationship Id="rId1" Type="http://schemas.openxmlformats.org/officeDocument/2006/relationships/slideLayout" Target="../slideLayouts/slideLayout180.xml"/><Relationship Id="rId6" Type="http://schemas.openxmlformats.org/officeDocument/2006/relationships/slideLayout" Target="../slideLayouts/slideLayout185.xml"/><Relationship Id="rId5" Type="http://schemas.openxmlformats.org/officeDocument/2006/relationships/slideLayout" Target="../slideLayouts/slideLayout184.xml"/><Relationship Id="rId10" Type="http://schemas.openxmlformats.org/officeDocument/2006/relationships/image" Target="../media/image1.jpeg"/><Relationship Id="rId4" Type="http://schemas.openxmlformats.org/officeDocument/2006/relationships/slideLayout" Target="../slideLayouts/slideLayout183.xml"/><Relationship Id="rId9" Type="http://schemas.openxmlformats.org/officeDocument/2006/relationships/theme" Target="../theme/theme26.xml"/></Relationships>
</file>

<file path=ppt/slideMasters/_rels/slideMaster27.xml.rels><?xml version="1.0" encoding="UTF-8" standalone="yes"?>
<Relationships xmlns="http://schemas.openxmlformats.org/package/2006/relationships"><Relationship Id="rId8" Type="http://schemas.openxmlformats.org/officeDocument/2006/relationships/theme" Target="../theme/theme27.xml"/><Relationship Id="rId3" Type="http://schemas.openxmlformats.org/officeDocument/2006/relationships/slideLayout" Target="../slideLayouts/slideLayout190.xml"/><Relationship Id="rId7" Type="http://schemas.openxmlformats.org/officeDocument/2006/relationships/slideLayout" Target="../slideLayouts/slideLayout194.xml"/><Relationship Id="rId2" Type="http://schemas.openxmlformats.org/officeDocument/2006/relationships/slideLayout" Target="../slideLayouts/slideLayout189.xml"/><Relationship Id="rId1" Type="http://schemas.openxmlformats.org/officeDocument/2006/relationships/slideLayout" Target="../slideLayouts/slideLayout188.xml"/><Relationship Id="rId6" Type="http://schemas.openxmlformats.org/officeDocument/2006/relationships/slideLayout" Target="../slideLayouts/slideLayout193.xml"/><Relationship Id="rId5" Type="http://schemas.openxmlformats.org/officeDocument/2006/relationships/slideLayout" Target="../slideLayouts/slideLayout192.xml"/><Relationship Id="rId4" Type="http://schemas.openxmlformats.org/officeDocument/2006/relationships/slideLayout" Target="../slideLayouts/slideLayout191.xml"/><Relationship Id="rId9" Type="http://schemas.openxmlformats.org/officeDocument/2006/relationships/image" Target="../media/image1.jpeg"/></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02.xml"/><Relationship Id="rId3" Type="http://schemas.openxmlformats.org/officeDocument/2006/relationships/slideLayout" Target="../slideLayouts/slideLayout197.xml"/><Relationship Id="rId7" Type="http://schemas.openxmlformats.org/officeDocument/2006/relationships/slideLayout" Target="../slideLayouts/slideLayout201.xml"/><Relationship Id="rId12" Type="http://schemas.openxmlformats.org/officeDocument/2006/relationships/theme" Target="../theme/theme28.xml"/><Relationship Id="rId2" Type="http://schemas.openxmlformats.org/officeDocument/2006/relationships/slideLayout" Target="../slideLayouts/slideLayout196.xml"/><Relationship Id="rId1" Type="http://schemas.openxmlformats.org/officeDocument/2006/relationships/slideLayout" Target="../slideLayouts/slideLayout195.xml"/><Relationship Id="rId6" Type="http://schemas.openxmlformats.org/officeDocument/2006/relationships/slideLayout" Target="../slideLayouts/slideLayout200.xml"/><Relationship Id="rId11" Type="http://schemas.openxmlformats.org/officeDocument/2006/relationships/slideLayout" Target="../slideLayouts/slideLayout205.xml"/><Relationship Id="rId5" Type="http://schemas.openxmlformats.org/officeDocument/2006/relationships/slideLayout" Target="../slideLayouts/slideLayout199.xml"/><Relationship Id="rId10" Type="http://schemas.openxmlformats.org/officeDocument/2006/relationships/slideLayout" Target="../slideLayouts/slideLayout204.xml"/><Relationship Id="rId4" Type="http://schemas.openxmlformats.org/officeDocument/2006/relationships/slideLayout" Target="../slideLayouts/slideLayout198.xml"/><Relationship Id="rId9" Type="http://schemas.openxmlformats.org/officeDocument/2006/relationships/slideLayout" Target="../slideLayouts/slideLayout20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DotAsia-ppt-template_white.jpg"/>
          <p:cNvPicPr>
            <a:picLocks noChangeAspect="1"/>
          </p:cNvPicPr>
          <p:nvPr userDrawn="1"/>
        </p:nvPicPr>
        <p:blipFill>
          <a:blip r:embed="rId8"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54" r:id="rId5"/>
    <p:sldLayoutId id="2147483655" r:id="rId6"/>
  </p:sldLayoutIdLst>
  <p:txStyles>
    <p:title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DotAsia-ppt-template_blue.jpg"/>
          <p:cNvPicPr>
            <a:picLocks noChangeAspect="1"/>
          </p:cNvPicPr>
          <p:nvPr userDrawn="1"/>
        </p:nvPicPr>
        <p:blipFill>
          <a:blip r:embed="rId8"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4" r:id="rId3"/>
    <p:sldLayoutId id="2147483665" r:id="rId4"/>
    <p:sldLayoutId id="2147483666" r:id="rId5"/>
    <p:sldLayoutId id="2147483667" r:id="rId6"/>
  </p:sldLayoutIdLst>
  <p:txStyles>
    <p:titleStyle>
      <a:lvl1pPr algn="l" defTabSz="914400" rtl="0" eaLnBrk="1" latinLnBrk="0" hangingPunct="1">
        <a:spcBef>
          <a:spcPct val="0"/>
        </a:spcBef>
        <a:buNone/>
        <a:defRPr sz="4000" b="0" kern="1200">
          <a:solidFill>
            <a:schemeClr val="accent1">
              <a:lumMod val="60000"/>
              <a:lumOff val="40000"/>
            </a:schemeClr>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DotAsia-ppt-template_grey.jpg"/>
          <p:cNvPicPr>
            <a:picLocks noChangeAspect="1"/>
          </p:cNvPicPr>
          <p:nvPr userDrawn="1"/>
        </p:nvPicPr>
        <p:blipFill>
          <a:blip r:embed="rId9"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cSld>
  <p:clrMap bg1="lt1" tx1="dk1" bg2="lt2" tx2="dk2" accent1="accent1" accent2="accent2" accent3="accent3" accent4="accent4" accent5="accent5" accent6="accent6" hlink="hlink" folHlink="folHlink"/>
  <p:sldLayoutIdLst>
    <p:sldLayoutId id="2147483696" r:id="rId1"/>
    <p:sldLayoutId id="2147483674" r:id="rId2"/>
    <p:sldLayoutId id="2147483676" r:id="rId3"/>
    <p:sldLayoutId id="2147483677" r:id="rId4"/>
    <p:sldLayoutId id="2147483678" r:id="rId5"/>
    <p:sldLayoutId id="2147483679" r:id="rId6"/>
    <p:sldLayoutId id="2147483699" r:id="rId7"/>
  </p:sldLayoutIdLst>
  <p:txStyles>
    <p:title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DotAsia-ppt-template_black.jpg"/>
          <p:cNvPicPr>
            <a:picLocks noChangeAspect="1"/>
          </p:cNvPicPr>
          <p:nvPr userDrawn="1"/>
        </p:nvPicPr>
        <p:blipFill>
          <a:blip r:embed="rId10"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cSld>
  <p:clrMap bg1="lt1" tx1="dk1" bg2="lt2" tx2="dk2" accent1="accent1" accent2="accent2" accent3="accent3" accent4="accent4" accent5="accent5" accent6="accent6" hlink="hlink" folHlink="folHlink"/>
  <p:sldLayoutIdLst>
    <p:sldLayoutId id="2147483697" r:id="rId1"/>
    <p:sldLayoutId id="2147483686" r:id="rId2"/>
    <p:sldLayoutId id="2147483688" r:id="rId3"/>
    <p:sldLayoutId id="2147483689" r:id="rId4"/>
    <p:sldLayoutId id="2147483690" r:id="rId5"/>
    <p:sldLayoutId id="2147483691" r:id="rId6"/>
    <p:sldLayoutId id="2147483698" r:id="rId7"/>
    <p:sldLayoutId id="2147483700" r:id="rId8"/>
  </p:sldLayoutIdLst>
  <p:txStyles>
    <p:title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DotAsia-ppt-template_black.jpg"/>
          <p:cNvPicPr>
            <a:picLocks noChangeAspect="1"/>
          </p:cNvPicPr>
          <p:nvPr/>
        </p:nvPicPr>
        <p:blipFill>
          <a:blip r:embed="rId9" cstate="screen"/>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8"/>
            <a:ext cx="8229600" cy="634082"/>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42974750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Lst>
  <p:txStyles>
    <p:title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DotAsia-ppt-template_white.jpg"/>
          <p:cNvPicPr>
            <a:picLocks noChangeAspect="1"/>
          </p:cNvPicPr>
          <p:nvPr/>
        </p:nvPicPr>
        <p:blipFill>
          <a:blip r:embed="rId9" cstate="screen"/>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1498925564"/>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Lst>
  <p:timing>
    <p:tnLst>
      <p:par>
        <p:cTn id="1" dur="indefinite" restart="never" nodeType="tmRoot"/>
      </p:par>
    </p:tnLst>
  </p:timing>
  <p:txStyles>
    <p:title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DotAsia-ppt-template_grey.jpg"/>
          <p:cNvPicPr>
            <a:picLocks noChangeAspect="1"/>
          </p:cNvPicPr>
          <p:nvPr/>
        </p:nvPicPr>
        <p:blipFill>
          <a:blip r:embed="rId8" cstate="screen"/>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8"/>
            <a:ext cx="8229600" cy="634082"/>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1093253510"/>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Lst>
  <p:txStyles>
    <p:title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26" name="Picture 2" descr="D:\DotAsia\presentations\dotasia-ppt\DotAsia-ppt-template-1366x768_white.jpg"/>
          <p:cNvPicPr>
            <a:picLocks noChangeAspect="1" noChangeArrowheads="1"/>
          </p:cNvPicPr>
          <p:nvPr userDrawn="1"/>
        </p:nvPicPr>
        <p:blipFill>
          <a:blip r:embed="rId8"/>
          <a:srcRect/>
          <a:stretch>
            <a:fillRect/>
          </a:stretch>
        </p:blipFill>
        <p:spPr bwMode="auto">
          <a:xfrm>
            <a:off x="-1" y="0"/>
            <a:ext cx="9148465" cy="6858000"/>
          </a:xfrm>
          <a:prstGeom prst="rect">
            <a:avLst/>
          </a:prstGeom>
          <a:noFill/>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134493603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Lst>
  <p:txStyles>
    <p:title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DotAsia-ppt-template_blue.jpg"/>
          <p:cNvPicPr>
            <a:picLocks noChangeAspect="1"/>
          </p:cNvPicPr>
          <p:nvPr/>
        </p:nvPicPr>
        <p:blipFill>
          <a:blip r:embed="rId8"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30942538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Lst>
  <p:txStyles>
    <p:titleStyle>
      <a:lvl1pPr algn="l" defTabSz="914400" rtl="0" eaLnBrk="1" latinLnBrk="0" hangingPunct="1">
        <a:spcBef>
          <a:spcPct val="0"/>
        </a:spcBef>
        <a:buNone/>
        <a:defRPr sz="4000" b="0" kern="1200">
          <a:solidFill>
            <a:schemeClr val="accent1">
              <a:lumMod val="60000"/>
              <a:lumOff val="40000"/>
            </a:schemeClr>
          </a:solidFill>
          <a:latin typeface="Arial"/>
          <a:ea typeface="+mj-ea"/>
          <a:cs typeface="Arial"/>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solidFill>
          <a:latin typeface="Arial"/>
          <a:ea typeface="+mn-ea"/>
          <a:cs typeface="Arial"/>
        </a:defRPr>
      </a:lvl1pPr>
      <a:lvl2pPr marL="742950" indent="-285750" algn="l" defTabSz="914400" rtl="0" eaLnBrk="1" latinLnBrk="0" hangingPunct="1">
        <a:spcBef>
          <a:spcPct val="20000"/>
        </a:spcBef>
        <a:buFont typeface="Arial" pitchFamily="34" charset="0"/>
        <a:buChar char="–"/>
        <a:defRPr sz="2400" kern="1200">
          <a:solidFill>
            <a:schemeClr val="bg1"/>
          </a:solidFill>
          <a:latin typeface="Arial"/>
          <a:ea typeface="+mn-ea"/>
          <a:cs typeface="Arial"/>
        </a:defRPr>
      </a:lvl2pPr>
      <a:lvl3pPr marL="1143000" indent="-228600" algn="l" defTabSz="914400" rtl="0" eaLnBrk="1" latinLnBrk="0" hangingPunct="1">
        <a:spcBef>
          <a:spcPct val="20000"/>
        </a:spcBef>
        <a:buFont typeface="Arial" pitchFamily="34" charset="0"/>
        <a:buChar char="•"/>
        <a:defRPr sz="2000" kern="1200">
          <a:solidFill>
            <a:schemeClr val="bg1"/>
          </a:solidFill>
          <a:latin typeface="Arial"/>
          <a:ea typeface="+mn-ea"/>
          <a:cs typeface="Arial"/>
        </a:defRPr>
      </a:lvl3pPr>
      <a:lvl4pPr marL="1600200" indent="-228600" algn="l" defTabSz="914400" rtl="0" eaLnBrk="1" latinLnBrk="0" hangingPunct="1">
        <a:spcBef>
          <a:spcPct val="20000"/>
        </a:spcBef>
        <a:buFont typeface="Arial" pitchFamily="34" charset="0"/>
        <a:buChar char="–"/>
        <a:defRPr sz="1800" kern="1200">
          <a:solidFill>
            <a:schemeClr val="bg1"/>
          </a:solidFill>
          <a:latin typeface="Arial"/>
          <a:ea typeface="+mn-ea"/>
          <a:cs typeface="Arial"/>
        </a:defRPr>
      </a:lvl4pPr>
      <a:lvl5pPr marL="2057400" indent="-228600" algn="l" defTabSz="914400" rtl="0" eaLnBrk="1" latinLnBrk="0" hangingPunct="1">
        <a:spcBef>
          <a:spcPct val="20000"/>
        </a:spcBef>
        <a:buFont typeface="Arial" pitchFamily="34" charset="0"/>
        <a:buChar char="»"/>
        <a:defRPr sz="1800" kern="1200">
          <a:solidFill>
            <a:schemeClr val="bg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DotAsia-ppt-template_grey.jpg"/>
          <p:cNvPicPr>
            <a:picLocks noChangeAspect="1"/>
          </p:cNvPicPr>
          <p:nvPr/>
        </p:nvPicPr>
        <p:blipFill>
          <a:blip r:embed="rId8" cstate="screen"/>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2426141569"/>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Lst>
  <p:txStyles>
    <p:title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DotAsia-ppt-template_white.jpg"/>
          <p:cNvPicPr>
            <a:picLocks noChangeAspect="1"/>
          </p:cNvPicPr>
          <p:nvPr/>
        </p:nvPicPr>
        <p:blipFill>
          <a:blip r:embed="rId9"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8"/>
            <a:ext cx="8229600" cy="634082"/>
          </a:xfrm>
          <a:prstGeom prst="rect">
            <a:avLst/>
          </a:prstGeom>
        </p:spPr>
        <p:txBody>
          <a:bodyPr vert="horz" lIns="91440" tIns="45720" rIns="91440" bIns="45720" rtlCol="0" anchor="ctr">
            <a:normAutofit/>
          </a:bodyPr>
          <a:lstStyle/>
          <a:p>
            <a:r>
              <a:rPr lang="en-US"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2747511393"/>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Lst>
  <p:txStyles>
    <p:title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DotAsia-ppt-template_white.jpg"/>
          <p:cNvPicPr>
            <a:picLocks noChangeAspect="1"/>
          </p:cNvPicPr>
          <p:nvPr/>
        </p:nvPicPr>
        <p:blipFill>
          <a:blip r:embed="rId9" cstate="screen"/>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796439400"/>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Lst>
  <p:txStyles>
    <p:title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DotAsia-ppt-template_white.jpg"/>
          <p:cNvPicPr>
            <a:picLocks noChangeAspect="1"/>
          </p:cNvPicPr>
          <p:nvPr/>
        </p:nvPicPr>
        <p:blipFill>
          <a:blip r:embed="rId9" cstate="screen"/>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335003456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Lst>
  <p:txStyles>
    <p:title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DotAsia-ppt-template_black.jpg"/>
          <p:cNvPicPr>
            <a:picLocks noChangeAspect="1"/>
          </p:cNvPicPr>
          <p:nvPr/>
        </p:nvPicPr>
        <p:blipFill>
          <a:blip r:embed="rId9" cstate="screen"/>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4279119618"/>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Lst>
  <p:txStyles>
    <p:title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DotAsia-ppt-template_white.jpg"/>
          <p:cNvPicPr>
            <a:picLocks noChangeAspect="1"/>
          </p:cNvPicPr>
          <p:nvPr/>
        </p:nvPicPr>
        <p:blipFill>
          <a:blip r:embed="rId9" cstate="screen"/>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8"/>
            <a:ext cx="8229600" cy="634082"/>
          </a:xfrm>
          <a:prstGeom prst="rect">
            <a:avLst/>
          </a:prstGeom>
        </p:spPr>
        <p:txBody>
          <a:bodyPr vert="horz" lIns="91440" tIns="45720" rIns="91440" bIns="45720" rtlCol="0" anchor="ctr">
            <a:normAutofit/>
          </a:bodyPr>
          <a:lstStyle/>
          <a:p>
            <a:r>
              <a:rPr lang="en-US"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3771640455"/>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Lst>
  <p:txStyles>
    <p:title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26" name="Picture 2" descr="D:\DotAsia\presentations\dotasia-ppt\DotAsia-ppt-template-1366x768_white.jpg"/>
          <p:cNvPicPr>
            <a:picLocks noChangeAspect="1" noChangeArrowheads="1"/>
          </p:cNvPicPr>
          <p:nvPr userDrawn="1"/>
        </p:nvPicPr>
        <p:blipFill>
          <a:blip r:embed="rId8" cstate="print"/>
          <a:srcRect/>
          <a:stretch>
            <a:fillRect/>
          </a:stretch>
        </p:blipFill>
        <p:spPr bwMode="auto">
          <a:xfrm>
            <a:off x="-1" y="0"/>
            <a:ext cx="9148465" cy="6858000"/>
          </a:xfrm>
          <a:prstGeom prst="rect">
            <a:avLst/>
          </a:prstGeom>
          <a:noFill/>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1153003329"/>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Lst>
  <p:txStyles>
    <p:title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4"/>
          <p:cNvPicPr>
            <a:picLocks noChangeAspect="1" noChangeArrowheads="1"/>
          </p:cNvPicPr>
          <p:nvPr userDrawn="1"/>
        </p:nvPicPr>
        <p:blipFill>
          <a:blip r:embed="rId9" cstate="print">
            <a:lum bright="4000" contrast="-2000"/>
          </a:blip>
          <a:srcRect/>
          <a:stretch>
            <a:fillRect/>
          </a:stretch>
        </p:blipFill>
        <p:spPr bwMode="auto">
          <a:xfrm>
            <a:off x="0" y="4595813"/>
            <a:ext cx="5211763" cy="2262187"/>
          </a:xfrm>
          <a:prstGeom prst="rect">
            <a:avLst/>
          </a:prstGeom>
          <a:noFill/>
          <a:ln w="9525">
            <a:noFill/>
            <a:miter lim="800000"/>
            <a:headEnd/>
            <a:tailEnd/>
          </a:ln>
        </p:spPr>
      </p:pic>
      <p:sp>
        <p:nvSpPr>
          <p:cNvPr id="17" name="Rectangle 16"/>
          <p:cNvSpPr/>
          <p:nvPr userDrawn="1"/>
        </p:nvSpPr>
        <p:spPr>
          <a:xfrm>
            <a:off x="0" y="6553200"/>
            <a:ext cx="9144000" cy="304800"/>
          </a:xfrm>
          <a:prstGeom prst="rect">
            <a:avLst/>
          </a:prstGeom>
          <a:solidFill>
            <a:schemeClr val="bg1">
              <a:lumMod val="95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pic>
        <p:nvPicPr>
          <p:cNvPr id="2052" name="Picture 17" descr="stripe.jpg"/>
          <p:cNvPicPr>
            <a:picLocks noChangeAspect="1"/>
          </p:cNvPicPr>
          <p:nvPr userDrawn="1"/>
        </p:nvPicPr>
        <p:blipFill>
          <a:blip r:embed="rId10" cstate="print"/>
          <a:srcRect t="15076" b="15076"/>
          <a:stretch>
            <a:fillRect/>
          </a:stretch>
        </p:blipFill>
        <p:spPr bwMode="auto">
          <a:xfrm>
            <a:off x="0" y="107950"/>
            <a:ext cx="9144000" cy="1271588"/>
          </a:xfrm>
          <a:prstGeom prst="rect">
            <a:avLst/>
          </a:prstGeom>
          <a:noFill/>
          <a:ln w="9525">
            <a:noFill/>
            <a:miter lim="800000"/>
            <a:headEnd/>
            <a:tailEnd/>
          </a:ln>
        </p:spPr>
      </p:pic>
      <p:sp>
        <p:nvSpPr>
          <p:cNvPr id="20" name="Rectangle 19"/>
          <p:cNvSpPr/>
          <p:nvPr userDrawn="1"/>
        </p:nvSpPr>
        <p:spPr>
          <a:xfrm>
            <a:off x="152400" y="6611938"/>
            <a:ext cx="1049338" cy="246062"/>
          </a:xfrm>
          <a:prstGeom prst="rect">
            <a:avLst/>
          </a:prstGeom>
        </p:spPr>
        <p:txBody>
          <a:bodyPr wrap="none">
            <a:spAutoFit/>
          </a:bodyPr>
          <a:lstStyle/>
          <a:p>
            <a:pPr>
              <a:defRPr/>
            </a:pPr>
            <a:r>
              <a:rPr lang="en-US" sz="1000" dirty="0">
                <a:solidFill>
                  <a:prstClr val="black">
                    <a:lumMod val="75000"/>
                    <a:lumOff val="25000"/>
                  </a:prstClr>
                </a:solidFill>
              </a:rPr>
              <a:t>© </a:t>
            </a:r>
            <a:r>
              <a:rPr lang="en-US" sz="1000" dirty="0" err="1">
                <a:solidFill>
                  <a:prstClr val="black">
                    <a:lumMod val="75000"/>
                    <a:lumOff val="25000"/>
                  </a:prstClr>
                </a:solidFill>
              </a:rPr>
              <a:t>Afilias</a:t>
            </a:r>
            <a:r>
              <a:rPr lang="en-US" sz="1000" dirty="0">
                <a:solidFill>
                  <a:prstClr val="black">
                    <a:lumMod val="75000"/>
                    <a:lumOff val="25000"/>
                  </a:prstClr>
                </a:solidFill>
              </a:rPr>
              <a:t> Limited</a:t>
            </a:r>
          </a:p>
        </p:txBody>
      </p:sp>
      <p:sp>
        <p:nvSpPr>
          <p:cNvPr id="21" name="Rectangle 20"/>
          <p:cNvSpPr/>
          <p:nvPr userDrawn="1"/>
        </p:nvSpPr>
        <p:spPr>
          <a:xfrm>
            <a:off x="8001000" y="6611938"/>
            <a:ext cx="1020763" cy="246062"/>
          </a:xfrm>
          <a:prstGeom prst="rect">
            <a:avLst/>
          </a:prstGeom>
        </p:spPr>
        <p:txBody>
          <a:bodyPr wrap="none">
            <a:spAutoFit/>
          </a:bodyPr>
          <a:lstStyle/>
          <a:p>
            <a:pPr>
              <a:defRPr/>
            </a:pPr>
            <a:r>
              <a:rPr lang="en-US" sz="1000" dirty="0">
                <a:solidFill>
                  <a:prstClr val="black">
                    <a:lumMod val="75000"/>
                    <a:lumOff val="25000"/>
                  </a:prstClr>
                </a:solidFill>
              </a:rPr>
              <a:t>www.afilias.info</a:t>
            </a:r>
          </a:p>
        </p:txBody>
      </p:sp>
      <p:cxnSp>
        <p:nvCxnSpPr>
          <p:cNvPr id="22" name="Straight Connector 21"/>
          <p:cNvCxnSpPr/>
          <p:nvPr userDrawn="1"/>
        </p:nvCxnSpPr>
        <p:spPr>
          <a:xfrm>
            <a:off x="0" y="6553200"/>
            <a:ext cx="9144000" cy="158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0" y="1390650"/>
            <a:ext cx="91440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userDrawn="1"/>
        </p:nvCxnSpPr>
        <p:spPr>
          <a:xfrm>
            <a:off x="0" y="76200"/>
            <a:ext cx="9144000" cy="158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1338807"/>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FC9C3C-5BD7-4FB6-B64D-43F187757A0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8B0B14-9DEC-4B4C-BBDA-E147D3CB305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8327811"/>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DotAsia-ppt-template_grey.jpg"/>
          <p:cNvPicPr>
            <a:picLocks noChangeAspect="1"/>
          </p:cNvPicPr>
          <p:nvPr/>
        </p:nvPicPr>
        <p:blipFill>
          <a:blip r:embed="rId9"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8"/>
            <a:ext cx="8229600" cy="634082"/>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346199340"/>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Lst>
  <p:txStyles>
    <p:title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DotAsia-ppt-template_blue.jpg"/>
          <p:cNvPicPr>
            <a:picLocks noChangeAspect="1"/>
          </p:cNvPicPr>
          <p:nvPr/>
        </p:nvPicPr>
        <p:blipFill>
          <a:blip r:embed="rId9"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8"/>
            <a:ext cx="8229600" cy="634082"/>
          </a:xfrm>
          <a:prstGeom prst="rect">
            <a:avLst/>
          </a:prstGeom>
        </p:spPr>
        <p:txBody>
          <a:bodyPr vert="horz" lIns="91440" tIns="45720" rIns="91440" bIns="45720" rtlCol="0" anchor="ctr">
            <a:normAutofit/>
          </a:bodyPr>
          <a:lstStyle/>
          <a:p>
            <a:r>
              <a:rPr lang="en-US"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595924390"/>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Lst>
  <p:txStyles>
    <p:titleStyle>
      <a:lvl1pPr algn="l" defTabSz="914400" rtl="0" eaLnBrk="1" latinLnBrk="0" hangingPunct="1">
        <a:spcBef>
          <a:spcPct val="0"/>
        </a:spcBef>
        <a:buNone/>
        <a:defRPr sz="4000" b="0" kern="1200">
          <a:solidFill>
            <a:schemeClr val="accent1">
              <a:lumMod val="60000"/>
              <a:lumOff val="40000"/>
            </a:schemeClr>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50" name="Picture 2" descr="D:\DotAsia\presentations\dotasia-ppt\DotAsia-ppt-template-1366x768_darkblue.jpg"/>
          <p:cNvPicPr>
            <a:picLocks noChangeAspect="1" noChangeArrowheads="1"/>
          </p:cNvPicPr>
          <p:nvPr userDrawn="1"/>
        </p:nvPicPr>
        <p:blipFill>
          <a:blip r:embed="rId8"/>
          <a:srcRect/>
          <a:stretch>
            <a:fillRect/>
          </a:stretch>
        </p:blipFill>
        <p:spPr bwMode="auto">
          <a:xfrm>
            <a:off x="0" y="0"/>
            <a:ext cx="9148560" cy="6858000"/>
          </a:xfrm>
          <a:prstGeom prst="rect">
            <a:avLst/>
          </a:prstGeom>
          <a:noFill/>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3333793107"/>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Lst>
  <p:txStyles>
    <p:title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5890733-DA10-434A-8AB5-1F58DAF03C31}"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C7B8C3E-28F2-4426-ACF7-E89413453EB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9413639"/>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DotAsia-ppt-template_grey.jpg"/>
          <p:cNvPicPr>
            <a:picLocks noChangeAspect="1"/>
          </p:cNvPicPr>
          <p:nvPr userDrawn="1"/>
        </p:nvPicPr>
        <p:blipFill>
          <a:blip r:embed="rId9"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8"/>
            <a:ext cx="8229600" cy="634082"/>
          </a:xfrm>
          <a:prstGeom prst="rect">
            <a:avLst/>
          </a:prstGeom>
        </p:spPr>
        <p:txBody>
          <a:bodyPr vert="horz" lIns="91440" tIns="45720" rIns="91440" bIns="45720" rtlCol="0" anchor="ctr">
            <a:normAutofit/>
          </a:bodyPr>
          <a:lstStyle/>
          <a:p>
            <a:r>
              <a:rPr lang="en-US" dirty="0"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4127465801"/>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Lst>
  <p:txStyles>
    <p:title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DotAsia-ppt-template_grey.jpg"/>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8"/>
            <a:ext cx="8229600" cy="634082"/>
          </a:xfrm>
          <a:prstGeom prst="rect">
            <a:avLst/>
          </a:prstGeom>
        </p:spPr>
        <p:txBody>
          <a:bodyPr vert="horz" lIns="91440" tIns="45720" rIns="91440" bIns="45720" rtlCol="0" anchor="ctr">
            <a:normAutofit/>
          </a:bodyPr>
          <a:lstStyle/>
          <a:p>
            <a:r>
              <a:rPr lang="en-US"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3971604955"/>
      </p:ext>
    </p:extLst>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Lst>
  <p:txStyles>
    <p:title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64C115-985E-4992-8208-1DCA331BB646}" type="datetimeFigureOut">
              <a:rPr lang="en-CA" smtClean="0">
                <a:solidFill>
                  <a:prstClr val="black">
                    <a:tint val="75000"/>
                  </a:prstClr>
                </a:solidFill>
              </a:rPr>
              <a:pPr/>
              <a:t>2017-02-26</a:t>
            </a:fld>
            <a:endParaRPr lang="en-CA">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A">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2DDCBD-FC80-4737-B27C-22C76300DC3A}" type="slidenum">
              <a:rPr lang="en-CA" smtClean="0">
                <a:solidFill>
                  <a:prstClr val="black">
                    <a:tint val="75000"/>
                  </a:prstClr>
                </a:solidFill>
              </a:rPr>
              <a:pPr/>
              <a:t>‹#›</a:t>
            </a:fld>
            <a:endParaRPr lang="en-CA">
              <a:solidFill>
                <a:prstClr val="black">
                  <a:tint val="75000"/>
                </a:prstClr>
              </a:solidFill>
            </a:endParaRPr>
          </a:p>
        </p:txBody>
      </p:sp>
    </p:spTree>
    <p:extLst>
      <p:ext uri="{BB962C8B-B14F-4D97-AF65-F5344CB8AC3E}">
        <p14:creationId xmlns:p14="http://schemas.microsoft.com/office/powerpoint/2010/main" val="908356873"/>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DotAsia-ppt-template_white.jpg"/>
          <p:cNvPicPr>
            <a:picLocks noChangeAspect="1"/>
          </p:cNvPicPr>
          <p:nvPr/>
        </p:nvPicPr>
        <p:blipFill>
          <a:blip r:embed="rId10"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7"/>
            <a:ext cx="8229600" cy="634083"/>
          </a:xfrm>
          <a:prstGeom prst="rect">
            <a:avLst/>
          </a:prstGeom>
        </p:spPr>
        <p:txBody>
          <a:bodyPr vert="horz" lIns="91440" tIns="45720" rIns="91440" bIns="45720" rtlCol="0" anchor="ctr">
            <a:normAutofit/>
          </a:bodyPr>
          <a:lstStyle/>
          <a:p>
            <a:r>
              <a:rPr lang="en-US"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2242235878"/>
      </p:ext>
    </p:extLst>
  </p:cSld>
  <p:clrMap bg1="lt1" tx1="dk1" bg2="lt2" tx2="dk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Lst>
  <p:txStyles>
    <p:title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DotAsia-ppt-template_white.jpg"/>
          <p:cNvPicPr>
            <a:picLocks noChangeAspect="1"/>
          </p:cNvPicPr>
          <p:nvPr/>
        </p:nvPicPr>
        <p:blipFill>
          <a:blip r:embed="rId9"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274638"/>
            <a:ext cx="8229600" cy="634082"/>
          </a:xfrm>
          <a:prstGeom prst="rect">
            <a:avLst/>
          </a:prstGeom>
        </p:spPr>
        <p:txBody>
          <a:bodyPr vert="horz" lIns="91440" tIns="45720" rIns="91440" bIns="45720" rtlCol="0" anchor="ctr">
            <a:normAutofit/>
          </a:bodyPr>
          <a:lstStyle/>
          <a:p>
            <a:r>
              <a:rPr lang="en-US" smtClean="0"/>
              <a:t>Click to edit Master title style</a:t>
            </a:r>
            <a:endParaRPr lang="en-CA" dirty="0"/>
          </a:p>
        </p:txBody>
      </p:sp>
      <p:sp>
        <p:nvSpPr>
          <p:cNvPr id="3" name="Text Placeholder 2"/>
          <p:cNvSpPr>
            <a:spLocks noGrp="1"/>
          </p:cNvSpPr>
          <p:nvPr>
            <p:ph type="body" idx="1"/>
          </p:nvPr>
        </p:nvSpPr>
        <p:spPr>
          <a:xfrm>
            <a:off x="457200" y="980728"/>
            <a:ext cx="8229600" cy="53285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extLst>
      <p:ext uri="{BB962C8B-B14F-4D97-AF65-F5344CB8AC3E}">
        <p14:creationId xmlns:p14="http://schemas.microsoft.com/office/powerpoint/2010/main" val="4118664805"/>
      </p:ext>
    </p:extLst>
  </p:cSld>
  <p:clrMap bg1="lt1" tx1="dk1" bg2="lt2" tx2="dk2" accent1="accent1" accent2="accent2" accent3="accent3" accent4="accent4" accent5="accent5" accent6="accent6" hlink="hlink" folHlink="folHlink"/>
  <p:sldLayoutIdLst>
    <p:sldLayoutId id="2147483894" r:id="rId1"/>
    <p:sldLayoutId id="2147483895" r:id="rId2"/>
    <p:sldLayoutId id="2147483896" r:id="rId3"/>
    <p:sldLayoutId id="2147483897" r:id="rId4"/>
    <p:sldLayoutId id="2147483898" r:id="rId5"/>
    <p:sldLayoutId id="2147483899" r:id="rId6"/>
    <p:sldLayoutId id="2147483900" r:id="rId7"/>
  </p:sldLayoutIdLst>
  <p:txStyles>
    <p:title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ACD085-864A-4DA0-8D9D-B00A42B39312}" type="datetimeFigureOut">
              <a:rPr lang="en-US" smtClean="0">
                <a:solidFill>
                  <a:prstClr val="black">
                    <a:tint val="75000"/>
                  </a:prstClr>
                </a:solidFill>
              </a:rPr>
              <a:pPr/>
              <a:t>2/26/2017</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128FBA-2F05-4D4C-8E57-CCCA8D85417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98157453"/>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emf"/><Relationship Id="rId7" Type="http://schemas.openxmlformats.org/officeDocument/2006/relationships/image" Target="../media/image17.png"/><Relationship Id="rId12" Type="http://schemas.openxmlformats.org/officeDocument/2006/relationships/image" Target="../media/image22.png"/><Relationship Id="rId2" Type="http://schemas.openxmlformats.org/officeDocument/2006/relationships/image" Target="../media/image12.png"/><Relationship Id="rId1" Type="http://schemas.openxmlformats.org/officeDocument/2006/relationships/slideLayout" Target="../slideLayouts/slideLayout18.xml"/><Relationship Id="rId6" Type="http://schemas.openxmlformats.org/officeDocument/2006/relationships/image" Target="../media/image16.pn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png"/></Relationships>
</file>

<file path=ppt/slides/_rels/slide5.xml.rels><?xml version="1.0" encoding="UTF-8" standalone="yes"?>
<Relationships xmlns="http://schemas.openxmlformats.org/package/2006/relationships"><Relationship Id="rId8" Type="http://schemas.openxmlformats.org/officeDocument/2006/relationships/image" Target="../media/image27.emf"/><Relationship Id="rId3" Type="http://schemas.openxmlformats.org/officeDocument/2006/relationships/image" Target="../media/image23.emf"/><Relationship Id="rId7" Type="http://schemas.openxmlformats.org/officeDocument/2006/relationships/image" Target="../media/image26.emf"/><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25.emf"/><Relationship Id="rId5" Type="http://schemas.openxmlformats.org/officeDocument/2006/relationships/image" Target="../media/image13.emf"/><Relationship Id="rId4" Type="http://schemas.openxmlformats.org/officeDocument/2006/relationships/image" Target="../media/image24.emf"/></Relationships>
</file>

<file path=ppt/slides/_rels/slide6.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8.jpg"/><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 Id="rId6" Type="http://schemas.openxmlformats.org/officeDocument/2006/relationships/image" Target="../media/image34.jpeg"/><Relationship Id="rId5" Type="http://schemas.openxmlformats.org/officeDocument/2006/relationships/image" Target="../media/image33.jp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emf"/><Relationship Id="rId1" Type="http://schemas.openxmlformats.org/officeDocument/2006/relationships/slideLayout" Target="../slideLayouts/slideLayout120.xml"/></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9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chart" Target="../charts/chart2.xm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49.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2.png"/><Relationship Id="rId5" Type="http://schemas.openxmlformats.org/officeDocument/2006/relationships/image" Target="../media/image51.jpeg"/><Relationship Id="rId4" Type="http://schemas.openxmlformats.org/officeDocument/2006/relationships/image" Target="../media/image50.png"/></Relationships>
</file>

<file path=ppt/slides/_rels/slide2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image" Target="../media/image55.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image" Target="../media/image58.emf"/><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151.xml"/></Relationships>
</file>

<file path=ppt/slides/_rels/slide2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65.png"/><Relationship Id="rId7" Type="http://schemas.openxmlformats.org/officeDocument/2006/relationships/image" Target="../media/image68.png"/><Relationship Id="rId2" Type="http://schemas.openxmlformats.org/officeDocument/2006/relationships/image" Target="../media/image64.jpeg"/><Relationship Id="rId1" Type="http://schemas.openxmlformats.org/officeDocument/2006/relationships/slideLayout" Target="../slideLayouts/slideLayout150.xml"/><Relationship Id="rId6" Type="http://schemas.openxmlformats.org/officeDocument/2006/relationships/image" Target="../media/image67.png"/><Relationship Id="rId11" Type="http://schemas.openxmlformats.org/officeDocument/2006/relationships/image" Target="../media/image71.jpeg"/><Relationship Id="rId5" Type="http://schemas.openxmlformats.org/officeDocument/2006/relationships/image" Target="../media/image66.png"/><Relationship Id="rId10" Type="http://schemas.openxmlformats.org/officeDocument/2006/relationships/image" Target="../media/image70.jpeg"/><Relationship Id="rId4" Type="http://schemas.microsoft.com/office/2007/relationships/hdphoto" Target="../media/hdphoto2.wdp"/><Relationship Id="rId9" Type="http://schemas.openxmlformats.org/officeDocument/2006/relationships/image" Target="../media/image69.jpeg"/></Relationships>
</file>

<file path=ppt/slides/_rels/slide29.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62.xml"/></Relationships>
</file>

<file path=ppt/slides/_rels/slide30.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50.xml"/></Relationships>
</file>

<file path=ppt/slides/_rels/slide31.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75.png"/><Relationship Id="rId7" Type="http://schemas.openxmlformats.org/officeDocument/2006/relationships/image" Target="../media/image79.png"/><Relationship Id="rId2" Type="http://schemas.openxmlformats.org/officeDocument/2006/relationships/image" Target="../media/image74.png"/><Relationship Id="rId1" Type="http://schemas.openxmlformats.org/officeDocument/2006/relationships/slideLayout" Target="../slideLayouts/slideLayout151.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 Id="rId9" Type="http://schemas.openxmlformats.org/officeDocument/2006/relationships/image" Target="../media/image81.emf"/></Relationships>
</file>

<file path=ppt/slides/_rels/slide32.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62.xml"/></Relationships>
</file>

<file path=ppt/slides/_rels/slide33.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image" Target="../media/image83.JPG"/><Relationship Id="rId1" Type="http://schemas.openxmlformats.org/officeDocument/2006/relationships/slideLayout" Target="../slideLayouts/slideLayout151.xml"/></Relationships>
</file>

<file path=ppt/slides/_rels/slide34.xml.rels><?xml version="1.0" encoding="UTF-8" standalone="yes"?>
<Relationships xmlns="http://schemas.openxmlformats.org/package/2006/relationships"><Relationship Id="rId3" Type="http://schemas.openxmlformats.org/officeDocument/2006/relationships/image" Target="../media/image85.emf"/><Relationship Id="rId2" Type="http://schemas.openxmlformats.org/officeDocument/2006/relationships/image" Target="../media/image84.png"/><Relationship Id="rId1" Type="http://schemas.openxmlformats.org/officeDocument/2006/relationships/slideLayout" Target="../slideLayouts/slideLayout151.xml"/></Relationships>
</file>

<file path=ppt/slides/_rels/slide35.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89.emf"/><Relationship Id="rId2" Type="http://schemas.openxmlformats.org/officeDocument/2006/relationships/image" Target="../media/image88.emf"/><Relationship Id="rId1" Type="http://schemas.openxmlformats.org/officeDocument/2006/relationships/slideLayout" Target="../slideLayouts/slideLayout6.xml"/><Relationship Id="rId4" Type="http://schemas.openxmlformats.org/officeDocument/2006/relationships/image" Target="../media/image90.emf"/></Relationships>
</file>

<file path=ppt/slides/_rels/slide3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1.png"/><Relationship Id="rId1" Type="http://schemas.openxmlformats.org/officeDocument/2006/relationships/slideLayout" Target="../slideLayouts/slideLayout2.xml"/><Relationship Id="rId4" Type="http://schemas.openxmlformats.org/officeDocument/2006/relationships/image" Target="../media/image92.png"/></Relationships>
</file>

<file path=ppt/slides/_rels/slide38.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6.xml"/><Relationship Id="rId4" Type="http://schemas.openxmlformats.org/officeDocument/2006/relationships/image" Target="../media/image95.jpeg"/></Relationships>
</file>

<file path=ppt/slides/_rels/slide39.xml.rels><?xml version="1.0" encoding="UTF-8" standalone="yes"?>
<Relationships xmlns="http://schemas.openxmlformats.org/package/2006/relationships"><Relationship Id="rId8" Type="http://schemas.openxmlformats.org/officeDocument/2006/relationships/image" Target="../media/image102.png"/><Relationship Id="rId3" Type="http://schemas.openxmlformats.org/officeDocument/2006/relationships/image" Target="../media/image97.jpeg"/><Relationship Id="rId7" Type="http://schemas.openxmlformats.org/officeDocument/2006/relationships/image" Target="../media/image101.png"/><Relationship Id="rId2" Type="http://schemas.openxmlformats.org/officeDocument/2006/relationships/image" Target="../media/image96.jpeg"/><Relationship Id="rId1" Type="http://schemas.openxmlformats.org/officeDocument/2006/relationships/slideLayout" Target="../slideLayouts/slideLayout33.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jpeg"/><Relationship Id="rId9" Type="http://schemas.openxmlformats.org/officeDocument/2006/relationships/image" Target="../media/image103.png"/></Relationships>
</file>

<file path=ppt/slides/_rels/slide40.xml.rels><?xml version="1.0" encoding="UTF-8" standalone="yes"?>
<Relationships xmlns="http://schemas.openxmlformats.org/package/2006/relationships"><Relationship Id="rId8" Type="http://schemas.openxmlformats.org/officeDocument/2006/relationships/image" Target="../media/image110.jpeg"/><Relationship Id="rId3" Type="http://schemas.openxmlformats.org/officeDocument/2006/relationships/image" Target="../media/image105.emf"/><Relationship Id="rId7" Type="http://schemas.openxmlformats.org/officeDocument/2006/relationships/image" Target="../media/image109.png"/><Relationship Id="rId2" Type="http://schemas.openxmlformats.org/officeDocument/2006/relationships/image" Target="../media/image104.jpeg"/><Relationship Id="rId1" Type="http://schemas.openxmlformats.org/officeDocument/2006/relationships/slideLayout" Target="../slideLayouts/slideLayout33.xml"/><Relationship Id="rId6" Type="http://schemas.openxmlformats.org/officeDocument/2006/relationships/image" Target="../media/image108.png"/><Relationship Id="rId11" Type="http://schemas.openxmlformats.org/officeDocument/2006/relationships/image" Target="../media/image113.png"/><Relationship Id="rId5" Type="http://schemas.openxmlformats.org/officeDocument/2006/relationships/image" Target="../media/image107.png"/><Relationship Id="rId10" Type="http://schemas.openxmlformats.org/officeDocument/2006/relationships/image" Target="../media/image112.jpeg"/><Relationship Id="rId4" Type="http://schemas.openxmlformats.org/officeDocument/2006/relationships/image" Target="../media/image106.png"/><Relationship Id="rId9" Type="http://schemas.openxmlformats.org/officeDocument/2006/relationships/image" Target="../media/image111.emf"/></Relationships>
</file>

<file path=ppt/slides/_rels/slide41.xml.rels><?xml version="1.0" encoding="UTF-8" standalone="yes"?>
<Relationships xmlns="http://schemas.openxmlformats.org/package/2006/relationships"><Relationship Id="rId8" Type="http://schemas.openxmlformats.org/officeDocument/2006/relationships/image" Target="../media/image112.jpeg"/><Relationship Id="rId3" Type="http://schemas.openxmlformats.org/officeDocument/2006/relationships/image" Target="../media/image106.png"/><Relationship Id="rId7" Type="http://schemas.openxmlformats.org/officeDocument/2006/relationships/image" Target="../media/image111.emf"/><Relationship Id="rId2" Type="http://schemas.openxmlformats.org/officeDocument/2006/relationships/image" Target="../media/image104.jpeg"/><Relationship Id="rId1" Type="http://schemas.openxmlformats.org/officeDocument/2006/relationships/slideLayout" Target="../slideLayouts/slideLayout25.xml"/><Relationship Id="rId6" Type="http://schemas.openxmlformats.org/officeDocument/2006/relationships/image" Target="../media/image110.jpeg"/><Relationship Id="rId5" Type="http://schemas.openxmlformats.org/officeDocument/2006/relationships/image" Target="../media/image109.png"/><Relationship Id="rId10" Type="http://schemas.openxmlformats.org/officeDocument/2006/relationships/image" Target="../media/image107.png"/><Relationship Id="rId4" Type="http://schemas.openxmlformats.org/officeDocument/2006/relationships/image" Target="../media/image108.png"/><Relationship Id="rId9" Type="http://schemas.openxmlformats.org/officeDocument/2006/relationships/image" Target="../media/image113.png"/></Relationships>
</file>

<file path=ppt/slides/_rels/slide42.xml.rels><?xml version="1.0" encoding="UTF-8" standalone="yes"?>
<Relationships xmlns="http://schemas.openxmlformats.org/package/2006/relationships"><Relationship Id="rId8" Type="http://schemas.openxmlformats.org/officeDocument/2006/relationships/image" Target="../media/image107.png"/><Relationship Id="rId3" Type="http://schemas.openxmlformats.org/officeDocument/2006/relationships/image" Target="../media/image114.jpeg"/><Relationship Id="rId7" Type="http://schemas.openxmlformats.org/officeDocument/2006/relationships/image" Target="../media/image118.emf"/><Relationship Id="rId2" Type="http://schemas.openxmlformats.org/officeDocument/2006/relationships/notesSlide" Target="../notesSlides/notesSlide7.xml"/><Relationship Id="rId1" Type="http://schemas.openxmlformats.org/officeDocument/2006/relationships/slideLayout" Target="../slideLayouts/slideLayout25.xml"/><Relationship Id="rId6" Type="http://schemas.openxmlformats.org/officeDocument/2006/relationships/image" Target="../media/image117.jpeg"/><Relationship Id="rId5" Type="http://schemas.openxmlformats.org/officeDocument/2006/relationships/image" Target="../media/image116.jpeg"/><Relationship Id="rId4" Type="http://schemas.openxmlformats.org/officeDocument/2006/relationships/image" Target="../media/image115.jpeg"/><Relationship Id="rId9" Type="http://schemas.openxmlformats.org/officeDocument/2006/relationships/image" Target="../media/image119.emf"/></Relationships>
</file>

<file path=ppt/slides/_rels/slide43.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8.xml"/><Relationship Id="rId1" Type="http://schemas.openxmlformats.org/officeDocument/2006/relationships/slideLayout" Target="../slideLayouts/slideLayout187.xml"/></Relationships>
</file>

<file path=ppt/slides/_rels/slide44.xml.rels><?xml version="1.0" encoding="UTF-8" standalone="yes"?>
<Relationships xmlns="http://schemas.openxmlformats.org/package/2006/relationships"><Relationship Id="rId8" Type="http://schemas.openxmlformats.org/officeDocument/2006/relationships/image" Target="../media/image127.jpeg"/><Relationship Id="rId3" Type="http://schemas.openxmlformats.org/officeDocument/2006/relationships/image" Target="../media/image122.png"/><Relationship Id="rId7" Type="http://schemas.openxmlformats.org/officeDocument/2006/relationships/image" Target="../media/image126.png"/><Relationship Id="rId2" Type="http://schemas.openxmlformats.org/officeDocument/2006/relationships/image" Target="../media/image121.png"/><Relationship Id="rId1" Type="http://schemas.openxmlformats.org/officeDocument/2006/relationships/slideLayout" Target="../slideLayouts/slideLayout184.xml"/><Relationship Id="rId6" Type="http://schemas.openxmlformats.org/officeDocument/2006/relationships/image" Target="../media/image125.jpeg"/><Relationship Id="rId5" Type="http://schemas.openxmlformats.org/officeDocument/2006/relationships/image" Target="../media/image124.jpeg"/><Relationship Id="rId4" Type="http://schemas.openxmlformats.org/officeDocument/2006/relationships/image" Target="../media/image123.jpeg"/></Relationships>
</file>

<file path=ppt/slides/_rels/slide45.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jpeg"/><Relationship Id="rId1" Type="http://schemas.openxmlformats.org/officeDocument/2006/relationships/slideLayout" Target="../slideLayouts/slideLayout181.xml"/></Relationships>
</file>

<file path=ppt/slides/_rels/slide46.xml.rels><?xml version="1.0" encoding="UTF-8" standalone="yes"?>
<Relationships xmlns="http://schemas.openxmlformats.org/package/2006/relationships"><Relationship Id="rId3" Type="http://schemas.openxmlformats.org/officeDocument/2006/relationships/image" Target="../media/image130.jpg"/><Relationship Id="rId2" Type="http://schemas.openxmlformats.org/officeDocument/2006/relationships/notesSlide" Target="../notesSlides/notesSlide9.xml"/><Relationship Id="rId1" Type="http://schemas.openxmlformats.org/officeDocument/2006/relationships/slideLayout" Target="../slideLayouts/slideLayout181.xml"/></Relationships>
</file>

<file path=ppt/slides/_rels/slide47.xml.rels><?xml version="1.0" encoding="UTF-8" standalone="yes"?>
<Relationships xmlns="http://schemas.openxmlformats.org/package/2006/relationships"><Relationship Id="rId3" Type="http://schemas.openxmlformats.org/officeDocument/2006/relationships/image" Target="../media/image131.jpg"/><Relationship Id="rId2" Type="http://schemas.openxmlformats.org/officeDocument/2006/relationships/notesSlide" Target="../notesSlides/notesSlide10.xml"/><Relationship Id="rId1" Type="http://schemas.openxmlformats.org/officeDocument/2006/relationships/slideLayout" Target="../slideLayouts/slideLayout181.xml"/><Relationship Id="rId6" Type="http://schemas.openxmlformats.org/officeDocument/2006/relationships/image" Target="../media/image134.jpeg"/><Relationship Id="rId5" Type="http://schemas.openxmlformats.org/officeDocument/2006/relationships/image" Target="../media/image133.jpg"/><Relationship Id="rId4" Type="http://schemas.openxmlformats.org/officeDocument/2006/relationships/image" Target="../media/image132.jpg"/></Relationships>
</file>

<file path=ppt/slides/_rels/slide48.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37.png"/><Relationship Id="rId4" Type="http://schemas.openxmlformats.org/officeDocument/2006/relationships/image" Target="../media/image136.jpeg"/></Relationships>
</file>

<file path=ppt/slides/_rels/slide49.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8" Type="http://schemas.openxmlformats.org/officeDocument/2006/relationships/image" Target="../media/image112.jpeg"/><Relationship Id="rId3" Type="http://schemas.openxmlformats.org/officeDocument/2006/relationships/image" Target="../media/image106.png"/><Relationship Id="rId7" Type="http://schemas.openxmlformats.org/officeDocument/2006/relationships/image" Target="../media/image111.emf"/><Relationship Id="rId2" Type="http://schemas.openxmlformats.org/officeDocument/2006/relationships/image" Target="../media/image104.jpeg"/><Relationship Id="rId1" Type="http://schemas.openxmlformats.org/officeDocument/2006/relationships/slideLayout" Target="../slideLayouts/slideLayout25.xml"/><Relationship Id="rId6" Type="http://schemas.openxmlformats.org/officeDocument/2006/relationships/image" Target="../media/image110.jpeg"/><Relationship Id="rId5" Type="http://schemas.openxmlformats.org/officeDocument/2006/relationships/image" Target="../media/image109.png"/><Relationship Id="rId10" Type="http://schemas.openxmlformats.org/officeDocument/2006/relationships/image" Target="../media/image113.png"/><Relationship Id="rId4" Type="http://schemas.openxmlformats.org/officeDocument/2006/relationships/image" Target="../media/image108.png"/><Relationship Id="rId9" Type="http://schemas.openxmlformats.org/officeDocument/2006/relationships/image" Target="../media/image107.png"/></Relationships>
</file>

<file path=ppt/slides/_rels/slide51.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25.xml"/></Relationships>
</file>

<file path=ppt/slides/_rels/slide52.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image" Target="../media/image140.png"/><Relationship Id="rId1" Type="http://schemas.openxmlformats.org/officeDocument/2006/relationships/slideLayout" Target="../slideLayouts/slideLayout29.xml"/><Relationship Id="rId5" Type="http://schemas.openxmlformats.org/officeDocument/2006/relationships/image" Target="../media/image143.png"/><Relationship Id="rId4" Type="http://schemas.openxmlformats.org/officeDocument/2006/relationships/image" Target="../media/image142.png"/></Relationships>
</file>

<file path=ppt/slides/_rels/slide53.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164.xml"/></Relationships>
</file>

<file path=ppt/slides/_rels/slide54.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45.png"/><Relationship Id="rId1" Type="http://schemas.openxmlformats.org/officeDocument/2006/relationships/slideLayout" Target="../slideLayouts/slideLayout167.xml"/></Relationships>
</file>

<file path=ppt/slides/_rels/slide55.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image" Target="../media/image106.png"/><Relationship Id="rId7" Type="http://schemas.openxmlformats.org/officeDocument/2006/relationships/image" Target="../media/image112.jpeg"/><Relationship Id="rId2" Type="http://schemas.openxmlformats.org/officeDocument/2006/relationships/image" Target="../media/image104.jpeg"/><Relationship Id="rId1" Type="http://schemas.openxmlformats.org/officeDocument/2006/relationships/slideLayout" Target="../slideLayouts/slideLayout25.xml"/><Relationship Id="rId6" Type="http://schemas.openxmlformats.org/officeDocument/2006/relationships/image" Target="../media/image111.emf"/><Relationship Id="rId5" Type="http://schemas.openxmlformats.org/officeDocument/2006/relationships/image" Target="../media/image110.jpeg"/><Relationship Id="rId10" Type="http://schemas.openxmlformats.org/officeDocument/2006/relationships/image" Target="../media/image109.png"/><Relationship Id="rId4" Type="http://schemas.openxmlformats.org/officeDocument/2006/relationships/image" Target="../media/image108.png"/><Relationship Id="rId9" Type="http://schemas.openxmlformats.org/officeDocument/2006/relationships/image" Target="../media/image107.png"/></Relationships>
</file>

<file path=ppt/slides/_rels/slide56.xml.rels><?xml version="1.0" encoding="UTF-8" standalone="yes"?>
<Relationships xmlns="http://schemas.openxmlformats.org/package/2006/relationships"><Relationship Id="rId8" Type="http://schemas.openxmlformats.org/officeDocument/2006/relationships/image" Target="../media/image152.png"/><Relationship Id="rId3" Type="http://schemas.openxmlformats.org/officeDocument/2006/relationships/image" Target="../media/image147.jpeg"/><Relationship Id="rId7" Type="http://schemas.openxmlformats.org/officeDocument/2006/relationships/image" Target="../media/image151.jpeg"/><Relationship Id="rId2" Type="http://schemas.openxmlformats.org/officeDocument/2006/relationships/image" Target="../media/image146.png"/><Relationship Id="rId1" Type="http://schemas.openxmlformats.org/officeDocument/2006/relationships/slideLayout" Target="../slideLayouts/slideLayout201.xml"/><Relationship Id="rId6" Type="http://schemas.openxmlformats.org/officeDocument/2006/relationships/image" Target="../media/image150.png"/><Relationship Id="rId5" Type="http://schemas.openxmlformats.org/officeDocument/2006/relationships/image" Target="../media/image149.jpeg"/><Relationship Id="rId10" Type="http://schemas.openxmlformats.org/officeDocument/2006/relationships/image" Target="../media/image109.png"/><Relationship Id="rId4" Type="http://schemas.openxmlformats.org/officeDocument/2006/relationships/image" Target="../media/image148.png"/><Relationship Id="rId9" Type="http://schemas.microsoft.com/office/2007/relationships/hdphoto" Target="../media/hdphoto5.wdp"/></Relationships>
</file>

<file path=ppt/slides/_rels/slide57.xml.rels><?xml version="1.0" encoding="UTF-8" standalone="yes"?>
<Relationships xmlns="http://schemas.openxmlformats.org/package/2006/relationships"><Relationship Id="rId3" Type="http://schemas.openxmlformats.org/officeDocument/2006/relationships/image" Target="../media/image153.png"/><Relationship Id="rId7" Type="http://schemas.openxmlformats.org/officeDocument/2006/relationships/image" Target="../media/image157.jpeg"/><Relationship Id="rId2" Type="http://schemas.openxmlformats.org/officeDocument/2006/relationships/hyperlink" Target="http://www.go.asia/food-revolution-asia-2016-event-report/" TargetMode="External"/><Relationship Id="rId1" Type="http://schemas.openxmlformats.org/officeDocument/2006/relationships/slideLayout" Target="../slideLayouts/slideLayout193.xml"/><Relationship Id="rId6" Type="http://schemas.openxmlformats.org/officeDocument/2006/relationships/image" Target="../media/image156.jpeg"/><Relationship Id="rId5" Type="http://schemas.openxmlformats.org/officeDocument/2006/relationships/image" Target="../media/image155.jpeg"/><Relationship Id="rId4" Type="http://schemas.openxmlformats.org/officeDocument/2006/relationships/image" Target="../media/image154.jpeg"/></Relationships>
</file>

<file path=ppt/slides/_rels/slide58.xml.rels><?xml version="1.0" encoding="UTF-8" standalone="yes"?>
<Relationships xmlns="http://schemas.openxmlformats.org/package/2006/relationships"><Relationship Id="rId3" Type="http://schemas.openxmlformats.org/officeDocument/2006/relationships/image" Target="../media/image159.jpeg"/><Relationship Id="rId7" Type="http://schemas.openxmlformats.org/officeDocument/2006/relationships/image" Target="../media/image163.jpeg"/><Relationship Id="rId2" Type="http://schemas.openxmlformats.org/officeDocument/2006/relationships/image" Target="../media/image158.jpg"/><Relationship Id="rId1" Type="http://schemas.openxmlformats.org/officeDocument/2006/relationships/slideLayout" Target="../slideLayouts/slideLayout189.xml"/><Relationship Id="rId6" Type="http://schemas.openxmlformats.org/officeDocument/2006/relationships/image" Target="../media/image162.jpeg"/><Relationship Id="rId5" Type="http://schemas.openxmlformats.org/officeDocument/2006/relationships/image" Target="../media/image161.png"/><Relationship Id="rId4" Type="http://schemas.openxmlformats.org/officeDocument/2006/relationships/image" Target="../media/image160.jpeg"/></Relationships>
</file>

<file path=ppt/slides/_rels/slide59.xml.rels><?xml version="1.0" encoding="UTF-8" standalone="yes"?>
<Relationships xmlns="http://schemas.openxmlformats.org/package/2006/relationships"><Relationship Id="rId3" Type="http://schemas.openxmlformats.org/officeDocument/2006/relationships/image" Target="../media/image165.jpg"/><Relationship Id="rId2" Type="http://schemas.openxmlformats.org/officeDocument/2006/relationships/image" Target="../media/image164.png"/><Relationship Id="rId1" Type="http://schemas.openxmlformats.org/officeDocument/2006/relationships/slideLayout" Target="../slideLayouts/slideLayout193.xml"/><Relationship Id="rId5" Type="http://schemas.openxmlformats.org/officeDocument/2006/relationships/image" Target="../media/image167.jpeg"/><Relationship Id="rId4" Type="http://schemas.openxmlformats.org/officeDocument/2006/relationships/image" Target="../media/image166.jpeg"/></Relationships>
</file>

<file path=ppt/slides/_rels/slide60.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image" Target="../media/image106.png"/><Relationship Id="rId7" Type="http://schemas.openxmlformats.org/officeDocument/2006/relationships/image" Target="../media/image112.jpeg"/><Relationship Id="rId2" Type="http://schemas.openxmlformats.org/officeDocument/2006/relationships/image" Target="../media/image104.jpeg"/><Relationship Id="rId1" Type="http://schemas.openxmlformats.org/officeDocument/2006/relationships/slideLayout" Target="../slideLayouts/slideLayout25.xml"/><Relationship Id="rId6" Type="http://schemas.openxmlformats.org/officeDocument/2006/relationships/image" Target="../media/image110.jpeg"/><Relationship Id="rId5" Type="http://schemas.openxmlformats.org/officeDocument/2006/relationships/image" Target="../media/image109.png"/><Relationship Id="rId10" Type="http://schemas.openxmlformats.org/officeDocument/2006/relationships/image" Target="../media/image111.emf"/><Relationship Id="rId4" Type="http://schemas.openxmlformats.org/officeDocument/2006/relationships/image" Target="../media/image108.png"/><Relationship Id="rId9" Type="http://schemas.openxmlformats.org/officeDocument/2006/relationships/image" Target="../media/image107.png"/></Relationships>
</file>

<file path=ppt/slides/_rels/slide61.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170.emf"/><Relationship Id="rId2" Type="http://schemas.openxmlformats.org/officeDocument/2006/relationships/image" Target="../media/image169.emf"/><Relationship Id="rId1" Type="http://schemas.openxmlformats.org/officeDocument/2006/relationships/slideLayout" Target="../slideLayouts/slideLayout6.xml"/><Relationship Id="rId4" Type="http://schemas.openxmlformats.org/officeDocument/2006/relationships/image" Target="../media/image171.emf"/></Relationships>
</file>

<file path=ppt/slides/_rels/slide63.xml.rels><?xml version="1.0" encoding="UTF-8" standalone="yes"?>
<Relationships xmlns="http://schemas.openxmlformats.org/package/2006/relationships"><Relationship Id="rId3" Type="http://schemas.openxmlformats.org/officeDocument/2006/relationships/image" Target="../media/image173.emf"/><Relationship Id="rId2" Type="http://schemas.openxmlformats.org/officeDocument/2006/relationships/image" Target="../media/image172.emf"/><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175.jpeg"/><Relationship Id="rId2" Type="http://schemas.openxmlformats.org/officeDocument/2006/relationships/image" Target="../media/image174.png"/><Relationship Id="rId1" Type="http://schemas.openxmlformats.org/officeDocument/2006/relationships/slideLayout" Target="../slideLayouts/slideLayout25.xml"/><Relationship Id="rId4" Type="http://schemas.openxmlformats.org/officeDocument/2006/relationships/image" Target="../media/image176.jpe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77.png"/></Relationships>
</file>

<file path=ppt/slides/_rels/slide66.xml.rels><?xml version="1.0" encoding="UTF-8" standalone="yes"?>
<Relationships xmlns="http://schemas.openxmlformats.org/package/2006/relationships"><Relationship Id="rId8" Type="http://schemas.openxmlformats.org/officeDocument/2006/relationships/image" Target="../media/image184.jpeg"/><Relationship Id="rId3" Type="http://schemas.openxmlformats.org/officeDocument/2006/relationships/image" Target="../media/image179.emf"/><Relationship Id="rId7" Type="http://schemas.openxmlformats.org/officeDocument/2006/relationships/image" Target="../media/image183.jpeg"/><Relationship Id="rId2" Type="http://schemas.openxmlformats.org/officeDocument/2006/relationships/image" Target="../media/image178.jpeg"/><Relationship Id="rId1" Type="http://schemas.openxmlformats.org/officeDocument/2006/relationships/slideLayout" Target="../slideLayouts/slideLayout120.xml"/><Relationship Id="rId6" Type="http://schemas.openxmlformats.org/officeDocument/2006/relationships/image" Target="../media/image182.jpeg"/><Relationship Id="rId5" Type="http://schemas.openxmlformats.org/officeDocument/2006/relationships/image" Target="../media/image181.jpeg"/><Relationship Id="rId10" Type="http://schemas.openxmlformats.org/officeDocument/2006/relationships/image" Target="../media/image186.emf"/><Relationship Id="rId4" Type="http://schemas.openxmlformats.org/officeDocument/2006/relationships/image" Target="../media/image180.emf"/><Relationship Id="rId9" Type="http://schemas.openxmlformats.org/officeDocument/2006/relationships/image" Target="../media/image185.jpeg"/></Relationships>
</file>

<file path=ppt/slides/_rels/slide67.xml.rels><?xml version="1.0" encoding="UTF-8" standalone="yes"?>
<Relationships xmlns="http://schemas.openxmlformats.org/package/2006/relationships"><Relationship Id="rId3" Type="http://schemas.openxmlformats.org/officeDocument/2006/relationships/image" Target="../media/image186.emf"/><Relationship Id="rId2" Type="http://schemas.openxmlformats.org/officeDocument/2006/relationships/image" Target="../media/image187.png"/><Relationship Id="rId1" Type="http://schemas.openxmlformats.org/officeDocument/2006/relationships/slideLayout" Target="../slideLayouts/slideLayout120.xml"/></Relationships>
</file>

<file path=ppt/slides/_rels/slide68.xml.rels><?xml version="1.0" encoding="UTF-8" standalone="yes"?>
<Relationships xmlns="http://schemas.openxmlformats.org/package/2006/relationships"><Relationship Id="rId8" Type="http://schemas.openxmlformats.org/officeDocument/2006/relationships/image" Target="../media/image194.emf"/><Relationship Id="rId3" Type="http://schemas.openxmlformats.org/officeDocument/2006/relationships/image" Target="../media/image189.png"/><Relationship Id="rId7" Type="http://schemas.openxmlformats.org/officeDocument/2006/relationships/image" Target="../media/image193.emf"/><Relationship Id="rId2" Type="http://schemas.openxmlformats.org/officeDocument/2006/relationships/image" Target="../media/image188.emf"/><Relationship Id="rId1" Type="http://schemas.openxmlformats.org/officeDocument/2006/relationships/slideLayout" Target="../slideLayouts/slideLayout120.xml"/><Relationship Id="rId6" Type="http://schemas.openxmlformats.org/officeDocument/2006/relationships/image" Target="../media/image192.png"/><Relationship Id="rId5" Type="http://schemas.openxmlformats.org/officeDocument/2006/relationships/image" Target="../media/image191.png"/><Relationship Id="rId10" Type="http://schemas.openxmlformats.org/officeDocument/2006/relationships/image" Target="../media/image195.emf"/><Relationship Id="rId4" Type="http://schemas.openxmlformats.org/officeDocument/2006/relationships/image" Target="../media/image190.png"/><Relationship Id="rId9" Type="http://schemas.openxmlformats.org/officeDocument/2006/relationships/image" Target="../media/image180.emf"/></Relationships>
</file>

<file path=ppt/slides/_rels/slide69.xml.rels><?xml version="1.0" encoding="UTF-8" standalone="yes"?>
<Relationships xmlns="http://schemas.openxmlformats.org/package/2006/relationships"><Relationship Id="rId8" Type="http://schemas.openxmlformats.org/officeDocument/2006/relationships/image" Target="../media/image200.emf"/><Relationship Id="rId3" Type="http://schemas.openxmlformats.org/officeDocument/2006/relationships/image" Target="../media/image196.png"/><Relationship Id="rId7" Type="http://schemas.openxmlformats.org/officeDocument/2006/relationships/image" Target="../media/image199.emf"/><Relationship Id="rId2" Type="http://schemas.openxmlformats.org/officeDocument/2006/relationships/notesSlide" Target="../notesSlides/notesSlide12.xml"/><Relationship Id="rId1" Type="http://schemas.openxmlformats.org/officeDocument/2006/relationships/slideLayout" Target="../slideLayouts/slideLayout120.xml"/><Relationship Id="rId6" Type="http://schemas.openxmlformats.org/officeDocument/2006/relationships/image" Target="../media/image198.emf"/><Relationship Id="rId5" Type="http://schemas.openxmlformats.org/officeDocument/2006/relationships/image" Target="../media/image197.emf"/><Relationship Id="rId4" Type="http://schemas.openxmlformats.org/officeDocument/2006/relationships/image" Target="../media/image188.emf"/></Relationships>
</file>

<file path=ppt/slides/_rels/slide70.xml.rels><?xml version="1.0" encoding="UTF-8" standalone="yes"?>
<Relationships xmlns="http://schemas.openxmlformats.org/package/2006/relationships"><Relationship Id="rId3" Type="http://schemas.openxmlformats.org/officeDocument/2006/relationships/image" Target="../media/image197.emf"/><Relationship Id="rId7" Type="http://schemas.openxmlformats.org/officeDocument/2006/relationships/image" Target="../media/image198.emf"/><Relationship Id="rId2" Type="http://schemas.openxmlformats.org/officeDocument/2006/relationships/notesSlide" Target="../notesSlides/notesSlide13.xml"/><Relationship Id="rId1" Type="http://schemas.openxmlformats.org/officeDocument/2006/relationships/slideLayout" Target="../slideLayouts/slideLayout120.xml"/><Relationship Id="rId6" Type="http://schemas.openxmlformats.org/officeDocument/2006/relationships/image" Target="../media/image199.emf"/><Relationship Id="rId5" Type="http://schemas.openxmlformats.org/officeDocument/2006/relationships/image" Target="../media/image200.emf"/><Relationship Id="rId4" Type="http://schemas.openxmlformats.org/officeDocument/2006/relationships/image" Target="../media/image201.emf"/></Relationships>
</file>

<file path=ppt/slides/_rels/slide71.xml.rels><?xml version="1.0" encoding="UTF-8" standalone="yes"?>
<Relationships xmlns="http://schemas.openxmlformats.org/package/2006/relationships"><Relationship Id="rId8" Type="http://schemas.openxmlformats.org/officeDocument/2006/relationships/image" Target="../media/image207.png"/><Relationship Id="rId13" Type="http://schemas.openxmlformats.org/officeDocument/2006/relationships/image" Target="../media/image212.emf"/><Relationship Id="rId18" Type="http://schemas.openxmlformats.org/officeDocument/2006/relationships/image" Target="../media/image192.png"/><Relationship Id="rId3" Type="http://schemas.openxmlformats.org/officeDocument/2006/relationships/image" Target="../media/image202.emf"/><Relationship Id="rId21" Type="http://schemas.openxmlformats.org/officeDocument/2006/relationships/image" Target="../media/image200.emf"/><Relationship Id="rId7" Type="http://schemas.openxmlformats.org/officeDocument/2006/relationships/image" Target="../media/image206.png"/><Relationship Id="rId12" Type="http://schemas.openxmlformats.org/officeDocument/2006/relationships/image" Target="../media/image211.emf"/><Relationship Id="rId17" Type="http://schemas.openxmlformats.org/officeDocument/2006/relationships/image" Target="../media/image191.png"/><Relationship Id="rId2" Type="http://schemas.openxmlformats.org/officeDocument/2006/relationships/notesSlide" Target="../notesSlides/notesSlide14.xml"/><Relationship Id="rId16" Type="http://schemas.openxmlformats.org/officeDocument/2006/relationships/image" Target="../media/image190.png"/><Relationship Id="rId20" Type="http://schemas.openxmlformats.org/officeDocument/2006/relationships/image" Target="../media/image201.emf"/><Relationship Id="rId1" Type="http://schemas.openxmlformats.org/officeDocument/2006/relationships/slideLayout" Target="../slideLayouts/slideLayout174.xml"/><Relationship Id="rId6" Type="http://schemas.openxmlformats.org/officeDocument/2006/relationships/image" Target="../media/image205.png"/><Relationship Id="rId11" Type="http://schemas.openxmlformats.org/officeDocument/2006/relationships/image" Target="../media/image210.emf"/><Relationship Id="rId5" Type="http://schemas.openxmlformats.org/officeDocument/2006/relationships/image" Target="../media/image204.emf"/><Relationship Id="rId15" Type="http://schemas.openxmlformats.org/officeDocument/2006/relationships/image" Target="../media/image189.png"/><Relationship Id="rId23" Type="http://schemas.openxmlformats.org/officeDocument/2006/relationships/image" Target="../media/image198.emf"/><Relationship Id="rId10" Type="http://schemas.openxmlformats.org/officeDocument/2006/relationships/image" Target="../media/image209.emf"/><Relationship Id="rId19" Type="http://schemas.openxmlformats.org/officeDocument/2006/relationships/image" Target="../media/image197.emf"/><Relationship Id="rId4" Type="http://schemas.openxmlformats.org/officeDocument/2006/relationships/image" Target="../media/image203.emf"/><Relationship Id="rId9" Type="http://schemas.openxmlformats.org/officeDocument/2006/relationships/image" Target="../media/image208.emf"/><Relationship Id="rId14" Type="http://schemas.openxmlformats.org/officeDocument/2006/relationships/image" Target="../media/image213.emf"/><Relationship Id="rId22" Type="http://schemas.openxmlformats.org/officeDocument/2006/relationships/image" Target="../media/image199.emf"/></Relationships>
</file>

<file path=ppt/slides/_rels/slide72.xml.rels><?xml version="1.0" encoding="UTF-8" standalone="yes"?>
<Relationships xmlns="http://schemas.openxmlformats.org/package/2006/relationships"><Relationship Id="rId2" Type="http://schemas.openxmlformats.org/officeDocument/2006/relationships/image" Target="../media/image214.png"/><Relationship Id="rId1" Type="http://schemas.openxmlformats.org/officeDocument/2006/relationships/slideLayout" Target="../slideLayouts/slideLayout175.xml"/></Relationships>
</file>

<file path=ppt/slides/_rels/slide73.xml.rels><?xml version="1.0" encoding="UTF-8" standalone="yes"?>
<Relationships xmlns="http://schemas.openxmlformats.org/package/2006/relationships"><Relationship Id="rId8" Type="http://schemas.openxmlformats.org/officeDocument/2006/relationships/image" Target="../media/image112.jpeg"/><Relationship Id="rId13" Type="http://schemas.microsoft.com/office/2007/relationships/hdphoto" Target="../media/hdphoto6.wdp"/><Relationship Id="rId3" Type="http://schemas.openxmlformats.org/officeDocument/2006/relationships/image" Target="../media/image106.png"/><Relationship Id="rId7" Type="http://schemas.openxmlformats.org/officeDocument/2006/relationships/image" Target="../media/image111.emf"/><Relationship Id="rId12" Type="http://schemas.openxmlformats.org/officeDocument/2006/relationships/image" Target="../media/image216.png"/><Relationship Id="rId2" Type="http://schemas.openxmlformats.org/officeDocument/2006/relationships/image" Target="../media/image104.jpeg"/><Relationship Id="rId16" Type="http://schemas.openxmlformats.org/officeDocument/2006/relationships/image" Target="../media/image219.emf"/><Relationship Id="rId1" Type="http://schemas.openxmlformats.org/officeDocument/2006/relationships/slideLayout" Target="../slideLayouts/slideLayout6.xml"/><Relationship Id="rId6" Type="http://schemas.openxmlformats.org/officeDocument/2006/relationships/image" Target="../media/image110.jpeg"/><Relationship Id="rId11" Type="http://schemas.openxmlformats.org/officeDocument/2006/relationships/image" Target="../media/image215.jpeg"/><Relationship Id="rId5" Type="http://schemas.openxmlformats.org/officeDocument/2006/relationships/image" Target="../media/image109.png"/><Relationship Id="rId15" Type="http://schemas.openxmlformats.org/officeDocument/2006/relationships/image" Target="../media/image218.jpg"/><Relationship Id="rId10" Type="http://schemas.openxmlformats.org/officeDocument/2006/relationships/image" Target="../media/image107.png"/><Relationship Id="rId4" Type="http://schemas.openxmlformats.org/officeDocument/2006/relationships/image" Target="../media/image108.png"/><Relationship Id="rId9" Type="http://schemas.openxmlformats.org/officeDocument/2006/relationships/image" Target="../media/image113.png"/><Relationship Id="rId14" Type="http://schemas.openxmlformats.org/officeDocument/2006/relationships/image" Target="../media/image217.jpe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94.xml.rels><?xml version="1.0" encoding="UTF-8" standalone="yes"?>
<Relationships xmlns="http://schemas.openxmlformats.org/package/2006/relationships"><Relationship Id="rId3" Type="http://schemas.openxmlformats.org/officeDocument/2006/relationships/image" Target="../media/image221.emf"/><Relationship Id="rId2" Type="http://schemas.openxmlformats.org/officeDocument/2006/relationships/image" Target="../media/image220.jpeg"/><Relationship Id="rId1" Type="http://schemas.openxmlformats.org/officeDocument/2006/relationships/slideLayout" Target="../slideLayouts/slideLayout25.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image" Target="../media/image83.JPG"/><Relationship Id="rId1" Type="http://schemas.openxmlformats.org/officeDocument/2006/relationships/slideLayout" Target="../slideLayouts/slideLayout6.xml"/></Relationships>
</file>

<file path=ppt/slides/_rels/slide97.xml.rels><?xml version="1.0" encoding="UTF-8" standalone="yes"?>
<Relationships xmlns="http://schemas.openxmlformats.org/package/2006/relationships"><Relationship Id="rId8" Type="http://schemas.openxmlformats.org/officeDocument/2006/relationships/image" Target="../media/image226.jpeg"/><Relationship Id="rId13" Type="http://schemas.openxmlformats.org/officeDocument/2006/relationships/image" Target="../media/image231.jpeg"/><Relationship Id="rId18" Type="http://schemas.openxmlformats.org/officeDocument/2006/relationships/image" Target="../media/image236.jpeg"/><Relationship Id="rId3" Type="http://schemas.openxmlformats.org/officeDocument/2006/relationships/image" Target="../media/image179.emf"/><Relationship Id="rId21" Type="http://schemas.openxmlformats.org/officeDocument/2006/relationships/image" Target="../media/image239.jpeg"/><Relationship Id="rId7" Type="http://schemas.openxmlformats.org/officeDocument/2006/relationships/image" Target="../media/image225.jpeg"/><Relationship Id="rId12" Type="http://schemas.openxmlformats.org/officeDocument/2006/relationships/image" Target="../media/image230.jpeg"/><Relationship Id="rId17" Type="http://schemas.openxmlformats.org/officeDocument/2006/relationships/image" Target="../media/image235.jpeg"/><Relationship Id="rId2" Type="http://schemas.openxmlformats.org/officeDocument/2006/relationships/image" Target="../media/image151.jpeg"/><Relationship Id="rId16" Type="http://schemas.openxmlformats.org/officeDocument/2006/relationships/image" Target="../media/image234.jpeg"/><Relationship Id="rId20" Type="http://schemas.openxmlformats.org/officeDocument/2006/relationships/image" Target="../media/image238.jpeg"/><Relationship Id="rId1" Type="http://schemas.openxmlformats.org/officeDocument/2006/relationships/slideLayout" Target="../slideLayouts/slideLayout119.xml"/><Relationship Id="rId6" Type="http://schemas.openxmlformats.org/officeDocument/2006/relationships/image" Target="../media/image224.jpeg"/><Relationship Id="rId11" Type="http://schemas.openxmlformats.org/officeDocument/2006/relationships/image" Target="../media/image229.jpeg"/><Relationship Id="rId5" Type="http://schemas.openxmlformats.org/officeDocument/2006/relationships/image" Target="../media/image223.emf"/><Relationship Id="rId15" Type="http://schemas.openxmlformats.org/officeDocument/2006/relationships/image" Target="../media/image233.jpeg"/><Relationship Id="rId10" Type="http://schemas.openxmlformats.org/officeDocument/2006/relationships/image" Target="../media/image228.jpeg"/><Relationship Id="rId19" Type="http://schemas.openxmlformats.org/officeDocument/2006/relationships/image" Target="../media/image237.jpeg"/><Relationship Id="rId4" Type="http://schemas.openxmlformats.org/officeDocument/2006/relationships/image" Target="../media/image222.emf"/><Relationship Id="rId9" Type="http://schemas.openxmlformats.org/officeDocument/2006/relationships/image" Target="../media/image227.jpeg"/><Relationship Id="rId14" Type="http://schemas.openxmlformats.org/officeDocument/2006/relationships/image" Target="../media/image232.jpeg"/></Relationships>
</file>

<file path=ppt/slides/_rels/slide98.xml.rels><?xml version="1.0" encoding="UTF-8" standalone="yes"?>
<Relationships xmlns="http://schemas.openxmlformats.org/package/2006/relationships"><Relationship Id="rId3" Type="http://schemas.openxmlformats.org/officeDocument/2006/relationships/image" Target="../media/image241.jpeg"/><Relationship Id="rId2" Type="http://schemas.openxmlformats.org/officeDocument/2006/relationships/image" Target="../media/image240.png"/><Relationship Id="rId1" Type="http://schemas.openxmlformats.org/officeDocument/2006/relationships/slideLayout" Target="../slideLayouts/slideLayout120.xml"/><Relationship Id="rId5" Type="http://schemas.openxmlformats.org/officeDocument/2006/relationships/image" Target="../media/image109.png"/><Relationship Id="rId4" Type="http://schemas.openxmlformats.org/officeDocument/2006/relationships/image" Target="../media/image242.png"/></Relationships>
</file>

<file path=ppt/slides/_rels/slide99.xml.rels><?xml version="1.0" encoding="UTF-8" standalone="yes"?>
<Relationships xmlns="http://schemas.openxmlformats.org/package/2006/relationships"><Relationship Id="rId3" Type="http://schemas.openxmlformats.org/officeDocument/2006/relationships/image" Target="../media/image244.jpeg"/><Relationship Id="rId2" Type="http://schemas.openxmlformats.org/officeDocument/2006/relationships/image" Target="../media/image243.jpeg"/><Relationship Id="rId1" Type="http://schemas.openxmlformats.org/officeDocument/2006/relationships/slideLayout" Target="../slideLayouts/slideLayout119.xml"/><Relationship Id="rId5" Type="http://schemas.openxmlformats.org/officeDocument/2006/relationships/image" Target="../media/image246.emf"/><Relationship Id="rId4" Type="http://schemas.openxmlformats.org/officeDocument/2006/relationships/image" Target="../media/image245.jpeg"/></Relationships>
</file>

<file path=ppt/slides/_rels/slide100.xml.rels><?xml version="1.0" encoding="UTF-8" standalone="yes"?>
<Relationships xmlns="http://schemas.openxmlformats.org/package/2006/relationships"><Relationship Id="rId2" Type="http://schemas.openxmlformats.org/officeDocument/2006/relationships/image" Target="../media/image247.emf"/><Relationship Id="rId1" Type="http://schemas.openxmlformats.org/officeDocument/2006/relationships/slideLayout" Target="../slideLayouts/slideLayout3.xml"/></Relationships>
</file>

<file path=ppt/slides/_rels/slide101.xml.rels><?xml version="1.0" encoding="UTF-8" standalone="yes"?>
<Relationships xmlns="http://schemas.openxmlformats.org/package/2006/relationships"><Relationship Id="rId3" Type="http://schemas.openxmlformats.org/officeDocument/2006/relationships/image" Target="../media/image249.emf"/><Relationship Id="rId2" Type="http://schemas.openxmlformats.org/officeDocument/2006/relationships/image" Target="../media/image248.jpeg"/><Relationship Id="rId1" Type="http://schemas.openxmlformats.org/officeDocument/2006/relationships/slideLayout" Target="../slideLayouts/slideLayout24.xml"/></Relationships>
</file>

<file path=ppt/slides/_rels/slide102.xml.rels><?xml version="1.0" encoding="UTF-8" standalone="yes"?>
<Relationships xmlns="http://schemas.openxmlformats.org/package/2006/relationships"><Relationship Id="rId8" Type="http://schemas.openxmlformats.org/officeDocument/2006/relationships/image" Target="../media/image256.png"/><Relationship Id="rId3" Type="http://schemas.openxmlformats.org/officeDocument/2006/relationships/image" Target="../media/image251.png"/><Relationship Id="rId7" Type="http://schemas.openxmlformats.org/officeDocument/2006/relationships/image" Target="../media/image255.png"/><Relationship Id="rId2" Type="http://schemas.openxmlformats.org/officeDocument/2006/relationships/image" Target="../media/image250.jpeg"/><Relationship Id="rId1" Type="http://schemas.openxmlformats.org/officeDocument/2006/relationships/slideLayout" Target="../slideLayouts/slideLayout120.xml"/><Relationship Id="rId6" Type="http://schemas.openxmlformats.org/officeDocument/2006/relationships/image" Target="../media/image254.png"/><Relationship Id="rId5" Type="http://schemas.openxmlformats.org/officeDocument/2006/relationships/image" Target="../media/image253.jpeg"/><Relationship Id="rId4" Type="http://schemas.openxmlformats.org/officeDocument/2006/relationships/image" Target="../media/image252.jpeg"/></Relationships>
</file>

<file path=ppt/slides/_rels/slide103.xml.rels><?xml version="1.0" encoding="UTF-8" standalone="yes"?>
<Relationships xmlns="http://schemas.openxmlformats.org/package/2006/relationships"><Relationship Id="rId8" Type="http://schemas.openxmlformats.org/officeDocument/2006/relationships/image" Target="../media/image261.tiff"/><Relationship Id="rId3" Type="http://schemas.openxmlformats.org/officeDocument/2006/relationships/image" Target="../media/image222.emf"/><Relationship Id="rId7" Type="http://schemas.openxmlformats.org/officeDocument/2006/relationships/image" Target="../media/image260.png"/><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image" Target="../media/image259.png"/><Relationship Id="rId5" Type="http://schemas.openxmlformats.org/officeDocument/2006/relationships/image" Target="../media/image258.png"/><Relationship Id="rId4" Type="http://schemas.openxmlformats.org/officeDocument/2006/relationships/image" Target="../media/image257.emf"/></Relationships>
</file>

<file path=ppt/slides/_rels/slide104.xml.rels><?xml version="1.0" encoding="UTF-8" standalone="yes"?>
<Relationships xmlns="http://schemas.openxmlformats.org/package/2006/relationships"><Relationship Id="rId3" Type="http://schemas.openxmlformats.org/officeDocument/2006/relationships/image" Target="../media/image263.emf"/><Relationship Id="rId2" Type="http://schemas.openxmlformats.org/officeDocument/2006/relationships/image" Target="../media/image262.png"/><Relationship Id="rId1" Type="http://schemas.openxmlformats.org/officeDocument/2006/relationships/slideLayout" Target="../slideLayouts/slideLayout120.xml"/><Relationship Id="rId4" Type="http://schemas.openxmlformats.org/officeDocument/2006/relationships/image" Target="../media/image264.emf"/></Relationships>
</file>

<file path=ppt/slides/_rels/slide105.xml.rels><?xml version="1.0" encoding="UTF-8" standalone="yes"?>
<Relationships xmlns="http://schemas.openxmlformats.org/package/2006/relationships"><Relationship Id="rId2" Type="http://schemas.openxmlformats.org/officeDocument/2006/relationships/image" Target="../media/image265.png"/><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2" Type="http://schemas.openxmlformats.org/officeDocument/2006/relationships/image" Target="../media/image266.emf"/><Relationship Id="rId1" Type="http://schemas.openxmlformats.org/officeDocument/2006/relationships/slideLayout" Target="../slideLayouts/slideLayout120.xml"/></Relationships>
</file>

<file path=ppt/slides/_rels/slide107.xml.rels><?xml version="1.0" encoding="UTF-8" standalone="yes"?>
<Relationships xmlns="http://schemas.openxmlformats.org/package/2006/relationships"><Relationship Id="rId2" Type="http://schemas.openxmlformats.org/officeDocument/2006/relationships/image" Target="../media/image267.emf"/><Relationship Id="rId1" Type="http://schemas.openxmlformats.org/officeDocument/2006/relationships/slideLayout" Target="../slideLayouts/slideLayout120.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15.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15.xml"/></Relationships>
</file>

<file path=ppt/slides/_rels/slide110.xml.rels><?xml version="1.0" encoding="UTF-8" standalone="yes"?>
<Relationships xmlns="http://schemas.openxmlformats.org/package/2006/relationships"><Relationship Id="rId3" Type="http://schemas.openxmlformats.org/officeDocument/2006/relationships/image" Target="../media/image269.emf"/><Relationship Id="rId2" Type="http://schemas.openxmlformats.org/officeDocument/2006/relationships/image" Target="../media/image268.emf"/><Relationship Id="rId1" Type="http://schemas.openxmlformats.org/officeDocument/2006/relationships/slideLayout" Target="../slideLayouts/slideLayout120.xml"/></Relationships>
</file>

<file path=ppt/slides/_rels/slide111.xml.rels><?xml version="1.0" encoding="UTF-8" standalone="yes"?>
<Relationships xmlns="http://schemas.openxmlformats.org/package/2006/relationships"><Relationship Id="rId3" Type="http://schemas.openxmlformats.org/officeDocument/2006/relationships/image" Target="../media/image270.emf"/><Relationship Id="rId2" Type="http://schemas.openxmlformats.org/officeDocument/2006/relationships/image" Target="../media/image264.emf"/><Relationship Id="rId1" Type="http://schemas.openxmlformats.org/officeDocument/2006/relationships/slideLayout" Target="../slideLayouts/slideLayout120.xml"/></Relationships>
</file>

<file path=ppt/slides/_rels/slide112.xml.rels><?xml version="1.0" encoding="UTF-8" standalone="yes"?>
<Relationships xmlns="http://schemas.openxmlformats.org/package/2006/relationships"><Relationship Id="rId3" Type="http://schemas.openxmlformats.org/officeDocument/2006/relationships/image" Target="../media/image272.emf"/><Relationship Id="rId2" Type="http://schemas.openxmlformats.org/officeDocument/2006/relationships/image" Target="../media/image271.emf"/><Relationship Id="rId1" Type="http://schemas.openxmlformats.org/officeDocument/2006/relationships/slideLayout" Target="../slideLayouts/slideLayout120.xml"/></Relationships>
</file>

<file path=ppt/slides/_rels/slide113.xml.rels><?xml version="1.0" encoding="UTF-8" standalone="yes"?>
<Relationships xmlns="http://schemas.openxmlformats.org/package/2006/relationships"><Relationship Id="rId3" Type="http://schemas.openxmlformats.org/officeDocument/2006/relationships/image" Target="../media/image274.emf"/><Relationship Id="rId2" Type="http://schemas.openxmlformats.org/officeDocument/2006/relationships/image" Target="../media/image273.jpeg"/><Relationship Id="rId1" Type="http://schemas.openxmlformats.org/officeDocument/2006/relationships/slideLayout" Target="../slideLayouts/slideLayout120.xml"/></Relationships>
</file>

<file path=ppt/slides/_rels/slide114.xml.rels><?xml version="1.0" encoding="UTF-8" standalone="yes"?>
<Relationships xmlns="http://schemas.openxmlformats.org/package/2006/relationships"><Relationship Id="rId8" Type="http://schemas.openxmlformats.org/officeDocument/2006/relationships/image" Target="../media/image280.png"/><Relationship Id="rId13" Type="http://schemas.openxmlformats.org/officeDocument/2006/relationships/image" Target="../media/image285.emf"/><Relationship Id="rId18" Type="http://schemas.openxmlformats.org/officeDocument/2006/relationships/image" Target="../media/image35.emf"/><Relationship Id="rId3" Type="http://schemas.openxmlformats.org/officeDocument/2006/relationships/image" Target="../media/image276.emf"/><Relationship Id="rId7" Type="http://schemas.openxmlformats.org/officeDocument/2006/relationships/image" Target="../media/image223.emf"/><Relationship Id="rId12" Type="http://schemas.openxmlformats.org/officeDocument/2006/relationships/image" Target="../media/image284.jpeg"/><Relationship Id="rId17" Type="http://schemas.openxmlformats.org/officeDocument/2006/relationships/image" Target="../media/image267.emf"/><Relationship Id="rId2" Type="http://schemas.openxmlformats.org/officeDocument/2006/relationships/image" Target="../media/image275.emf"/><Relationship Id="rId16" Type="http://schemas.openxmlformats.org/officeDocument/2006/relationships/image" Target="../media/image288.png"/><Relationship Id="rId20" Type="http://schemas.openxmlformats.org/officeDocument/2006/relationships/image" Target="../media/image290.jpeg"/><Relationship Id="rId1" Type="http://schemas.openxmlformats.org/officeDocument/2006/relationships/slideLayout" Target="../slideLayouts/slideLayout120.xml"/><Relationship Id="rId6" Type="http://schemas.openxmlformats.org/officeDocument/2006/relationships/image" Target="../media/image279.emf"/><Relationship Id="rId11" Type="http://schemas.openxmlformats.org/officeDocument/2006/relationships/image" Target="../media/image283.jpeg"/><Relationship Id="rId5" Type="http://schemas.openxmlformats.org/officeDocument/2006/relationships/image" Target="../media/image278.emf"/><Relationship Id="rId15" Type="http://schemas.openxmlformats.org/officeDocument/2006/relationships/image" Target="../media/image287.png"/><Relationship Id="rId10" Type="http://schemas.openxmlformats.org/officeDocument/2006/relationships/image" Target="../media/image282.gif"/><Relationship Id="rId19" Type="http://schemas.openxmlformats.org/officeDocument/2006/relationships/image" Target="../media/image289.jpeg"/><Relationship Id="rId4" Type="http://schemas.openxmlformats.org/officeDocument/2006/relationships/image" Target="../media/image277.emf"/><Relationship Id="rId9" Type="http://schemas.openxmlformats.org/officeDocument/2006/relationships/image" Target="../media/image281.jpeg"/><Relationship Id="rId14" Type="http://schemas.openxmlformats.org/officeDocument/2006/relationships/image" Target="../media/image286.jpeg"/></Relationships>
</file>

<file path=ppt/slides/_rels/slide115.xml.rels><?xml version="1.0" encoding="UTF-8" standalone="yes"?>
<Relationships xmlns="http://schemas.openxmlformats.org/package/2006/relationships"><Relationship Id="rId8" Type="http://schemas.openxmlformats.org/officeDocument/2006/relationships/image" Target="../media/image297.emf"/><Relationship Id="rId3" Type="http://schemas.openxmlformats.org/officeDocument/2006/relationships/image" Target="../media/image292.emf"/><Relationship Id="rId7" Type="http://schemas.openxmlformats.org/officeDocument/2006/relationships/image" Target="../media/image296.emf"/><Relationship Id="rId2" Type="http://schemas.openxmlformats.org/officeDocument/2006/relationships/image" Target="../media/image291.png"/><Relationship Id="rId1" Type="http://schemas.openxmlformats.org/officeDocument/2006/relationships/slideLayout" Target="../slideLayouts/slideLayout120.xml"/><Relationship Id="rId6" Type="http://schemas.openxmlformats.org/officeDocument/2006/relationships/image" Target="../media/image295.emf"/><Relationship Id="rId5" Type="http://schemas.openxmlformats.org/officeDocument/2006/relationships/image" Target="../media/image294.emf"/><Relationship Id="rId4" Type="http://schemas.openxmlformats.org/officeDocument/2006/relationships/image" Target="../media/image293.emf"/></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299.png"/><Relationship Id="rId2" Type="http://schemas.openxmlformats.org/officeDocument/2006/relationships/image" Target="../media/image298.jpeg"/><Relationship Id="rId1" Type="http://schemas.openxmlformats.org/officeDocument/2006/relationships/slideLayout" Target="../slideLayouts/slideLayout25.xml"/></Relationships>
</file>

<file path=ppt/slides/_rels/slide122.xml.rels><?xml version="1.0" encoding="UTF-8" standalone="yes"?>
<Relationships xmlns="http://schemas.openxmlformats.org/package/2006/relationships"><Relationship Id="rId2" Type="http://schemas.openxmlformats.org/officeDocument/2006/relationships/image" Target="../media/image300.png"/><Relationship Id="rId1" Type="http://schemas.openxmlformats.org/officeDocument/2006/relationships/slideLayout" Target="../slideLayouts/slideLayout13.xml"/></Relationships>
</file>

<file path=ppt/slides/_rels/slide123.xml.rels><?xml version="1.0" encoding="UTF-8" standalone="yes"?>
<Relationships xmlns="http://schemas.openxmlformats.org/package/2006/relationships"><Relationship Id="rId2" Type="http://schemas.openxmlformats.org/officeDocument/2006/relationships/image" Target="../media/image300.png"/><Relationship Id="rId1" Type="http://schemas.openxmlformats.org/officeDocument/2006/relationships/slideLayout" Target="../slideLayouts/slideLayout32.xml"/></Relationships>
</file>

<file path=ppt/slides/_rels/slide124.xml.rels><?xml version="1.0" encoding="UTF-8" standalone="yes"?>
<Relationships xmlns="http://schemas.openxmlformats.org/package/2006/relationships"><Relationship Id="rId8" Type="http://schemas.openxmlformats.org/officeDocument/2006/relationships/image" Target="../media/image307.png"/><Relationship Id="rId3" Type="http://schemas.openxmlformats.org/officeDocument/2006/relationships/image" Target="../media/image302.jpeg"/><Relationship Id="rId7" Type="http://schemas.openxmlformats.org/officeDocument/2006/relationships/image" Target="../media/image306.png"/><Relationship Id="rId2" Type="http://schemas.openxmlformats.org/officeDocument/2006/relationships/image" Target="../media/image301.jpeg"/><Relationship Id="rId1" Type="http://schemas.openxmlformats.org/officeDocument/2006/relationships/slideLayout" Target="../slideLayouts/slideLayout26.xml"/><Relationship Id="rId6" Type="http://schemas.openxmlformats.org/officeDocument/2006/relationships/image" Target="../media/image305.png"/><Relationship Id="rId5" Type="http://schemas.openxmlformats.org/officeDocument/2006/relationships/image" Target="../media/image304.png"/><Relationship Id="rId4" Type="http://schemas.openxmlformats.org/officeDocument/2006/relationships/image" Target="../media/image303.png"/></Relationships>
</file>

<file path=ppt/slides/_rels/slide125.xml.rels><?xml version="1.0" encoding="UTF-8" standalone="yes"?>
<Relationships xmlns="http://schemas.openxmlformats.org/package/2006/relationships"><Relationship Id="rId2" Type="http://schemas.openxmlformats.org/officeDocument/2006/relationships/image" Target="../media/image308.png"/><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11560" y="1196752"/>
            <a:ext cx="7772400" cy="1656184"/>
          </a:xfrm>
        </p:spPr>
        <p:txBody>
          <a:bodyPr>
            <a:normAutofit fontScale="90000"/>
          </a:bodyPr>
          <a:lstStyle/>
          <a:p>
            <a:r>
              <a:rPr lang="en-US" dirty="0" smtClean="0"/>
              <a:t/>
            </a:r>
            <a:br>
              <a:rPr lang="en-US" dirty="0" smtClean="0"/>
            </a:br>
            <a:r>
              <a:rPr lang="en-US" dirty="0" smtClean="0"/>
              <a:t>DotAsia Annual General Meeting</a:t>
            </a:r>
            <a:br>
              <a:rPr lang="en-US" dirty="0" smtClean="0"/>
            </a:br>
            <a:r>
              <a:rPr lang="en-US" b="0" dirty="0" smtClean="0">
                <a:solidFill>
                  <a:srgbClr val="FFC000"/>
                </a:solidFill>
              </a:rPr>
              <a:t>DotAsia AGM 2017</a:t>
            </a:r>
            <a:endParaRPr lang="en-US" b="0" dirty="0">
              <a:solidFill>
                <a:srgbClr val="FFC000"/>
              </a:solidFill>
            </a:endParaRPr>
          </a:p>
        </p:txBody>
      </p:sp>
      <p:sp>
        <p:nvSpPr>
          <p:cNvPr id="5" name="Subtitle 4"/>
          <p:cNvSpPr>
            <a:spLocks noGrp="1"/>
          </p:cNvSpPr>
          <p:nvPr>
            <p:ph type="subTitle" idx="1"/>
          </p:nvPr>
        </p:nvSpPr>
        <p:spPr>
          <a:xfrm>
            <a:off x="611560" y="3068960"/>
            <a:ext cx="8389596" cy="1224136"/>
          </a:xfrm>
        </p:spPr>
        <p:txBody>
          <a:bodyPr/>
          <a:lstStyle/>
          <a:p>
            <a:r>
              <a:rPr lang="en-US" dirty="0" smtClean="0"/>
              <a:t>2017.02.26  |  APRICOT  |  Ho Chi Minh City</a:t>
            </a:r>
            <a:endParaRPr lang="en-US" dirty="0"/>
          </a:p>
        </p:txBody>
      </p:sp>
      <p:sp>
        <p:nvSpPr>
          <p:cNvPr id="6" name="TextBox 5"/>
          <p:cNvSpPr txBox="1"/>
          <p:nvPr/>
        </p:nvSpPr>
        <p:spPr>
          <a:xfrm>
            <a:off x="611560" y="5013176"/>
            <a:ext cx="4464496" cy="1569660"/>
          </a:xfrm>
          <a:prstGeom prst="rect">
            <a:avLst/>
          </a:prstGeom>
          <a:noFill/>
        </p:spPr>
        <p:txBody>
          <a:bodyPr wrap="square" rtlCol="0">
            <a:spAutoFit/>
          </a:bodyPr>
          <a:lstStyle/>
          <a:p>
            <a:r>
              <a:rPr lang="en-US" sz="1600" b="1" dirty="0" smtClean="0">
                <a:solidFill>
                  <a:schemeClr val="tx1">
                    <a:lumMod val="50000"/>
                    <a:lumOff val="50000"/>
                  </a:schemeClr>
                </a:solidFill>
              </a:rPr>
              <a:t>Important Note: </a:t>
            </a:r>
            <a:r>
              <a:rPr lang="en-US" sz="1600" dirty="0" smtClean="0">
                <a:solidFill>
                  <a:schemeClr val="tx1">
                    <a:lumMod val="50000"/>
                    <a:lumOff val="50000"/>
                  </a:schemeClr>
                </a:solidFill>
              </a:rPr>
              <a:t>This document was prepared for a private audience. Copyrights for images included in the presentation have not been obtained from the right owners.  If you are a right owner and wish for the images not to continue to be included, please contact me via email: edmon@dot.asia</a:t>
            </a:r>
            <a:endParaRPr lang="en-CA" sz="1600" dirty="0">
              <a:solidFill>
                <a:schemeClr val="tx1">
                  <a:lumMod val="50000"/>
                  <a:lumOff val="50000"/>
                </a:schemeClr>
              </a:solidFill>
            </a:endParaRPr>
          </a:p>
        </p:txBody>
      </p:sp>
    </p:spTree>
  </p:cSld>
  <p:clrMapOvr>
    <a:masterClrMapping/>
  </p:clrMapOvr>
  <p:transition spd="slow">
    <p:fade thruBlk="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3"/>
          </a:xfrm>
        </p:spPr>
        <p:txBody>
          <a:bodyPr>
            <a:normAutofit fontScale="90000"/>
          </a:bodyPr>
          <a:lstStyle/>
          <a:p>
            <a:r>
              <a:rPr lang="en-US" dirty="0" smtClean="0"/>
              <a:t>DotAsia AGM Agenda</a:t>
            </a:r>
            <a:endParaRPr lang="en-US" dirty="0"/>
          </a:p>
        </p:txBody>
      </p:sp>
      <p:sp>
        <p:nvSpPr>
          <p:cNvPr id="3" name="Content Placeholder 2"/>
          <p:cNvSpPr>
            <a:spLocks noGrp="1"/>
          </p:cNvSpPr>
          <p:nvPr>
            <p:ph idx="1"/>
          </p:nvPr>
        </p:nvSpPr>
        <p:spPr>
          <a:xfrm>
            <a:off x="457200" y="894731"/>
            <a:ext cx="8686800" cy="5616624"/>
          </a:xfrm>
        </p:spPr>
        <p:txBody>
          <a:bodyPr>
            <a:normAutofit fontScale="92500" lnSpcReduction="10000"/>
          </a:bodyPr>
          <a:lstStyle/>
          <a:p>
            <a:pPr marL="514350" indent="-514350">
              <a:buFont typeface="+mj-lt"/>
              <a:buAutoNum type="arabicPeriod"/>
            </a:pPr>
            <a:r>
              <a:rPr lang="en-CA" dirty="0" smtClean="0"/>
              <a:t>Welcome </a:t>
            </a:r>
            <a:r>
              <a:rPr lang="en-CA" dirty="0"/>
              <a:t>Remarks</a:t>
            </a:r>
          </a:p>
          <a:p>
            <a:pPr marL="514350" indent="-514350">
              <a:buFont typeface="+mj-lt"/>
              <a:buAutoNum type="arabicPeriod"/>
            </a:pPr>
            <a:r>
              <a:rPr lang="en-CA" dirty="0" smtClean="0"/>
              <a:t>DotAsia </a:t>
            </a:r>
            <a:r>
              <a:rPr lang="en-CA" dirty="0"/>
              <a:t>Operations in </a:t>
            </a:r>
            <a:r>
              <a:rPr lang="en-CA" dirty="0" smtClean="0"/>
              <a:t>2016</a:t>
            </a:r>
            <a:endParaRPr lang="en-CA" dirty="0"/>
          </a:p>
          <a:p>
            <a:pPr marL="514350" indent="-514350">
              <a:buFont typeface="+mj-lt"/>
              <a:buAutoNum type="arabicPeriod"/>
            </a:pPr>
            <a:r>
              <a:rPr lang="en-CA" dirty="0" smtClean="0"/>
              <a:t>Community </a:t>
            </a:r>
            <a:r>
              <a:rPr lang="en-CA" dirty="0"/>
              <a:t>Works Highlight </a:t>
            </a:r>
            <a:r>
              <a:rPr lang="en-CA" dirty="0" smtClean="0"/>
              <a:t>2016</a:t>
            </a:r>
            <a:endParaRPr lang="en-CA" dirty="0"/>
          </a:p>
          <a:p>
            <a:pPr marL="514350" indent="-514350">
              <a:buFont typeface="+mj-lt"/>
              <a:buAutoNum type="arabicPeriod"/>
            </a:pPr>
            <a:r>
              <a:rPr lang="en-CA" dirty="0" smtClean="0"/>
              <a:t>.</a:t>
            </a:r>
            <a:r>
              <a:rPr lang="en-CA" dirty="0"/>
              <a:t>Asia Registry Technical Updates</a:t>
            </a:r>
          </a:p>
          <a:p>
            <a:pPr marL="514350" indent="-514350">
              <a:buFont typeface="+mj-lt"/>
              <a:buAutoNum type="arabicPeriod"/>
            </a:pPr>
            <a:r>
              <a:rPr lang="en-CA" dirty="0" smtClean="0"/>
              <a:t>Financials </a:t>
            </a:r>
            <a:r>
              <a:rPr lang="en-CA" dirty="0"/>
              <a:t>(Fiscal Year </a:t>
            </a:r>
            <a:r>
              <a:rPr lang="en-CA" dirty="0" smtClean="0"/>
              <a:t>2015-2016)</a:t>
            </a:r>
            <a:endParaRPr lang="en-CA" dirty="0"/>
          </a:p>
          <a:p>
            <a:pPr marL="514350" indent="-514350">
              <a:buFont typeface="+mj-lt"/>
              <a:buAutoNum type="arabicPeriod"/>
            </a:pPr>
            <a:r>
              <a:rPr lang="en-CA" dirty="0" smtClean="0"/>
              <a:t>Strategic </a:t>
            </a:r>
            <a:r>
              <a:rPr lang="en-CA" dirty="0"/>
              <a:t>&amp; Operation Plans </a:t>
            </a:r>
            <a:r>
              <a:rPr lang="en-CA" dirty="0" smtClean="0"/>
              <a:t>2017</a:t>
            </a:r>
            <a:endParaRPr lang="en-CA" dirty="0"/>
          </a:p>
          <a:p>
            <a:pPr marL="514350" indent="-514350">
              <a:buFont typeface="+mj-lt"/>
              <a:buAutoNum type="arabicPeriod"/>
            </a:pPr>
            <a:r>
              <a:rPr lang="en-CA" dirty="0" smtClean="0"/>
              <a:t>Member </a:t>
            </a:r>
            <a:r>
              <a:rPr lang="en-CA" dirty="0"/>
              <a:t>Resolutions (Ratification of Board Elections)</a:t>
            </a:r>
          </a:p>
          <a:p>
            <a:pPr marL="514350" indent="-514350">
              <a:buFont typeface="+mj-lt"/>
              <a:buAutoNum type="arabicPeriod"/>
            </a:pPr>
            <a:r>
              <a:rPr lang="en-CA" dirty="0" smtClean="0"/>
              <a:t>Open Discussion</a:t>
            </a:r>
          </a:p>
          <a:p>
            <a:pPr marL="0" indent="0">
              <a:buNone/>
            </a:pPr>
            <a:endParaRPr lang="en-US" dirty="0"/>
          </a:p>
          <a:p>
            <a:r>
              <a:rPr lang="en-CA" sz="3500" b="1" dirty="0" smtClean="0">
                <a:solidFill>
                  <a:srgbClr val="FFC000"/>
                </a:solidFill>
              </a:rPr>
              <a:t>Joint Dinner with AP*</a:t>
            </a:r>
          </a:p>
          <a:p>
            <a:r>
              <a:rPr lang="en-CA" dirty="0" smtClean="0"/>
              <a:t>@ El Gaucho (www.elgaucho.asia)</a:t>
            </a:r>
          </a:p>
          <a:p>
            <a:r>
              <a:rPr lang="en-US" dirty="0" smtClean="0">
                <a:solidFill>
                  <a:schemeClr val="bg1">
                    <a:lumMod val="65000"/>
                  </a:schemeClr>
                </a:solidFill>
              </a:rPr>
              <a:t>@ </a:t>
            </a:r>
            <a:r>
              <a:rPr lang="en-HK" dirty="0" smtClean="0">
                <a:solidFill>
                  <a:schemeClr val="bg1">
                    <a:lumMod val="65000"/>
                  </a:schemeClr>
                </a:solidFill>
              </a:rPr>
              <a:t>18:30: </a:t>
            </a:r>
            <a:r>
              <a:rPr lang="en-HK" dirty="0">
                <a:solidFill>
                  <a:schemeClr val="bg1">
                    <a:lumMod val="65000"/>
                  </a:schemeClr>
                </a:solidFill>
              </a:rPr>
              <a:t>gather at </a:t>
            </a:r>
            <a:r>
              <a:rPr lang="en-HK" dirty="0" smtClean="0">
                <a:solidFill>
                  <a:schemeClr val="bg1">
                    <a:lumMod val="65000"/>
                  </a:schemeClr>
                </a:solidFill>
              </a:rPr>
              <a:t>Sheraton </a:t>
            </a:r>
            <a:r>
              <a:rPr lang="en-HK" dirty="0">
                <a:solidFill>
                  <a:schemeClr val="bg1">
                    <a:lumMod val="65000"/>
                  </a:schemeClr>
                </a:solidFill>
              </a:rPr>
              <a:t>Hotel Lobby</a:t>
            </a:r>
            <a:endParaRPr lang="en-US" dirty="0">
              <a:solidFill>
                <a:schemeClr val="bg1">
                  <a:lumMod val="65000"/>
                </a:schemeClr>
              </a:solidFill>
            </a:endParaRPr>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DotAsia Operations 2016</a:t>
            </a:r>
            <a:endParaRPr lang="en-US" dirty="0"/>
          </a:p>
        </p:txBody>
      </p:sp>
      <p:sp>
        <p:nvSpPr>
          <p:cNvPr id="4" name="Text Placeholder 3"/>
          <p:cNvSpPr>
            <a:spLocks noGrp="1"/>
          </p:cNvSpPr>
          <p:nvPr>
            <p:ph type="body" idx="1"/>
          </p:nvPr>
        </p:nvSpPr>
        <p:spPr/>
        <p:txBody>
          <a:bodyPr/>
          <a:lstStyle/>
          <a:p>
            <a:r>
              <a:rPr lang="en-HK" dirty="0" err="1" smtClean="0"/>
              <a:t>Startup</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12994" b="30305"/>
          <a:stretch/>
        </p:blipFill>
        <p:spPr>
          <a:xfrm>
            <a:off x="2059726" y="-27382"/>
            <a:ext cx="7084273" cy="6018632"/>
          </a:xfrm>
          <a:prstGeom prst="rect">
            <a:avLst/>
          </a:prstGeom>
        </p:spPr>
      </p:pic>
      <p:sp>
        <p:nvSpPr>
          <p:cNvPr id="4" name="Rectangle 3"/>
          <p:cNvSpPr/>
          <p:nvPr/>
        </p:nvSpPr>
        <p:spPr>
          <a:xfrm>
            <a:off x="-1" y="-27383"/>
            <a:ext cx="2387811" cy="6018632"/>
          </a:xfrm>
          <a:prstGeom prst="rect">
            <a:avLst/>
          </a:prstGeom>
          <a:solidFill>
            <a:srgbClr val="B836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solidFill>
                <a:prstClr val="white"/>
              </a:solidFill>
            </a:endParaRPr>
          </a:p>
        </p:txBody>
      </p:sp>
      <p:sp>
        <p:nvSpPr>
          <p:cNvPr id="5" name="TextBox 4"/>
          <p:cNvSpPr txBox="1"/>
          <p:nvPr/>
        </p:nvSpPr>
        <p:spPr>
          <a:xfrm>
            <a:off x="225352" y="260648"/>
            <a:ext cx="3482552" cy="1569660"/>
          </a:xfrm>
          <a:prstGeom prst="rect">
            <a:avLst/>
          </a:prstGeom>
          <a:noFill/>
        </p:spPr>
        <p:txBody>
          <a:bodyPr wrap="square" rtlCol="0">
            <a:spAutoFit/>
          </a:bodyPr>
          <a:lstStyle/>
          <a:p>
            <a:r>
              <a:rPr lang="en-US" sz="2400" i="1" dirty="0" smtClean="0">
                <a:solidFill>
                  <a:prstClr val="white">
                    <a:lumMod val="75000"/>
                  </a:prstClr>
                </a:solidFill>
                <a:latin typeface="Times New Roman" panose="02020603050405020304" pitchFamily="18" charset="0"/>
                <a:cs typeface="Times New Roman" panose="02020603050405020304" pitchFamily="18" charset="0"/>
              </a:rPr>
              <a:t>ASEAN – the new engine</a:t>
            </a:r>
          </a:p>
          <a:p>
            <a:r>
              <a:rPr lang="en-US" sz="2400" i="1" dirty="0" smtClean="0">
                <a:solidFill>
                  <a:prstClr val="white">
                    <a:lumMod val="75000"/>
                  </a:prstClr>
                </a:solidFill>
                <a:latin typeface="Times New Roman" panose="02020603050405020304" pitchFamily="18" charset="0"/>
                <a:cs typeface="Times New Roman" panose="02020603050405020304" pitchFamily="18" charset="0"/>
              </a:rPr>
              <a:t>of growth for Asia</a:t>
            </a:r>
          </a:p>
          <a:p>
            <a:r>
              <a:rPr lang="en-US" sz="2400" i="1" dirty="0" smtClean="0">
                <a:solidFill>
                  <a:prstClr val="white">
                    <a:lumMod val="75000"/>
                  </a:prstClr>
                </a:solidFill>
                <a:latin typeface="Times New Roman" panose="02020603050405020304" pitchFamily="18" charset="0"/>
                <a:cs typeface="Times New Roman" panose="02020603050405020304" pitchFamily="18" charset="0"/>
              </a:rPr>
              <a:t>and the World</a:t>
            </a:r>
          </a:p>
          <a:p>
            <a:pPr algn="r"/>
            <a:r>
              <a:rPr lang="en-US" sz="2400" i="1" dirty="0" smtClean="0">
                <a:solidFill>
                  <a:prstClr val="white">
                    <a:lumMod val="75000"/>
                  </a:prstClr>
                </a:solidFill>
                <a:latin typeface="Times New Roman" panose="02020603050405020304" pitchFamily="18" charset="0"/>
                <a:cs typeface="Times New Roman" panose="02020603050405020304" pitchFamily="18" charset="0"/>
              </a:rPr>
              <a:t>-- Philip Kotler</a:t>
            </a:r>
            <a:endParaRPr lang="en-CA" sz="2400" i="1" dirty="0">
              <a:solidFill>
                <a:prstClr val="white">
                  <a:lumMod val="75000"/>
                </a:prstClr>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rotWithShape="1">
          <a:blip r:embed="rId2"/>
          <a:srcRect t="87053" r="-396" b="-288"/>
          <a:stretch/>
        </p:blipFill>
        <p:spPr>
          <a:xfrm>
            <a:off x="0" y="4274067"/>
            <a:ext cx="9174584" cy="1812133"/>
          </a:xfrm>
          <a:prstGeom prst="rect">
            <a:avLst/>
          </a:prstGeom>
        </p:spPr>
      </p:pic>
      <p:sp>
        <p:nvSpPr>
          <p:cNvPr id="8" name="Rectangle 7"/>
          <p:cNvSpPr/>
          <p:nvPr/>
        </p:nvSpPr>
        <p:spPr>
          <a:xfrm>
            <a:off x="0" y="5991249"/>
            <a:ext cx="9143999" cy="866751"/>
          </a:xfrm>
          <a:prstGeom prst="rect">
            <a:avLst/>
          </a:prstGeom>
          <a:solidFill>
            <a:srgbClr val="6117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solidFill>
                <a:prstClr val="white"/>
              </a:solidFill>
            </a:endParaRPr>
          </a:p>
        </p:txBody>
      </p:sp>
      <p:sp>
        <p:nvSpPr>
          <p:cNvPr id="7" name="TextBox 6"/>
          <p:cNvSpPr txBox="1"/>
          <p:nvPr/>
        </p:nvSpPr>
        <p:spPr>
          <a:xfrm>
            <a:off x="2387811" y="6132299"/>
            <a:ext cx="4398961" cy="584775"/>
          </a:xfrm>
          <a:prstGeom prst="rect">
            <a:avLst/>
          </a:prstGeom>
          <a:noFill/>
        </p:spPr>
        <p:txBody>
          <a:bodyPr wrap="none" rtlCol="0">
            <a:spAutoFit/>
          </a:bodyPr>
          <a:lstStyle/>
          <a:p>
            <a:r>
              <a:rPr lang="en-US" sz="3200" dirty="0" smtClean="0">
                <a:solidFill>
                  <a:srgbClr val="FFC000"/>
                </a:solidFill>
                <a:latin typeface="Helvetica" panose="020B0504020202030204" pitchFamily="34" charset="0"/>
              </a:rPr>
              <a:t>www.mheducation.asia</a:t>
            </a:r>
            <a:endParaRPr lang="en-CA" sz="3200" dirty="0">
              <a:solidFill>
                <a:srgbClr val="FFC000"/>
              </a:solidFill>
              <a:latin typeface="Helvetica" panose="020B0504020202030204" pitchFamily="34" charset="0"/>
            </a:endParaRPr>
          </a:p>
        </p:txBody>
      </p:sp>
      <p:sp>
        <p:nvSpPr>
          <p:cNvPr id="6" name="Rectangle 5"/>
          <p:cNvSpPr/>
          <p:nvPr/>
        </p:nvSpPr>
        <p:spPr>
          <a:xfrm>
            <a:off x="-2" y="-27383"/>
            <a:ext cx="9144001" cy="6113583"/>
          </a:xfrm>
          <a:prstGeom prst="rect">
            <a:avLst/>
          </a:prstGeom>
          <a:solidFill>
            <a:srgbClr val="B83633">
              <a:alpha val="7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1" name="Group 80"/>
          <p:cNvGrpSpPr/>
          <p:nvPr/>
        </p:nvGrpSpPr>
        <p:grpSpPr>
          <a:xfrm>
            <a:off x="491413" y="302050"/>
            <a:ext cx="3327694" cy="3156114"/>
            <a:chOff x="529513" y="1032386"/>
            <a:chExt cx="3327694" cy="3156114"/>
          </a:xfrm>
        </p:grpSpPr>
        <p:sp>
          <p:nvSpPr>
            <p:cNvPr id="82" name="Rectangle 81"/>
            <p:cNvSpPr/>
            <p:nvPr/>
          </p:nvSpPr>
          <p:spPr>
            <a:xfrm>
              <a:off x="529513" y="1032386"/>
              <a:ext cx="3327694" cy="3156114"/>
            </a:xfrm>
            <a:prstGeom prst="rect">
              <a:avLst/>
            </a:prstGeom>
            <a:solidFill>
              <a:schemeClr val="accent6">
                <a:lumMod val="75000"/>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dirty="0"/>
            </a:p>
          </p:txBody>
        </p:sp>
        <p:sp>
          <p:nvSpPr>
            <p:cNvPr id="83" name="TextBox 82"/>
            <p:cNvSpPr txBox="1"/>
            <p:nvPr/>
          </p:nvSpPr>
          <p:spPr>
            <a:xfrm>
              <a:off x="628425" y="1546772"/>
              <a:ext cx="3159839" cy="1862048"/>
            </a:xfrm>
            <a:prstGeom prst="rect">
              <a:avLst/>
            </a:prstGeom>
            <a:noFill/>
          </p:spPr>
          <p:txBody>
            <a:bodyPr wrap="none" rtlCol="0">
              <a:spAutoFit/>
            </a:bodyPr>
            <a:lstStyle/>
            <a:p>
              <a:r>
                <a:rPr lang="en-US" sz="11500" b="1" dirty="0" smtClean="0">
                  <a:solidFill>
                    <a:schemeClr val="bg1"/>
                  </a:solidFill>
                </a:rPr>
                <a:t>600+</a:t>
              </a:r>
              <a:endParaRPr lang="en-CA" sz="11500" b="1" dirty="0">
                <a:solidFill>
                  <a:schemeClr val="bg1"/>
                </a:solidFill>
              </a:endParaRPr>
            </a:p>
          </p:txBody>
        </p:sp>
        <p:sp>
          <p:nvSpPr>
            <p:cNvPr id="84" name="TextBox 83"/>
            <p:cNvSpPr txBox="1"/>
            <p:nvPr/>
          </p:nvSpPr>
          <p:spPr>
            <a:xfrm>
              <a:off x="1572616" y="1484784"/>
              <a:ext cx="1261564" cy="369332"/>
            </a:xfrm>
            <a:prstGeom prst="rect">
              <a:avLst/>
            </a:prstGeom>
            <a:noFill/>
          </p:spPr>
          <p:txBody>
            <a:bodyPr wrap="none" rtlCol="0">
              <a:spAutoFit/>
            </a:bodyPr>
            <a:lstStyle/>
            <a:p>
              <a:r>
                <a:rPr lang="en-US" dirty="0" smtClean="0">
                  <a:solidFill>
                    <a:schemeClr val="bg1"/>
                  </a:solidFill>
                </a:rPr>
                <a:t>Population:</a:t>
              </a:r>
              <a:endParaRPr lang="en-CA" dirty="0">
                <a:solidFill>
                  <a:schemeClr val="bg1"/>
                </a:solidFill>
              </a:endParaRPr>
            </a:p>
          </p:txBody>
        </p:sp>
        <p:sp>
          <p:nvSpPr>
            <p:cNvPr id="85" name="Rectangle 84"/>
            <p:cNvSpPr/>
            <p:nvPr/>
          </p:nvSpPr>
          <p:spPr>
            <a:xfrm>
              <a:off x="1357654" y="2965631"/>
              <a:ext cx="1691489" cy="707886"/>
            </a:xfrm>
            <a:prstGeom prst="rect">
              <a:avLst/>
            </a:prstGeom>
          </p:spPr>
          <p:txBody>
            <a:bodyPr wrap="none">
              <a:spAutoFit/>
            </a:bodyPr>
            <a:lstStyle/>
            <a:p>
              <a:r>
                <a:rPr lang="en-US" sz="4000" b="1" dirty="0">
                  <a:solidFill>
                    <a:schemeClr val="bg1"/>
                  </a:solidFill>
                </a:rPr>
                <a:t>Million</a:t>
              </a:r>
              <a:endParaRPr lang="en-CA" sz="4000" dirty="0"/>
            </a:p>
          </p:txBody>
        </p:sp>
      </p:grpSp>
      <p:grpSp>
        <p:nvGrpSpPr>
          <p:cNvPr id="86" name="Group 85"/>
          <p:cNvGrpSpPr/>
          <p:nvPr/>
        </p:nvGrpSpPr>
        <p:grpSpPr>
          <a:xfrm>
            <a:off x="4086526" y="177248"/>
            <a:ext cx="2863622" cy="1758406"/>
            <a:chOff x="4124626" y="907584"/>
            <a:chExt cx="2863622" cy="1758406"/>
          </a:xfrm>
        </p:grpSpPr>
        <p:sp>
          <p:nvSpPr>
            <p:cNvPr id="87" name="Rectangular Callout 86"/>
            <p:cNvSpPr/>
            <p:nvPr/>
          </p:nvSpPr>
          <p:spPr>
            <a:xfrm>
              <a:off x="4124626" y="1004127"/>
              <a:ext cx="2863622" cy="1661863"/>
            </a:xfrm>
            <a:prstGeom prst="wedgeRectCallout">
              <a:avLst/>
            </a:prstGeom>
            <a:solidFill>
              <a:schemeClr val="tx2">
                <a:lumMod val="75000"/>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88" name="TextBox 87"/>
            <p:cNvSpPr txBox="1"/>
            <p:nvPr/>
          </p:nvSpPr>
          <p:spPr>
            <a:xfrm>
              <a:off x="4233326" y="907584"/>
              <a:ext cx="2642930" cy="1569660"/>
            </a:xfrm>
            <a:prstGeom prst="rect">
              <a:avLst/>
            </a:prstGeom>
            <a:noFill/>
          </p:spPr>
          <p:txBody>
            <a:bodyPr wrap="square" rtlCol="0">
              <a:spAutoFit/>
            </a:bodyPr>
            <a:lstStyle/>
            <a:p>
              <a:r>
                <a:rPr lang="en-US" sz="9600" b="1" dirty="0" smtClean="0">
                  <a:solidFill>
                    <a:schemeClr val="bg1"/>
                  </a:solidFill>
                </a:rPr>
                <a:t>No.7</a:t>
              </a:r>
              <a:endParaRPr lang="en-CA" sz="9600" b="1" dirty="0">
                <a:solidFill>
                  <a:schemeClr val="bg1"/>
                </a:solidFill>
              </a:endParaRPr>
            </a:p>
          </p:txBody>
        </p:sp>
        <p:sp>
          <p:nvSpPr>
            <p:cNvPr id="89" name="Rectangle 88"/>
            <p:cNvSpPr/>
            <p:nvPr/>
          </p:nvSpPr>
          <p:spPr>
            <a:xfrm>
              <a:off x="4177330" y="2127795"/>
              <a:ext cx="2754921" cy="400110"/>
            </a:xfrm>
            <a:prstGeom prst="rect">
              <a:avLst/>
            </a:prstGeom>
          </p:spPr>
          <p:txBody>
            <a:bodyPr wrap="none">
              <a:spAutoFit/>
            </a:bodyPr>
            <a:lstStyle/>
            <a:p>
              <a:pPr algn="ctr"/>
              <a:r>
                <a:rPr lang="en-US" sz="2000" dirty="0" smtClean="0">
                  <a:solidFill>
                    <a:schemeClr val="bg1"/>
                  </a:solidFill>
                </a:rPr>
                <a:t>Largest Economy by GDP</a:t>
              </a:r>
              <a:endParaRPr lang="en-CA" sz="2000" dirty="0"/>
            </a:p>
          </p:txBody>
        </p:sp>
      </p:grpSp>
      <p:grpSp>
        <p:nvGrpSpPr>
          <p:cNvPr id="90" name="Group 89"/>
          <p:cNvGrpSpPr/>
          <p:nvPr/>
        </p:nvGrpSpPr>
        <p:grpSpPr>
          <a:xfrm>
            <a:off x="4086526" y="2156667"/>
            <a:ext cx="4562174" cy="1301498"/>
            <a:chOff x="4124626" y="2887003"/>
            <a:chExt cx="4562174" cy="1301498"/>
          </a:xfrm>
        </p:grpSpPr>
        <p:sp>
          <p:nvSpPr>
            <p:cNvPr id="91" name="Rectangle 90"/>
            <p:cNvSpPr/>
            <p:nvPr/>
          </p:nvSpPr>
          <p:spPr>
            <a:xfrm>
              <a:off x="4124626" y="2887003"/>
              <a:ext cx="4562174" cy="1301498"/>
            </a:xfrm>
            <a:prstGeom prst="rect">
              <a:avLst/>
            </a:prstGeom>
            <a:solidFill>
              <a:schemeClr val="tx2">
                <a:lumMod val="60000"/>
                <a:lumOff val="40000"/>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dirty="0"/>
            </a:p>
          </p:txBody>
        </p:sp>
        <p:sp>
          <p:nvSpPr>
            <p:cNvPr id="92" name="Rectangle 91"/>
            <p:cNvSpPr/>
            <p:nvPr/>
          </p:nvSpPr>
          <p:spPr>
            <a:xfrm>
              <a:off x="4247773" y="2893394"/>
              <a:ext cx="4336187" cy="923330"/>
            </a:xfrm>
            <a:prstGeom prst="rect">
              <a:avLst/>
            </a:prstGeom>
          </p:spPr>
          <p:txBody>
            <a:bodyPr wrap="none">
              <a:spAutoFit/>
            </a:bodyPr>
            <a:lstStyle/>
            <a:p>
              <a:r>
                <a:rPr lang="en-US" sz="5400" b="1" dirty="0">
                  <a:solidFill>
                    <a:schemeClr val="bg1"/>
                  </a:solidFill>
                </a:rPr>
                <a:t>US$2.4 </a:t>
              </a:r>
              <a:r>
                <a:rPr lang="en-US" sz="5400" b="1" dirty="0" smtClean="0">
                  <a:solidFill>
                    <a:schemeClr val="bg1"/>
                  </a:solidFill>
                </a:rPr>
                <a:t>Trillion</a:t>
              </a:r>
              <a:endParaRPr lang="en-CA" sz="5400" b="1" dirty="0">
                <a:solidFill>
                  <a:schemeClr val="bg1"/>
                </a:solidFill>
              </a:endParaRPr>
            </a:p>
          </p:txBody>
        </p:sp>
        <p:sp>
          <p:nvSpPr>
            <p:cNvPr id="93" name="Rectangle 92"/>
            <p:cNvSpPr/>
            <p:nvPr/>
          </p:nvSpPr>
          <p:spPr>
            <a:xfrm>
              <a:off x="4540481" y="3707740"/>
              <a:ext cx="3750770" cy="369332"/>
            </a:xfrm>
            <a:prstGeom prst="rect">
              <a:avLst/>
            </a:prstGeom>
          </p:spPr>
          <p:txBody>
            <a:bodyPr wrap="none">
              <a:spAutoFit/>
            </a:bodyPr>
            <a:lstStyle/>
            <a:p>
              <a:r>
                <a:rPr lang="en-US" dirty="0" smtClean="0">
                  <a:solidFill>
                    <a:schemeClr val="bg1"/>
                  </a:solidFill>
                </a:rPr>
                <a:t>Annual </a:t>
              </a:r>
              <a:r>
                <a:rPr lang="en-US" dirty="0">
                  <a:solidFill>
                    <a:schemeClr val="bg1"/>
                  </a:solidFill>
                </a:rPr>
                <a:t>trade exceeding US$1.4 trillion</a:t>
              </a:r>
              <a:endParaRPr lang="en-CA" dirty="0">
                <a:solidFill>
                  <a:schemeClr val="bg1"/>
                </a:solidFill>
              </a:endParaRPr>
            </a:p>
          </p:txBody>
        </p:sp>
      </p:grpSp>
      <p:grpSp>
        <p:nvGrpSpPr>
          <p:cNvPr id="94" name="Group 93"/>
          <p:cNvGrpSpPr/>
          <p:nvPr/>
        </p:nvGrpSpPr>
        <p:grpSpPr>
          <a:xfrm>
            <a:off x="5321005" y="3671801"/>
            <a:ext cx="3327695" cy="2208664"/>
            <a:chOff x="5359105" y="4402137"/>
            <a:chExt cx="3327695" cy="2208664"/>
          </a:xfrm>
        </p:grpSpPr>
        <p:sp>
          <p:nvSpPr>
            <p:cNvPr id="95" name="Rectangle 94"/>
            <p:cNvSpPr/>
            <p:nvPr/>
          </p:nvSpPr>
          <p:spPr>
            <a:xfrm>
              <a:off x="5359106" y="4402137"/>
              <a:ext cx="3327694" cy="2208664"/>
            </a:xfrm>
            <a:prstGeom prst="rect">
              <a:avLst/>
            </a:prstGeom>
            <a:solidFill>
              <a:srgbClr val="92D050">
                <a:alpha val="7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dirty="0"/>
            </a:p>
          </p:txBody>
        </p:sp>
        <p:sp>
          <p:nvSpPr>
            <p:cNvPr id="96" name="TextBox 95"/>
            <p:cNvSpPr txBox="1"/>
            <p:nvPr/>
          </p:nvSpPr>
          <p:spPr>
            <a:xfrm>
              <a:off x="5645812" y="4402137"/>
              <a:ext cx="2754280" cy="1862048"/>
            </a:xfrm>
            <a:prstGeom prst="rect">
              <a:avLst/>
            </a:prstGeom>
            <a:noFill/>
          </p:spPr>
          <p:txBody>
            <a:bodyPr wrap="none" rtlCol="0">
              <a:spAutoFit/>
            </a:bodyPr>
            <a:lstStyle/>
            <a:p>
              <a:r>
                <a:rPr lang="en-US" sz="11500" b="1" dirty="0" smtClean="0">
                  <a:solidFill>
                    <a:schemeClr val="bg1"/>
                  </a:solidFill>
                </a:rPr>
                <a:t>96%</a:t>
              </a:r>
              <a:endParaRPr lang="en-CA" sz="11500" b="1" dirty="0">
                <a:solidFill>
                  <a:schemeClr val="bg1"/>
                </a:solidFill>
              </a:endParaRPr>
            </a:p>
          </p:txBody>
        </p:sp>
        <p:sp>
          <p:nvSpPr>
            <p:cNvPr id="97" name="Rectangle 96"/>
            <p:cNvSpPr/>
            <p:nvPr/>
          </p:nvSpPr>
          <p:spPr>
            <a:xfrm>
              <a:off x="5359105" y="6004632"/>
              <a:ext cx="3327695" cy="461665"/>
            </a:xfrm>
            <a:prstGeom prst="rect">
              <a:avLst/>
            </a:prstGeom>
          </p:spPr>
          <p:txBody>
            <a:bodyPr wrap="square">
              <a:spAutoFit/>
            </a:bodyPr>
            <a:lstStyle/>
            <a:p>
              <a:pPr algn="ctr"/>
              <a:r>
                <a:rPr lang="en-US" sz="2400" dirty="0" smtClean="0">
                  <a:solidFill>
                    <a:schemeClr val="bg1"/>
                  </a:solidFill>
                </a:rPr>
                <a:t>of enterprises are SMEs</a:t>
              </a:r>
              <a:endParaRPr lang="en-CA" sz="2400" dirty="0"/>
            </a:p>
          </p:txBody>
        </p:sp>
      </p:grpSp>
      <p:grpSp>
        <p:nvGrpSpPr>
          <p:cNvPr id="98" name="Group 97"/>
          <p:cNvGrpSpPr/>
          <p:nvPr/>
        </p:nvGrpSpPr>
        <p:grpSpPr>
          <a:xfrm>
            <a:off x="2698022" y="4049321"/>
            <a:ext cx="1670993" cy="1862048"/>
            <a:chOff x="2736122" y="4779657"/>
            <a:chExt cx="1670993" cy="1862048"/>
          </a:xfrm>
        </p:grpSpPr>
        <p:sp>
          <p:nvSpPr>
            <p:cNvPr id="99" name="Rectangular Callout 98"/>
            <p:cNvSpPr/>
            <p:nvPr/>
          </p:nvSpPr>
          <p:spPr>
            <a:xfrm rot="5400000">
              <a:off x="2768241" y="4940334"/>
              <a:ext cx="1597625" cy="1661863"/>
            </a:xfrm>
            <a:prstGeom prst="wedgeRectCallout">
              <a:avLst/>
            </a:prstGeom>
            <a:solidFill>
              <a:schemeClr val="tx1">
                <a:lumMod val="65000"/>
                <a:lumOff val="3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100" name="TextBox 99"/>
            <p:cNvSpPr txBox="1"/>
            <p:nvPr/>
          </p:nvSpPr>
          <p:spPr>
            <a:xfrm>
              <a:off x="2741274" y="4779657"/>
              <a:ext cx="1665841" cy="1862048"/>
            </a:xfrm>
            <a:prstGeom prst="rect">
              <a:avLst/>
            </a:prstGeom>
            <a:noFill/>
          </p:spPr>
          <p:txBody>
            <a:bodyPr wrap="none" rtlCol="0">
              <a:spAutoFit/>
            </a:bodyPr>
            <a:lstStyle/>
            <a:p>
              <a:r>
                <a:rPr lang="en-US" sz="11500" b="1" dirty="0" smtClean="0">
                  <a:solidFill>
                    <a:schemeClr val="bg1"/>
                  </a:solidFill>
                </a:rPr>
                <a:t>+1</a:t>
              </a:r>
              <a:endParaRPr lang="en-CA" sz="11500" b="1" dirty="0">
                <a:solidFill>
                  <a:schemeClr val="bg1"/>
                </a:solidFill>
              </a:endParaRPr>
            </a:p>
          </p:txBody>
        </p:sp>
      </p:grpSp>
      <p:pic>
        <p:nvPicPr>
          <p:cNvPr id="101" name="Picture 100"/>
          <p:cNvPicPr>
            <a:picLocks noChangeAspect="1"/>
          </p:cNvPicPr>
          <p:nvPr/>
        </p:nvPicPr>
        <p:blipFill>
          <a:blip r:embed="rId3"/>
          <a:stretch>
            <a:fillRect/>
          </a:stretch>
        </p:blipFill>
        <p:spPr>
          <a:xfrm>
            <a:off x="456017" y="4002833"/>
            <a:ext cx="1925617" cy="1925617"/>
          </a:xfrm>
          <a:prstGeom prst="rect">
            <a:avLst/>
          </a:prstGeom>
        </p:spPr>
      </p:pic>
      <p:grpSp>
        <p:nvGrpSpPr>
          <p:cNvPr id="102" name="Group 101"/>
          <p:cNvGrpSpPr/>
          <p:nvPr/>
        </p:nvGrpSpPr>
        <p:grpSpPr>
          <a:xfrm>
            <a:off x="7027631" y="175925"/>
            <a:ext cx="1607595" cy="683295"/>
            <a:chOff x="7065731" y="906261"/>
            <a:chExt cx="1607595" cy="683295"/>
          </a:xfrm>
        </p:grpSpPr>
        <p:sp>
          <p:nvSpPr>
            <p:cNvPr id="103" name="TextBox 102"/>
            <p:cNvSpPr txBox="1"/>
            <p:nvPr/>
          </p:nvSpPr>
          <p:spPr>
            <a:xfrm>
              <a:off x="7065731" y="1070872"/>
              <a:ext cx="873957" cy="461665"/>
            </a:xfrm>
            <a:prstGeom prst="rect">
              <a:avLst/>
            </a:prstGeom>
            <a:noFill/>
          </p:spPr>
          <p:txBody>
            <a:bodyPr wrap="none" rtlCol="0">
              <a:spAutoFit/>
            </a:bodyPr>
            <a:lstStyle/>
            <a:p>
              <a:r>
                <a:rPr lang="en-US" sz="2400" b="1" dirty="0" smtClean="0">
                  <a:solidFill>
                    <a:schemeClr val="bg1">
                      <a:lumMod val="85000"/>
                    </a:schemeClr>
                  </a:solidFill>
                </a:rPr>
                <a:t>No.6:</a:t>
              </a:r>
              <a:endParaRPr lang="en-CA" sz="2400" b="1" dirty="0">
                <a:solidFill>
                  <a:schemeClr val="bg1">
                    <a:lumMod val="85000"/>
                  </a:schemeClr>
                </a:solidFill>
              </a:endParaRPr>
            </a:p>
          </p:txBody>
        </p:sp>
        <p:pic>
          <p:nvPicPr>
            <p:cNvPr id="104" name="Picture 2" descr="https://openclipart.org/image/300px/svg_to_png/76507/united-kingdom.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03697" y="906261"/>
              <a:ext cx="669629" cy="6832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5" name="Group 104"/>
          <p:cNvGrpSpPr/>
          <p:nvPr/>
        </p:nvGrpSpPr>
        <p:grpSpPr>
          <a:xfrm>
            <a:off x="7027687" y="981097"/>
            <a:ext cx="1538545" cy="576158"/>
            <a:chOff x="7065787" y="1711433"/>
            <a:chExt cx="1538545" cy="576158"/>
          </a:xfrm>
        </p:grpSpPr>
        <p:sp>
          <p:nvSpPr>
            <p:cNvPr id="106" name="TextBox 105"/>
            <p:cNvSpPr txBox="1"/>
            <p:nvPr/>
          </p:nvSpPr>
          <p:spPr>
            <a:xfrm>
              <a:off x="7065787" y="1825926"/>
              <a:ext cx="873957" cy="461665"/>
            </a:xfrm>
            <a:prstGeom prst="rect">
              <a:avLst/>
            </a:prstGeom>
            <a:noFill/>
          </p:spPr>
          <p:txBody>
            <a:bodyPr wrap="none" rtlCol="0">
              <a:spAutoFit/>
            </a:bodyPr>
            <a:lstStyle/>
            <a:p>
              <a:r>
                <a:rPr lang="en-US" sz="2400" b="1" dirty="0" smtClean="0">
                  <a:solidFill>
                    <a:schemeClr val="bg1">
                      <a:lumMod val="85000"/>
                    </a:schemeClr>
                  </a:solidFill>
                </a:rPr>
                <a:t>No.8:</a:t>
              </a:r>
              <a:endParaRPr lang="en-CA" sz="2400" b="1" dirty="0">
                <a:solidFill>
                  <a:schemeClr val="bg1">
                    <a:lumMod val="85000"/>
                  </a:schemeClr>
                </a:solidFill>
              </a:endParaRPr>
            </a:p>
          </p:txBody>
        </p:sp>
        <p:pic>
          <p:nvPicPr>
            <p:cNvPr id="107" name="Picture 4" descr="http://upload.wikimedia.org/wikipedia/commons/4/4d/Russia-orb.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72692" y="1711433"/>
              <a:ext cx="531640" cy="53164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8" name="Group 107"/>
          <p:cNvGrpSpPr/>
          <p:nvPr/>
        </p:nvGrpSpPr>
        <p:grpSpPr>
          <a:xfrm>
            <a:off x="7029413" y="1540058"/>
            <a:ext cx="1507424" cy="509311"/>
            <a:chOff x="7067513" y="2270394"/>
            <a:chExt cx="1507424" cy="509311"/>
          </a:xfrm>
        </p:grpSpPr>
        <p:sp>
          <p:nvSpPr>
            <p:cNvPr id="109" name="TextBox 108"/>
            <p:cNvSpPr txBox="1"/>
            <p:nvPr/>
          </p:nvSpPr>
          <p:spPr>
            <a:xfrm>
              <a:off x="7067513" y="2270394"/>
              <a:ext cx="873957" cy="461665"/>
            </a:xfrm>
            <a:prstGeom prst="rect">
              <a:avLst/>
            </a:prstGeom>
            <a:noFill/>
          </p:spPr>
          <p:txBody>
            <a:bodyPr wrap="none" rtlCol="0">
              <a:spAutoFit/>
            </a:bodyPr>
            <a:lstStyle/>
            <a:p>
              <a:r>
                <a:rPr lang="en-US" sz="2400" b="1" dirty="0" smtClean="0">
                  <a:solidFill>
                    <a:schemeClr val="bg1">
                      <a:lumMod val="85000"/>
                    </a:schemeClr>
                  </a:solidFill>
                </a:rPr>
                <a:t>No.9:</a:t>
              </a:r>
              <a:endParaRPr lang="en-CA" sz="2400" b="1" dirty="0">
                <a:solidFill>
                  <a:schemeClr val="bg1">
                    <a:lumMod val="85000"/>
                  </a:schemeClr>
                </a:solidFill>
              </a:endParaRPr>
            </a:p>
          </p:txBody>
        </p:sp>
        <p:pic>
          <p:nvPicPr>
            <p:cNvPr id="110" name="Picture 6" descr="http://upload.wikimedia.org/wikipedia/commons/0/04/Brazil-orb.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102087" y="2306855"/>
              <a:ext cx="472850" cy="472850"/>
            </a:xfrm>
            <a:prstGeom prst="rect">
              <a:avLst/>
            </a:prstGeom>
            <a:noFill/>
            <a:extLst>
              <a:ext uri="{909E8E84-426E-40DD-AFC4-6F175D3DCCD1}">
                <a14:hiddenFill xmlns:a14="http://schemas.microsoft.com/office/drawing/2010/main">
                  <a:solidFill>
                    <a:srgbClr val="FFFFFF"/>
                  </a:solidFill>
                </a14:hiddenFill>
              </a:ext>
            </a:extLst>
          </p:spPr>
        </p:pic>
      </p:grpSp>
      <p:pic>
        <p:nvPicPr>
          <p:cNvPr id="111" name="Picture 8" descr="http://upload.wikimedia.org/wikipedia/commons/2/26/China-orb.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91239" y="3501695"/>
            <a:ext cx="672009" cy="672010"/>
          </a:xfrm>
          <a:prstGeom prst="rect">
            <a:avLst/>
          </a:prstGeom>
          <a:noFill/>
          <a:extLst>
            <a:ext uri="{909E8E84-426E-40DD-AFC4-6F175D3DCCD1}">
              <a14:hiddenFill xmlns:a14="http://schemas.microsoft.com/office/drawing/2010/main">
                <a:solidFill>
                  <a:srgbClr val="FFFFFF"/>
                </a:solidFill>
              </a14:hiddenFill>
            </a:ext>
          </a:extLst>
        </p:spPr>
      </p:pic>
      <p:pic>
        <p:nvPicPr>
          <p:cNvPr id="112" name="Picture 10" descr="http://upload.wikimedia.org/wikipedia/commons/b/bf/Japan-orb.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81843" y="3501695"/>
            <a:ext cx="674217" cy="674218"/>
          </a:xfrm>
          <a:prstGeom prst="rect">
            <a:avLst/>
          </a:prstGeom>
          <a:noFill/>
          <a:extLst>
            <a:ext uri="{909E8E84-426E-40DD-AFC4-6F175D3DCCD1}">
              <a14:hiddenFill xmlns:a14="http://schemas.microsoft.com/office/drawing/2010/main">
                <a:solidFill>
                  <a:srgbClr val="FFFFFF"/>
                </a:solidFill>
              </a14:hiddenFill>
            </a:ext>
          </a:extLst>
        </p:spPr>
      </p:pic>
      <p:pic>
        <p:nvPicPr>
          <p:cNvPr id="113" name="Picture 12" descr="http://upload.wikimedia.org/wikipedia/commons/0/01/South-Korea-orb.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669465" y="3501695"/>
            <a:ext cx="672009" cy="672010"/>
          </a:xfrm>
          <a:prstGeom prst="rect">
            <a:avLst/>
          </a:prstGeom>
          <a:noFill/>
          <a:extLst>
            <a:ext uri="{909E8E84-426E-40DD-AFC4-6F175D3DCCD1}">
              <a14:hiddenFill xmlns:a14="http://schemas.microsoft.com/office/drawing/2010/main">
                <a:solidFill>
                  <a:srgbClr val="FFFFFF"/>
                </a:solidFill>
              </a14:hiddenFill>
            </a:ext>
          </a:extLst>
        </p:spPr>
      </p:pic>
      <p:pic>
        <p:nvPicPr>
          <p:cNvPr id="114" name="Picture 14" descr="http://upload.wikimedia.org/wikipedia/commons/f/f4/Australia-orb.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515631" y="4368919"/>
            <a:ext cx="672009" cy="672010"/>
          </a:xfrm>
          <a:prstGeom prst="rect">
            <a:avLst/>
          </a:prstGeom>
          <a:noFill/>
          <a:extLst>
            <a:ext uri="{909E8E84-426E-40DD-AFC4-6F175D3DCCD1}">
              <a14:hiddenFill xmlns:a14="http://schemas.microsoft.com/office/drawing/2010/main">
                <a:solidFill>
                  <a:srgbClr val="FFFFFF"/>
                </a:solidFill>
              </a14:hiddenFill>
            </a:ext>
          </a:extLst>
        </p:spPr>
      </p:pic>
      <p:pic>
        <p:nvPicPr>
          <p:cNvPr id="115" name="Picture 16" descr="http://iconbug.com/data/58/256/3cf288e7897a542ca1a9a8cb5df783cd.pn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4488275" y="5166996"/>
            <a:ext cx="713469" cy="713469"/>
          </a:xfrm>
          <a:prstGeom prst="rect">
            <a:avLst/>
          </a:prstGeom>
          <a:noFill/>
          <a:extLst>
            <a:ext uri="{909E8E84-426E-40DD-AFC4-6F175D3DCCD1}">
              <a14:hiddenFill xmlns:a14="http://schemas.microsoft.com/office/drawing/2010/main">
                <a:solidFill>
                  <a:srgbClr val="FFFFFF"/>
                </a:solidFill>
              </a14:hiddenFill>
            </a:ext>
          </a:extLst>
        </p:spPr>
      </p:pic>
      <p:pic>
        <p:nvPicPr>
          <p:cNvPr id="116" name="Picture 18" descr="http://upload.wikimedia.org/wikipedia/commons/3/36/India-orb.png"/>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502381" y="3503565"/>
            <a:ext cx="662879" cy="662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948634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1"/>
                                        </p:tgtEl>
                                        <p:attrNameLst>
                                          <p:attrName>style.visibility</p:attrName>
                                        </p:attrNameLst>
                                      </p:cBhvr>
                                      <p:to>
                                        <p:strVal val="visible"/>
                                      </p:to>
                                    </p:set>
                                    <p:anim calcmode="lin" valueType="num">
                                      <p:cBhvr>
                                        <p:cTn id="7" dur="250" fill="hold"/>
                                        <p:tgtEl>
                                          <p:spTgt spid="101"/>
                                        </p:tgtEl>
                                        <p:attrNameLst>
                                          <p:attrName>ppt_w</p:attrName>
                                        </p:attrNameLst>
                                      </p:cBhvr>
                                      <p:tavLst>
                                        <p:tav tm="0">
                                          <p:val>
                                            <p:fltVal val="0"/>
                                          </p:val>
                                        </p:tav>
                                        <p:tav tm="100000">
                                          <p:val>
                                            <p:strVal val="#ppt_w"/>
                                          </p:val>
                                        </p:tav>
                                      </p:tavLst>
                                    </p:anim>
                                    <p:anim calcmode="lin" valueType="num">
                                      <p:cBhvr>
                                        <p:cTn id="8" dur="250" fill="hold"/>
                                        <p:tgtEl>
                                          <p:spTgt spid="101"/>
                                        </p:tgtEl>
                                        <p:attrNameLst>
                                          <p:attrName>ppt_h</p:attrName>
                                        </p:attrNameLst>
                                      </p:cBhvr>
                                      <p:tavLst>
                                        <p:tav tm="0">
                                          <p:val>
                                            <p:fltVal val="0"/>
                                          </p:val>
                                        </p:tav>
                                        <p:tav tm="100000">
                                          <p:val>
                                            <p:strVal val="#ppt_h"/>
                                          </p:val>
                                        </p:tav>
                                      </p:tavLst>
                                    </p:anim>
                                    <p:animEffect transition="in" filter="fade">
                                      <p:cBhvr>
                                        <p:cTn id="9" dur="250"/>
                                        <p:tgtEl>
                                          <p:spTgt spid="101"/>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250"/>
                                        <p:tgtEl>
                                          <p:spTgt spid="6"/>
                                        </p:tgtEl>
                                      </p:cBhvr>
                                    </p:animEffect>
                                  </p:childTnLst>
                                </p:cTn>
                              </p:par>
                            </p:childTnLst>
                          </p:cTn>
                        </p:par>
                        <p:par>
                          <p:cTn id="13" fill="hold">
                            <p:stCondLst>
                              <p:cond delay="250"/>
                            </p:stCondLst>
                            <p:childTnLst>
                              <p:par>
                                <p:cTn id="14" presetID="53" presetClass="entr" presetSubtype="16" fill="hold" nodeType="afterEffect">
                                  <p:stCondLst>
                                    <p:cond delay="0"/>
                                  </p:stCondLst>
                                  <p:childTnLst>
                                    <p:set>
                                      <p:cBhvr>
                                        <p:cTn id="15" dur="1" fill="hold">
                                          <p:stCondLst>
                                            <p:cond delay="0"/>
                                          </p:stCondLst>
                                        </p:cTn>
                                        <p:tgtEl>
                                          <p:spTgt spid="81"/>
                                        </p:tgtEl>
                                        <p:attrNameLst>
                                          <p:attrName>style.visibility</p:attrName>
                                        </p:attrNameLst>
                                      </p:cBhvr>
                                      <p:to>
                                        <p:strVal val="visible"/>
                                      </p:to>
                                    </p:set>
                                    <p:anim calcmode="lin" valueType="num">
                                      <p:cBhvr>
                                        <p:cTn id="16" dur="250" fill="hold"/>
                                        <p:tgtEl>
                                          <p:spTgt spid="81"/>
                                        </p:tgtEl>
                                        <p:attrNameLst>
                                          <p:attrName>ppt_w</p:attrName>
                                        </p:attrNameLst>
                                      </p:cBhvr>
                                      <p:tavLst>
                                        <p:tav tm="0">
                                          <p:val>
                                            <p:fltVal val="0"/>
                                          </p:val>
                                        </p:tav>
                                        <p:tav tm="100000">
                                          <p:val>
                                            <p:strVal val="#ppt_w"/>
                                          </p:val>
                                        </p:tav>
                                      </p:tavLst>
                                    </p:anim>
                                    <p:anim calcmode="lin" valueType="num">
                                      <p:cBhvr>
                                        <p:cTn id="17" dur="250" fill="hold"/>
                                        <p:tgtEl>
                                          <p:spTgt spid="81"/>
                                        </p:tgtEl>
                                        <p:attrNameLst>
                                          <p:attrName>ppt_h</p:attrName>
                                        </p:attrNameLst>
                                      </p:cBhvr>
                                      <p:tavLst>
                                        <p:tav tm="0">
                                          <p:val>
                                            <p:fltVal val="0"/>
                                          </p:val>
                                        </p:tav>
                                        <p:tav tm="100000">
                                          <p:val>
                                            <p:strVal val="#ppt_h"/>
                                          </p:val>
                                        </p:tav>
                                      </p:tavLst>
                                    </p:anim>
                                    <p:animEffect transition="in" filter="fade">
                                      <p:cBhvr>
                                        <p:cTn id="18" dur="250"/>
                                        <p:tgtEl>
                                          <p:spTgt spid="81"/>
                                        </p:tgtEl>
                                      </p:cBhvr>
                                    </p:animEffect>
                                  </p:childTnLst>
                                </p:cTn>
                              </p:par>
                            </p:childTnLst>
                          </p:cTn>
                        </p:par>
                        <p:par>
                          <p:cTn id="19" fill="hold">
                            <p:stCondLst>
                              <p:cond delay="500"/>
                            </p:stCondLst>
                            <p:childTnLst>
                              <p:par>
                                <p:cTn id="20" presetID="53" presetClass="entr" presetSubtype="16" fill="hold" nodeType="afterEffect">
                                  <p:stCondLst>
                                    <p:cond delay="0"/>
                                  </p:stCondLst>
                                  <p:childTnLst>
                                    <p:set>
                                      <p:cBhvr>
                                        <p:cTn id="21" dur="1" fill="hold">
                                          <p:stCondLst>
                                            <p:cond delay="0"/>
                                          </p:stCondLst>
                                        </p:cTn>
                                        <p:tgtEl>
                                          <p:spTgt spid="94"/>
                                        </p:tgtEl>
                                        <p:attrNameLst>
                                          <p:attrName>style.visibility</p:attrName>
                                        </p:attrNameLst>
                                      </p:cBhvr>
                                      <p:to>
                                        <p:strVal val="visible"/>
                                      </p:to>
                                    </p:set>
                                    <p:anim calcmode="lin" valueType="num">
                                      <p:cBhvr>
                                        <p:cTn id="22" dur="250" fill="hold"/>
                                        <p:tgtEl>
                                          <p:spTgt spid="94"/>
                                        </p:tgtEl>
                                        <p:attrNameLst>
                                          <p:attrName>ppt_w</p:attrName>
                                        </p:attrNameLst>
                                      </p:cBhvr>
                                      <p:tavLst>
                                        <p:tav tm="0">
                                          <p:val>
                                            <p:fltVal val="0"/>
                                          </p:val>
                                        </p:tav>
                                        <p:tav tm="100000">
                                          <p:val>
                                            <p:strVal val="#ppt_w"/>
                                          </p:val>
                                        </p:tav>
                                      </p:tavLst>
                                    </p:anim>
                                    <p:anim calcmode="lin" valueType="num">
                                      <p:cBhvr>
                                        <p:cTn id="23" dur="250" fill="hold"/>
                                        <p:tgtEl>
                                          <p:spTgt spid="94"/>
                                        </p:tgtEl>
                                        <p:attrNameLst>
                                          <p:attrName>ppt_h</p:attrName>
                                        </p:attrNameLst>
                                      </p:cBhvr>
                                      <p:tavLst>
                                        <p:tav tm="0">
                                          <p:val>
                                            <p:fltVal val="0"/>
                                          </p:val>
                                        </p:tav>
                                        <p:tav tm="100000">
                                          <p:val>
                                            <p:strVal val="#ppt_h"/>
                                          </p:val>
                                        </p:tav>
                                      </p:tavLst>
                                    </p:anim>
                                    <p:animEffect transition="in" filter="fade">
                                      <p:cBhvr>
                                        <p:cTn id="24" dur="250"/>
                                        <p:tgtEl>
                                          <p:spTgt spid="94"/>
                                        </p:tgtEl>
                                      </p:cBhvr>
                                    </p:animEffect>
                                  </p:childTnLst>
                                </p:cTn>
                              </p:par>
                            </p:childTnLst>
                          </p:cTn>
                        </p:par>
                        <p:par>
                          <p:cTn id="25" fill="hold">
                            <p:stCondLst>
                              <p:cond delay="750"/>
                            </p:stCondLst>
                            <p:childTnLst>
                              <p:par>
                                <p:cTn id="26" presetID="53" presetClass="entr" presetSubtype="16" fill="hold" nodeType="afterEffect">
                                  <p:stCondLst>
                                    <p:cond delay="0"/>
                                  </p:stCondLst>
                                  <p:childTnLst>
                                    <p:set>
                                      <p:cBhvr>
                                        <p:cTn id="27" dur="1" fill="hold">
                                          <p:stCondLst>
                                            <p:cond delay="0"/>
                                          </p:stCondLst>
                                        </p:cTn>
                                        <p:tgtEl>
                                          <p:spTgt spid="90"/>
                                        </p:tgtEl>
                                        <p:attrNameLst>
                                          <p:attrName>style.visibility</p:attrName>
                                        </p:attrNameLst>
                                      </p:cBhvr>
                                      <p:to>
                                        <p:strVal val="visible"/>
                                      </p:to>
                                    </p:set>
                                    <p:anim calcmode="lin" valueType="num">
                                      <p:cBhvr>
                                        <p:cTn id="28" dur="250" fill="hold"/>
                                        <p:tgtEl>
                                          <p:spTgt spid="90"/>
                                        </p:tgtEl>
                                        <p:attrNameLst>
                                          <p:attrName>ppt_w</p:attrName>
                                        </p:attrNameLst>
                                      </p:cBhvr>
                                      <p:tavLst>
                                        <p:tav tm="0">
                                          <p:val>
                                            <p:fltVal val="0"/>
                                          </p:val>
                                        </p:tav>
                                        <p:tav tm="100000">
                                          <p:val>
                                            <p:strVal val="#ppt_w"/>
                                          </p:val>
                                        </p:tav>
                                      </p:tavLst>
                                    </p:anim>
                                    <p:anim calcmode="lin" valueType="num">
                                      <p:cBhvr>
                                        <p:cTn id="29" dur="250" fill="hold"/>
                                        <p:tgtEl>
                                          <p:spTgt spid="90"/>
                                        </p:tgtEl>
                                        <p:attrNameLst>
                                          <p:attrName>ppt_h</p:attrName>
                                        </p:attrNameLst>
                                      </p:cBhvr>
                                      <p:tavLst>
                                        <p:tav tm="0">
                                          <p:val>
                                            <p:fltVal val="0"/>
                                          </p:val>
                                        </p:tav>
                                        <p:tav tm="100000">
                                          <p:val>
                                            <p:strVal val="#ppt_h"/>
                                          </p:val>
                                        </p:tav>
                                      </p:tavLst>
                                    </p:anim>
                                    <p:animEffect transition="in" filter="fade">
                                      <p:cBhvr>
                                        <p:cTn id="30" dur="250"/>
                                        <p:tgtEl>
                                          <p:spTgt spid="90"/>
                                        </p:tgtEl>
                                      </p:cBhvr>
                                    </p:animEffect>
                                  </p:childTnLst>
                                </p:cTn>
                              </p:par>
                            </p:childTnLst>
                          </p:cTn>
                        </p:par>
                        <p:par>
                          <p:cTn id="31" fill="hold">
                            <p:stCondLst>
                              <p:cond delay="1000"/>
                            </p:stCondLst>
                            <p:childTnLst>
                              <p:par>
                                <p:cTn id="32" presetID="53" presetClass="entr" presetSubtype="16" fill="hold" nodeType="afterEffect">
                                  <p:stCondLst>
                                    <p:cond delay="0"/>
                                  </p:stCondLst>
                                  <p:childTnLst>
                                    <p:set>
                                      <p:cBhvr>
                                        <p:cTn id="33" dur="1" fill="hold">
                                          <p:stCondLst>
                                            <p:cond delay="0"/>
                                          </p:stCondLst>
                                        </p:cTn>
                                        <p:tgtEl>
                                          <p:spTgt spid="86"/>
                                        </p:tgtEl>
                                        <p:attrNameLst>
                                          <p:attrName>style.visibility</p:attrName>
                                        </p:attrNameLst>
                                      </p:cBhvr>
                                      <p:to>
                                        <p:strVal val="visible"/>
                                      </p:to>
                                    </p:set>
                                    <p:anim calcmode="lin" valueType="num">
                                      <p:cBhvr>
                                        <p:cTn id="34" dur="250" fill="hold"/>
                                        <p:tgtEl>
                                          <p:spTgt spid="86"/>
                                        </p:tgtEl>
                                        <p:attrNameLst>
                                          <p:attrName>ppt_w</p:attrName>
                                        </p:attrNameLst>
                                      </p:cBhvr>
                                      <p:tavLst>
                                        <p:tav tm="0">
                                          <p:val>
                                            <p:fltVal val="0"/>
                                          </p:val>
                                        </p:tav>
                                        <p:tav tm="100000">
                                          <p:val>
                                            <p:strVal val="#ppt_w"/>
                                          </p:val>
                                        </p:tav>
                                      </p:tavLst>
                                    </p:anim>
                                    <p:anim calcmode="lin" valueType="num">
                                      <p:cBhvr>
                                        <p:cTn id="35" dur="250" fill="hold"/>
                                        <p:tgtEl>
                                          <p:spTgt spid="86"/>
                                        </p:tgtEl>
                                        <p:attrNameLst>
                                          <p:attrName>ppt_h</p:attrName>
                                        </p:attrNameLst>
                                      </p:cBhvr>
                                      <p:tavLst>
                                        <p:tav tm="0">
                                          <p:val>
                                            <p:fltVal val="0"/>
                                          </p:val>
                                        </p:tav>
                                        <p:tav tm="100000">
                                          <p:val>
                                            <p:strVal val="#ppt_h"/>
                                          </p:val>
                                        </p:tav>
                                      </p:tavLst>
                                    </p:anim>
                                    <p:animEffect transition="in" filter="fade">
                                      <p:cBhvr>
                                        <p:cTn id="36" dur="250"/>
                                        <p:tgtEl>
                                          <p:spTgt spid="86"/>
                                        </p:tgtEl>
                                      </p:cBhvr>
                                    </p:animEffect>
                                  </p:childTnLst>
                                </p:cTn>
                              </p:par>
                            </p:childTnLst>
                          </p:cTn>
                        </p:par>
                        <p:par>
                          <p:cTn id="37" fill="hold">
                            <p:stCondLst>
                              <p:cond delay="1250"/>
                            </p:stCondLst>
                            <p:childTnLst>
                              <p:par>
                                <p:cTn id="38" presetID="53" presetClass="entr" presetSubtype="16" fill="hold" nodeType="afterEffect">
                                  <p:stCondLst>
                                    <p:cond delay="0"/>
                                  </p:stCondLst>
                                  <p:childTnLst>
                                    <p:set>
                                      <p:cBhvr>
                                        <p:cTn id="39" dur="1" fill="hold">
                                          <p:stCondLst>
                                            <p:cond delay="0"/>
                                          </p:stCondLst>
                                        </p:cTn>
                                        <p:tgtEl>
                                          <p:spTgt spid="108"/>
                                        </p:tgtEl>
                                        <p:attrNameLst>
                                          <p:attrName>style.visibility</p:attrName>
                                        </p:attrNameLst>
                                      </p:cBhvr>
                                      <p:to>
                                        <p:strVal val="visible"/>
                                      </p:to>
                                    </p:set>
                                    <p:anim calcmode="lin" valueType="num">
                                      <p:cBhvr>
                                        <p:cTn id="40" dur="250" fill="hold"/>
                                        <p:tgtEl>
                                          <p:spTgt spid="108"/>
                                        </p:tgtEl>
                                        <p:attrNameLst>
                                          <p:attrName>ppt_w</p:attrName>
                                        </p:attrNameLst>
                                      </p:cBhvr>
                                      <p:tavLst>
                                        <p:tav tm="0">
                                          <p:val>
                                            <p:fltVal val="0"/>
                                          </p:val>
                                        </p:tav>
                                        <p:tav tm="100000">
                                          <p:val>
                                            <p:strVal val="#ppt_w"/>
                                          </p:val>
                                        </p:tav>
                                      </p:tavLst>
                                    </p:anim>
                                    <p:anim calcmode="lin" valueType="num">
                                      <p:cBhvr>
                                        <p:cTn id="41" dur="250" fill="hold"/>
                                        <p:tgtEl>
                                          <p:spTgt spid="108"/>
                                        </p:tgtEl>
                                        <p:attrNameLst>
                                          <p:attrName>ppt_h</p:attrName>
                                        </p:attrNameLst>
                                      </p:cBhvr>
                                      <p:tavLst>
                                        <p:tav tm="0">
                                          <p:val>
                                            <p:fltVal val="0"/>
                                          </p:val>
                                        </p:tav>
                                        <p:tav tm="100000">
                                          <p:val>
                                            <p:strVal val="#ppt_h"/>
                                          </p:val>
                                        </p:tav>
                                      </p:tavLst>
                                    </p:anim>
                                    <p:animEffect transition="in" filter="fade">
                                      <p:cBhvr>
                                        <p:cTn id="42" dur="250"/>
                                        <p:tgtEl>
                                          <p:spTgt spid="108"/>
                                        </p:tgtEl>
                                      </p:cBhvr>
                                    </p:animEffect>
                                  </p:childTnLst>
                                </p:cTn>
                              </p:par>
                              <p:par>
                                <p:cTn id="43" presetID="53" presetClass="entr" presetSubtype="16" fill="hold" nodeType="withEffect">
                                  <p:stCondLst>
                                    <p:cond delay="0"/>
                                  </p:stCondLst>
                                  <p:childTnLst>
                                    <p:set>
                                      <p:cBhvr>
                                        <p:cTn id="44" dur="1" fill="hold">
                                          <p:stCondLst>
                                            <p:cond delay="0"/>
                                          </p:stCondLst>
                                        </p:cTn>
                                        <p:tgtEl>
                                          <p:spTgt spid="105"/>
                                        </p:tgtEl>
                                        <p:attrNameLst>
                                          <p:attrName>style.visibility</p:attrName>
                                        </p:attrNameLst>
                                      </p:cBhvr>
                                      <p:to>
                                        <p:strVal val="visible"/>
                                      </p:to>
                                    </p:set>
                                    <p:anim calcmode="lin" valueType="num">
                                      <p:cBhvr>
                                        <p:cTn id="45" dur="250" fill="hold"/>
                                        <p:tgtEl>
                                          <p:spTgt spid="105"/>
                                        </p:tgtEl>
                                        <p:attrNameLst>
                                          <p:attrName>ppt_w</p:attrName>
                                        </p:attrNameLst>
                                      </p:cBhvr>
                                      <p:tavLst>
                                        <p:tav tm="0">
                                          <p:val>
                                            <p:fltVal val="0"/>
                                          </p:val>
                                        </p:tav>
                                        <p:tav tm="100000">
                                          <p:val>
                                            <p:strVal val="#ppt_w"/>
                                          </p:val>
                                        </p:tav>
                                      </p:tavLst>
                                    </p:anim>
                                    <p:anim calcmode="lin" valueType="num">
                                      <p:cBhvr>
                                        <p:cTn id="46" dur="250" fill="hold"/>
                                        <p:tgtEl>
                                          <p:spTgt spid="105"/>
                                        </p:tgtEl>
                                        <p:attrNameLst>
                                          <p:attrName>ppt_h</p:attrName>
                                        </p:attrNameLst>
                                      </p:cBhvr>
                                      <p:tavLst>
                                        <p:tav tm="0">
                                          <p:val>
                                            <p:fltVal val="0"/>
                                          </p:val>
                                        </p:tav>
                                        <p:tav tm="100000">
                                          <p:val>
                                            <p:strVal val="#ppt_h"/>
                                          </p:val>
                                        </p:tav>
                                      </p:tavLst>
                                    </p:anim>
                                    <p:animEffect transition="in" filter="fade">
                                      <p:cBhvr>
                                        <p:cTn id="47" dur="250"/>
                                        <p:tgtEl>
                                          <p:spTgt spid="105"/>
                                        </p:tgtEl>
                                      </p:cBhvr>
                                    </p:animEffect>
                                  </p:childTnLst>
                                </p:cTn>
                              </p:par>
                              <p:par>
                                <p:cTn id="48" presetID="53" presetClass="entr" presetSubtype="16" fill="hold" nodeType="withEffect">
                                  <p:stCondLst>
                                    <p:cond delay="0"/>
                                  </p:stCondLst>
                                  <p:childTnLst>
                                    <p:set>
                                      <p:cBhvr>
                                        <p:cTn id="49" dur="1" fill="hold">
                                          <p:stCondLst>
                                            <p:cond delay="0"/>
                                          </p:stCondLst>
                                        </p:cTn>
                                        <p:tgtEl>
                                          <p:spTgt spid="102"/>
                                        </p:tgtEl>
                                        <p:attrNameLst>
                                          <p:attrName>style.visibility</p:attrName>
                                        </p:attrNameLst>
                                      </p:cBhvr>
                                      <p:to>
                                        <p:strVal val="visible"/>
                                      </p:to>
                                    </p:set>
                                    <p:anim calcmode="lin" valueType="num">
                                      <p:cBhvr>
                                        <p:cTn id="50" dur="250" fill="hold"/>
                                        <p:tgtEl>
                                          <p:spTgt spid="102"/>
                                        </p:tgtEl>
                                        <p:attrNameLst>
                                          <p:attrName>ppt_w</p:attrName>
                                        </p:attrNameLst>
                                      </p:cBhvr>
                                      <p:tavLst>
                                        <p:tav tm="0">
                                          <p:val>
                                            <p:fltVal val="0"/>
                                          </p:val>
                                        </p:tav>
                                        <p:tav tm="100000">
                                          <p:val>
                                            <p:strVal val="#ppt_w"/>
                                          </p:val>
                                        </p:tav>
                                      </p:tavLst>
                                    </p:anim>
                                    <p:anim calcmode="lin" valueType="num">
                                      <p:cBhvr>
                                        <p:cTn id="51" dur="250" fill="hold"/>
                                        <p:tgtEl>
                                          <p:spTgt spid="102"/>
                                        </p:tgtEl>
                                        <p:attrNameLst>
                                          <p:attrName>ppt_h</p:attrName>
                                        </p:attrNameLst>
                                      </p:cBhvr>
                                      <p:tavLst>
                                        <p:tav tm="0">
                                          <p:val>
                                            <p:fltVal val="0"/>
                                          </p:val>
                                        </p:tav>
                                        <p:tav tm="100000">
                                          <p:val>
                                            <p:strVal val="#ppt_h"/>
                                          </p:val>
                                        </p:tav>
                                      </p:tavLst>
                                    </p:anim>
                                    <p:animEffect transition="in" filter="fade">
                                      <p:cBhvr>
                                        <p:cTn id="52" dur="250"/>
                                        <p:tgtEl>
                                          <p:spTgt spid="102"/>
                                        </p:tgtEl>
                                      </p:cBhvr>
                                    </p:animEffect>
                                  </p:childTnLst>
                                </p:cTn>
                              </p:par>
                            </p:childTnLst>
                          </p:cTn>
                        </p:par>
                        <p:par>
                          <p:cTn id="53" fill="hold">
                            <p:stCondLst>
                              <p:cond delay="1500"/>
                            </p:stCondLst>
                            <p:childTnLst>
                              <p:par>
                                <p:cTn id="54" presetID="53" presetClass="entr" presetSubtype="16" fill="hold" nodeType="afterEffect">
                                  <p:stCondLst>
                                    <p:cond delay="0"/>
                                  </p:stCondLst>
                                  <p:childTnLst>
                                    <p:set>
                                      <p:cBhvr>
                                        <p:cTn id="55" dur="1" fill="hold">
                                          <p:stCondLst>
                                            <p:cond delay="0"/>
                                          </p:stCondLst>
                                        </p:cTn>
                                        <p:tgtEl>
                                          <p:spTgt spid="98"/>
                                        </p:tgtEl>
                                        <p:attrNameLst>
                                          <p:attrName>style.visibility</p:attrName>
                                        </p:attrNameLst>
                                      </p:cBhvr>
                                      <p:to>
                                        <p:strVal val="visible"/>
                                      </p:to>
                                    </p:set>
                                    <p:anim calcmode="lin" valueType="num">
                                      <p:cBhvr>
                                        <p:cTn id="56" dur="250" fill="hold"/>
                                        <p:tgtEl>
                                          <p:spTgt spid="98"/>
                                        </p:tgtEl>
                                        <p:attrNameLst>
                                          <p:attrName>ppt_w</p:attrName>
                                        </p:attrNameLst>
                                      </p:cBhvr>
                                      <p:tavLst>
                                        <p:tav tm="0">
                                          <p:val>
                                            <p:fltVal val="0"/>
                                          </p:val>
                                        </p:tav>
                                        <p:tav tm="100000">
                                          <p:val>
                                            <p:strVal val="#ppt_w"/>
                                          </p:val>
                                        </p:tav>
                                      </p:tavLst>
                                    </p:anim>
                                    <p:anim calcmode="lin" valueType="num">
                                      <p:cBhvr>
                                        <p:cTn id="57" dur="250" fill="hold"/>
                                        <p:tgtEl>
                                          <p:spTgt spid="98"/>
                                        </p:tgtEl>
                                        <p:attrNameLst>
                                          <p:attrName>ppt_h</p:attrName>
                                        </p:attrNameLst>
                                      </p:cBhvr>
                                      <p:tavLst>
                                        <p:tav tm="0">
                                          <p:val>
                                            <p:fltVal val="0"/>
                                          </p:val>
                                        </p:tav>
                                        <p:tav tm="100000">
                                          <p:val>
                                            <p:strVal val="#ppt_h"/>
                                          </p:val>
                                        </p:tav>
                                      </p:tavLst>
                                    </p:anim>
                                    <p:animEffect transition="in" filter="fade">
                                      <p:cBhvr>
                                        <p:cTn id="58" dur="250"/>
                                        <p:tgtEl>
                                          <p:spTgt spid="98"/>
                                        </p:tgtEl>
                                      </p:cBhvr>
                                    </p:animEffect>
                                  </p:childTnLst>
                                </p:cTn>
                              </p:par>
                            </p:childTnLst>
                          </p:cTn>
                        </p:par>
                        <p:par>
                          <p:cTn id="59" fill="hold">
                            <p:stCondLst>
                              <p:cond delay="1750"/>
                            </p:stCondLst>
                            <p:childTnLst>
                              <p:par>
                                <p:cTn id="60" presetID="53" presetClass="entr" presetSubtype="16" fill="hold" nodeType="afterEffect">
                                  <p:stCondLst>
                                    <p:cond delay="0"/>
                                  </p:stCondLst>
                                  <p:childTnLst>
                                    <p:set>
                                      <p:cBhvr>
                                        <p:cTn id="61" dur="1" fill="hold">
                                          <p:stCondLst>
                                            <p:cond delay="0"/>
                                          </p:stCondLst>
                                        </p:cTn>
                                        <p:tgtEl>
                                          <p:spTgt spid="111"/>
                                        </p:tgtEl>
                                        <p:attrNameLst>
                                          <p:attrName>style.visibility</p:attrName>
                                        </p:attrNameLst>
                                      </p:cBhvr>
                                      <p:to>
                                        <p:strVal val="visible"/>
                                      </p:to>
                                    </p:set>
                                    <p:anim calcmode="lin" valueType="num">
                                      <p:cBhvr>
                                        <p:cTn id="62" dur="250" fill="hold"/>
                                        <p:tgtEl>
                                          <p:spTgt spid="111"/>
                                        </p:tgtEl>
                                        <p:attrNameLst>
                                          <p:attrName>ppt_w</p:attrName>
                                        </p:attrNameLst>
                                      </p:cBhvr>
                                      <p:tavLst>
                                        <p:tav tm="0">
                                          <p:val>
                                            <p:fltVal val="0"/>
                                          </p:val>
                                        </p:tav>
                                        <p:tav tm="100000">
                                          <p:val>
                                            <p:strVal val="#ppt_w"/>
                                          </p:val>
                                        </p:tav>
                                      </p:tavLst>
                                    </p:anim>
                                    <p:anim calcmode="lin" valueType="num">
                                      <p:cBhvr>
                                        <p:cTn id="63" dur="250" fill="hold"/>
                                        <p:tgtEl>
                                          <p:spTgt spid="111"/>
                                        </p:tgtEl>
                                        <p:attrNameLst>
                                          <p:attrName>ppt_h</p:attrName>
                                        </p:attrNameLst>
                                      </p:cBhvr>
                                      <p:tavLst>
                                        <p:tav tm="0">
                                          <p:val>
                                            <p:fltVal val="0"/>
                                          </p:val>
                                        </p:tav>
                                        <p:tav tm="100000">
                                          <p:val>
                                            <p:strVal val="#ppt_h"/>
                                          </p:val>
                                        </p:tav>
                                      </p:tavLst>
                                    </p:anim>
                                    <p:animEffect transition="in" filter="fade">
                                      <p:cBhvr>
                                        <p:cTn id="64" dur="250"/>
                                        <p:tgtEl>
                                          <p:spTgt spid="111"/>
                                        </p:tgtEl>
                                      </p:cBhvr>
                                    </p:animEffect>
                                  </p:childTnLst>
                                </p:cTn>
                              </p:par>
                              <p:par>
                                <p:cTn id="65" presetID="53" presetClass="entr" presetSubtype="16" fill="hold" nodeType="withEffect">
                                  <p:stCondLst>
                                    <p:cond delay="0"/>
                                  </p:stCondLst>
                                  <p:childTnLst>
                                    <p:set>
                                      <p:cBhvr>
                                        <p:cTn id="66" dur="1" fill="hold">
                                          <p:stCondLst>
                                            <p:cond delay="0"/>
                                          </p:stCondLst>
                                        </p:cTn>
                                        <p:tgtEl>
                                          <p:spTgt spid="112"/>
                                        </p:tgtEl>
                                        <p:attrNameLst>
                                          <p:attrName>style.visibility</p:attrName>
                                        </p:attrNameLst>
                                      </p:cBhvr>
                                      <p:to>
                                        <p:strVal val="visible"/>
                                      </p:to>
                                    </p:set>
                                    <p:anim calcmode="lin" valueType="num">
                                      <p:cBhvr>
                                        <p:cTn id="67" dur="250" fill="hold"/>
                                        <p:tgtEl>
                                          <p:spTgt spid="112"/>
                                        </p:tgtEl>
                                        <p:attrNameLst>
                                          <p:attrName>ppt_w</p:attrName>
                                        </p:attrNameLst>
                                      </p:cBhvr>
                                      <p:tavLst>
                                        <p:tav tm="0">
                                          <p:val>
                                            <p:fltVal val="0"/>
                                          </p:val>
                                        </p:tav>
                                        <p:tav tm="100000">
                                          <p:val>
                                            <p:strVal val="#ppt_w"/>
                                          </p:val>
                                        </p:tav>
                                      </p:tavLst>
                                    </p:anim>
                                    <p:anim calcmode="lin" valueType="num">
                                      <p:cBhvr>
                                        <p:cTn id="68" dur="250" fill="hold"/>
                                        <p:tgtEl>
                                          <p:spTgt spid="112"/>
                                        </p:tgtEl>
                                        <p:attrNameLst>
                                          <p:attrName>ppt_h</p:attrName>
                                        </p:attrNameLst>
                                      </p:cBhvr>
                                      <p:tavLst>
                                        <p:tav tm="0">
                                          <p:val>
                                            <p:fltVal val="0"/>
                                          </p:val>
                                        </p:tav>
                                        <p:tav tm="100000">
                                          <p:val>
                                            <p:strVal val="#ppt_h"/>
                                          </p:val>
                                        </p:tav>
                                      </p:tavLst>
                                    </p:anim>
                                    <p:animEffect transition="in" filter="fade">
                                      <p:cBhvr>
                                        <p:cTn id="69" dur="250"/>
                                        <p:tgtEl>
                                          <p:spTgt spid="112"/>
                                        </p:tgtEl>
                                      </p:cBhvr>
                                    </p:animEffect>
                                  </p:childTnLst>
                                </p:cTn>
                              </p:par>
                              <p:par>
                                <p:cTn id="70" presetID="53" presetClass="entr" presetSubtype="16" fill="hold" nodeType="withEffect">
                                  <p:stCondLst>
                                    <p:cond delay="0"/>
                                  </p:stCondLst>
                                  <p:childTnLst>
                                    <p:set>
                                      <p:cBhvr>
                                        <p:cTn id="71" dur="1" fill="hold">
                                          <p:stCondLst>
                                            <p:cond delay="0"/>
                                          </p:stCondLst>
                                        </p:cTn>
                                        <p:tgtEl>
                                          <p:spTgt spid="113"/>
                                        </p:tgtEl>
                                        <p:attrNameLst>
                                          <p:attrName>style.visibility</p:attrName>
                                        </p:attrNameLst>
                                      </p:cBhvr>
                                      <p:to>
                                        <p:strVal val="visible"/>
                                      </p:to>
                                    </p:set>
                                    <p:anim calcmode="lin" valueType="num">
                                      <p:cBhvr>
                                        <p:cTn id="72" dur="250" fill="hold"/>
                                        <p:tgtEl>
                                          <p:spTgt spid="113"/>
                                        </p:tgtEl>
                                        <p:attrNameLst>
                                          <p:attrName>ppt_w</p:attrName>
                                        </p:attrNameLst>
                                      </p:cBhvr>
                                      <p:tavLst>
                                        <p:tav tm="0">
                                          <p:val>
                                            <p:fltVal val="0"/>
                                          </p:val>
                                        </p:tav>
                                        <p:tav tm="100000">
                                          <p:val>
                                            <p:strVal val="#ppt_w"/>
                                          </p:val>
                                        </p:tav>
                                      </p:tavLst>
                                    </p:anim>
                                    <p:anim calcmode="lin" valueType="num">
                                      <p:cBhvr>
                                        <p:cTn id="73" dur="250" fill="hold"/>
                                        <p:tgtEl>
                                          <p:spTgt spid="113"/>
                                        </p:tgtEl>
                                        <p:attrNameLst>
                                          <p:attrName>ppt_h</p:attrName>
                                        </p:attrNameLst>
                                      </p:cBhvr>
                                      <p:tavLst>
                                        <p:tav tm="0">
                                          <p:val>
                                            <p:fltVal val="0"/>
                                          </p:val>
                                        </p:tav>
                                        <p:tav tm="100000">
                                          <p:val>
                                            <p:strVal val="#ppt_h"/>
                                          </p:val>
                                        </p:tav>
                                      </p:tavLst>
                                    </p:anim>
                                    <p:animEffect transition="in" filter="fade">
                                      <p:cBhvr>
                                        <p:cTn id="74" dur="250"/>
                                        <p:tgtEl>
                                          <p:spTgt spid="113"/>
                                        </p:tgtEl>
                                      </p:cBhvr>
                                    </p:animEffect>
                                  </p:childTnLst>
                                </p:cTn>
                              </p:par>
                              <p:par>
                                <p:cTn id="75" presetID="53" presetClass="entr" presetSubtype="16" fill="hold" nodeType="withEffect">
                                  <p:stCondLst>
                                    <p:cond delay="0"/>
                                  </p:stCondLst>
                                  <p:childTnLst>
                                    <p:set>
                                      <p:cBhvr>
                                        <p:cTn id="76" dur="1" fill="hold">
                                          <p:stCondLst>
                                            <p:cond delay="0"/>
                                          </p:stCondLst>
                                        </p:cTn>
                                        <p:tgtEl>
                                          <p:spTgt spid="116"/>
                                        </p:tgtEl>
                                        <p:attrNameLst>
                                          <p:attrName>style.visibility</p:attrName>
                                        </p:attrNameLst>
                                      </p:cBhvr>
                                      <p:to>
                                        <p:strVal val="visible"/>
                                      </p:to>
                                    </p:set>
                                    <p:anim calcmode="lin" valueType="num">
                                      <p:cBhvr>
                                        <p:cTn id="77" dur="250" fill="hold"/>
                                        <p:tgtEl>
                                          <p:spTgt spid="116"/>
                                        </p:tgtEl>
                                        <p:attrNameLst>
                                          <p:attrName>ppt_w</p:attrName>
                                        </p:attrNameLst>
                                      </p:cBhvr>
                                      <p:tavLst>
                                        <p:tav tm="0">
                                          <p:val>
                                            <p:fltVal val="0"/>
                                          </p:val>
                                        </p:tav>
                                        <p:tav tm="100000">
                                          <p:val>
                                            <p:strVal val="#ppt_w"/>
                                          </p:val>
                                        </p:tav>
                                      </p:tavLst>
                                    </p:anim>
                                    <p:anim calcmode="lin" valueType="num">
                                      <p:cBhvr>
                                        <p:cTn id="78" dur="250" fill="hold"/>
                                        <p:tgtEl>
                                          <p:spTgt spid="116"/>
                                        </p:tgtEl>
                                        <p:attrNameLst>
                                          <p:attrName>ppt_h</p:attrName>
                                        </p:attrNameLst>
                                      </p:cBhvr>
                                      <p:tavLst>
                                        <p:tav tm="0">
                                          <p:val>
                                            <p:fltVal val="0"/>
                                          </p:val>
                                        </p:tav>
                                        <p:tav tm="100000">
                                          <p:val>
                                            <p:strVal val="#ppt_h"/>
                                          </p:val>
                                        </p:tav>
                                      </p:tavLst>
                                    </p:anim>
                                    <p:animEffect transition="in" filter="fade">
                                      <p:cBhvr>
                                        <p:cTn id="79" dur="250"/>
                                        <p:tgtEl>
                                          <p:spTgt spid="116"/>
                                        </p:tgtEl>
                                      </p:cBhvr>
                                    </p:animEffect>
                                  </p:childTnLst>
                                </p:cTn>
                              </p:par>
                              <p:par>
                                <p:cTn id="80" presetID="53" presetClass="entr" presetSubtype="16" fill="hold" nodeType="withEffect">
                                  <p:stCondLst>
                                    <p:cond delay="0"/>
                                  </p:stCondLst>
                                  <p:childTnLst>
                                    <p:set>
                                      <p:cBhvr>
                                        <p:cTn id="81" dur="1" fill="hold">
                                          <p:stCondLst>
                                            <p:cond delay="0"/>
                                          </p:stCondLst>
                                        </p:cTn>
                                        <p:tgtEl>
                                          <p:spTgt spid="114"/>
                                        </p:tgtEl>
                                        <p:attrNameLst>
                                          <p:attrName>style.visibility</p:attrName>
                                        </p:attrNameLst>
                                      </p:cBhvr>
                                      <p:to>
                                        <p:strVal val="visible"/>
                                      </p:to>
                                    </p:set>
                                    <p:anim calcmode="lin" valueType="num">
                                      <p:cBhvr>
                                        <p:cTn id="82" dur="250" fill="hold"/>
                                        <p:tgtEl>
                                          <p:spTgt spid="114"/>
                                        </p:tgtEl>
                                        <p:attrNameLst>
                                          <p:attrName>ppt_w</p:attrName>
                                        </p:attrNameLst>
                                      </p:cBhvr>
                                      <p:tavLst>
                                        <p:tav tm="0">
                                          <p:val>
                                            <p:fltVal val="0"/>
                                          </p:val>
                                        </p:tav>
                                        <p:tav tm="100000">
                                          <p:val>
                                            <p:strVal val="#ppt_w"/>
                                          </p:val>
                                        </p:tav>
                                      </p:tavLst>
                                    </p:anim>
                                    <p:anim calcmode="lin" valueType="num">
                                      <p:cBhvr>
                                        <p:cTn id="83" dur="250" fill="hold"/>
                                        <p:tgtEl>
                                          <p:spTgt spid="114"/>
                                        </p:tgtEl>
                                        <p:attrNameLst>
                                          <p:attrName>ppt_h</p:attrName>
                                        </p:attrNameLst>
                                      </p:cBhvr>
                                      <p:tavLst>
                                        <p:tav tm="0">
                                          <p:val>
                                            <p:fltVal val="0"/>
                                          </p:val>
                                        </p:tav>
                                        <p:tav tm="100000">
                                          <p:val>
                                            <p:strVal val="#ppt_h"/>
                                          </p:val>
                                        </p:tav>
                                      </p:tavLst>
                                    </p:anim>
                                    <p:animEffect transition="in" filter="fade">
                                      <p:cBhvr>
                                        <p:cTn id="84" dur="250"/>
                                        <p:tgtEl>
                                          <p:spTgt spid="114"/>
                                        </p:tgtEl>
                                      </p:cBhvr>
                                    </p:animEffect>
                                  </p:childTnLst>
                                </p:cTn>
                              </p:par>
                              <p:par>
                                <p:cTn id="85" presetID="53" presetClass="entr" presetSubtype="16" fill="hold" nodeType="withEffect">
                                  <p:stCondLst>
                                    <p:cond delay="0"/>
                                  </p:stCondLst>
                                  <p:childTnLst>
                                    <p:set>
                                      <p:cBhvr>
                                        <p:cTn id="86" dur="1" fill="hold">
                                          <p:stCondLst>
                                            <p:cond delay="0"/>
                                          </p:stCondLst>
                                        </p:cTn>
                                        <p:tgtEl>
                                          <p:spTgt spid="115"/>
                                        </p:tgtEl>
                                        <p:attrNameLst>
                                          <p:attrName>style.visibility</p:attrName>
                                        </p:attrNameLst>
                                      </p:cBhvr>
                                      <p:to>
                                        <p:strVal val="visible"/>
                                      </p:to>
                                    </p:set>
                                    <p:anim calcmode="lin" valueType="num">
                                      <p:cBhvr>
                                        <p:cTn id="87" dur="250" fill="hold"/>
                                        <p:tgtEl>
                                          <p:spTgt spid="115"/>
                                        </p:tgtEl>
                                        <p:attrNameLst>
                                          <p:attrName>ppt_w</p:attrName>
                                        </p:attrNameLst>
                                      </p:cBhvr>
                                      <p:tavLst>
                                        <p:tav tm="0">
                                          <p:val>
                                            <p:fltVal val="0"/>
                                          </p:val>
                                        </p:tav>
                                        <p:tav tm="100000">
                                          <p:val>
                                            <p:strVal val="#ppt_w"/>
                                          </p:val>
                                        </p:tav>
                                      </p:tavLst>
                                    </p:anim>
                                    <p:anim calcmode="lin" valueType="num">
                                      <p:cBhvr>
                                        <p:cTn id="88" dur="250" fill="hold"/>
                                        <p:tgtEl>
                                          <p:spTgt spid="115"/>
                                        </p:tgtEl>
                                        <p:attrNameLst>
                                          <p:attrName>ppt_h</p:attrName>
                                        </p:attrNameLst>
                                      </p:cBhvr>
                                      <p:tavLst>
                                        <p:tav tm="0">
                                          <p:val>
                                            <p:fltVal val="0"/>
                                          </p:val>
                                        </p:tav>
                                        <p:tav tm="100000">
                                          <p:val>
                                            <p:strVal val="#ppt_h"/>
                                          </p:val>
                                        </p:tav>
                                      </p:tavLst>
                                    </p:anim>
                                    <p:animEffect transition="in" filter="fade">
                                      <p:cBhvr>
                                        <p:cTn id="89" dur="250"/>
                                        <p:tgtEl>
                                          <p:spTgt spid="1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590910" y="-678426"/>
            <a:ext cx="12300870" cy="7993626"/>
          </a:xfrm>
          <a:prstGeom prst="rect">
            <a:avLst/>
          </a:prstGeom>
        </p:spPr>
      </p:pic>
      <p:sp>
        <p:nvSpPr>
          <p:cNvPr id="4" name="TextBox 3"/>
          <p:cNvSpPr txBox="1"/>
          <p:nvPr/>
        </p:nvSpPr>
        <p:spPr>
          <a:xfrm>
            <a:off x="6496129" y="1072284"/>
            <a:ext cx="2300630" cy="1077218"/>
          </a:xfrm>
          <a:prstGeom prst="rect">
            <a:avLst/>
          </a:prstGeom>
          <a:noFill/>
        </p:spPr>
        <p:txBody>
          <a:bodyPr wrap="none" rtlCol="0">
            <a:spAutoFit/>
          </a:bodyPr>
          <a:lstStyle/>
          <a:p>
            <a:pPr algn="r"/>
            <a:r>
              <a:rPr lang="en-HK" sz="3200" b="1" dirty="0" smtClean="0">
                <a:solidFill>
                  <a:srgbClr val="F26524"/>
                </a:solidFill>
                <a:latin typeface="Titillium Web" panose="00000500000000000000" pitchFamily="2" charset="0"/>
              </a:rPr>
              <a:t>Tiger Range</a:t>
            </a:r>
          </a:p>
          <a:p>
            <a:pPr algn="r"/>
            <a:r>
              <a:rPr lang="en-HK" sz="3200" b="1" dirty="0" smtClean="0">
                <a:solidFill>
                  <a:srgbClr val="F26524"/>
                </a:solidFill>
                <a:latin typeface="Titillium Web" panose="00000500000000000000" pitchFamily="2" charset="0"/>
              </a:rPr>
              <a:t>Countries</a:t>
            </a:r>
            <a:endParaRPr lang="en-US" sz="3200" b="1" dirty="0">
              <a:solidFill>
                <a:srgbClr val="F26524"/>
              </a:solidFill>
              <a:latin typeface="Titillium Web" panose="00000500000000000000" pitchFamily="2" charset="0"/>
            </a:endParaRPr>
          </a:p>
        </p:txBody>
      </p:sp>
      <p:sp>
        <p:nvSpPr>
          <p:cNvPr id="6" name="Rectangle 5"/>
          <p:cNvSpPr/>
          <p:nvPr/>
        </p:nvSpPr>
        <p:spPr>
          <a:xfrm>
            <a:off x="7464342" y="118464"/>
            <a:ext cx="1332417" cy="1323439"/>
          </a:xfrm>
          <a:prstGeom prst="rect">
            <a:avLst/>
          </a:prstGeom>
        </p:spPr>
        <p:txBody>
          <a:bodyPr wrap="none">
            <a:spAutoFit/>
          </a:bodyPr>
          <a:lstStyle/>
          <a:p>
            <a:pPr algn="r"/>
            <a:r>
              <a:rPr lang="en-HK" sz="8000" b="1" dirty="0">
                <a:solidFill>
                  <a:srgbClr val="F26524"/>
                </a:solidFill>
                <a:latin typeface="Titillium Web" panose="00000500000000000000" pitchFamily="2" charset="0"/>
              </a:rPr>
              <a:t>13</a:t>
            </a:r>
          </a:p>
        </p:txBody>
      </p:sp>
      <p:pic>
        <p:nvPicPr>
          <p:cNvPr id="7" name="Picture 6"/>
          <p:cNvPicPr>
            <a:picLocks noChangeAspect="1"/>
          </p:cNvPicPr>
          <p:nvPr/>
        </p:nvPicPr>
        <p:blipFill>
          <a:blip r:embed="rId4"/>
          <a:stretch>
            <a:fillRect/>
          </a:stretch>
        </p:blipFill>
        <p:spPr>
          <a:xfrm>
            <a:off x="251413" y="5103311"/>
            <a:ext cx="1146732" cy="1521361"/>
          </a:xfrm>
          <a:prstGeom prst="rect">
            <a:avLst/>
          </a:prstGeom>
        </p:spPr>
      </p:pic>
      <p:pic>
        <p:nvPicPr>
          <p:cNvPr id="8" name="Picture 7"/>
          <p:cNvPicPr>
            <a:picLocks noChangeAspect="1"/>
          </p:cNvPicPr>
          <p:nvPr/>
        </p:nvPicPr>
        <p:blipFill>
          <a:blip r:embed="rId5"/>
          <a:stretch>
            <a:fillRect/>
          </a:stretch>
        </p:blipFill>
        <p:spPr>
          <a:xfrm>
            <a:off x="3421400" y="3931920"/>
            <a:ext cx="511986" cy="511986"/>
          </a:xfrm>
          <a:prstGeom prst="rect">
            <a:avLst/>
          </a:prstGeom>
          <a:ln>
            <a:noFill/>
          </a:ln>
        </p:spPr>
      </p:pic>
      <p:pic>
        <p:nvPicPr>
          <p:cNvPr id="9" name="Picture 8"/>
          <p:cNvPicPr>
            <a:picLocks noChangeAspect="1"/>
          </p:cNvPicPr>
          <p:nvPr/>
        </p:nvPicPr>
        <p:blipFill>
          <a:blip r:embed="rId5"/>
          <a:stretch>
            <a:fillRect/>
          </a:stretch>
        </p:blipFill>
        <p:spPr>
          <a:xfrm>
            <a:off x="6556345" y="4860990"/>
            <a:ext cx="511986" cy="511986"/>
          </a:xfrm>
          <a:prstGeom prst="rect">
            <a:avLst/>
          </a:prstGeom>
          <a:ln>
            <a:noFill/>
          </a:ln>
        </p:spPr>
      </p:pic>
      <p:pic>
        <p:nvPicPr>
          <p:cNvPr id="10" name="Picture 9"/>
          <p:cNvPicPr>
            <a:picLocks noChangeAspect="1"/>
          </p:cNvPicPr>
          <p:nvPr/>
        </p:nvPicPr>
        <p:blipFill>
          <a:blip r:embed="rId5"/>
          <a:stretch>
            <a:fillRect/>
          </a:stretch>
        </p:blipFill>
        <p:spPr>
          <a:xfrm>
            <a:off x="5295005" y="5248476"/>
            <a:ext cx="511986" cy="511986"/>
          </a:xfrm>
          <a:prstGeom prst="rect">
            <a:avLst/>
          </a:prstGeom>
          <a:ln>
            <a:noFill/>
          </a:ln>
        </p:spPr>
      </p:pic>
      <p:pic>
        <p:nvPicPr>
          <p:cNvPr id="11" name="Picture 10"/>
          <p:cNvPicPr>
            <a:picLocks noChangeAspect="1"/>
          </p:cNvPicPr>
          <p:nvPr/>
        </p:nvPicPr>
        <p:blipFill>
          <a:blip r:embed="rId5"/>
          <a:stretch>
            <a:fillRect/>
          </a:stretch>
        </p:blipFill>
        <p:spPr>
          <a:xfrm>
            <a:off x="4220792" y="3669493"/>
            <a:ext cx="511986" cy="511986"/>
          </a:xfrm>
          <a:prstGeom prst="rect">
            <a:avLst/>
          </a:prstGeom>
          <a:ln>
            <a:noFill/>
          </a:ln>
        </p:spPr>
      </p:pic>
      <p:pic>
        <p:nvPicPr>
          <p:cNvPr id="12" name="Picture 11"/>
          <p:cNvPicPr>
            <a:picLocks noChangeAspect="1"/>
          </p:cNvPicPr>
          <p:nvPr/>
        </p:nvPicPr>
        <p:blipFill>
          <a:blip r:embed="rId5"/>
          <a:stretch>
            <a:fillRect/>
          </a:stretch>
        </p:blipFill>
        <p:spPr>
          <a:xfrm>
            <a:off x="3322496" y="2418305"/>
            <a:ext cx="511986" cy="511986"/>
          </a:xfrm>
          <a:prstGeom prst="rect">
            <a:avLst/>
          </a:prstGeom>
          <a:ln>
            <a:noFill/>
          </a:ln>
        </p:spPr>
      </p:pic>
      <p:pic>
        <p:nvPicPr>
          <p:cNvPr id="13" name="Picture 12"/>
          <p:cNvPicPr>
            <a:picLocks noChangeAspect="1"/>
          </p:cNvPicPr>
          <p:nvPr/>
        </p:nvPicPr>
        <p:blipFill>
          <a:blip r:embed="rId5"/>
          <a:stretch>
            <a:fillRect/>
          </a:stretch>
        </p:blipFill>
        <p:spPr>
          <a:xfrm>
            <a:off x="4846869" y="3025843"/>
            <a:ext cx="511986" cy="511986"/>
          </a:xfrm>
          <a:prstGeom prst="rect">
            <a:avLst/>
          </a:prstGeom>
          <a:ln>
            <a:noFill/>
          </a:ln>
        </p:spPr>
      </p:pic>
      <p:pic>
        <p:nvPicPr>
          <p:cNvPr id="14" name="Picture 13"/>
          <p:cNvPicPr>
            <a:picLocks noChangeAspect="1"/>
          </p:cNvPicPr>
          <p:nvPr/>
        </p:nvPicPr>
        <p:blipFill>
          <a:blip r:embed="rId5"/>
          <a:stretch>
            <a:fillRect/>
          </a:stretch>
        </p:blipFill>
        <p:spPr>
          <a:xfrm>
            <a:off x="5528278" y="3758227"/>
            <a:ext cx="511986" cy="511986"/>
          </a:xfrm>
          <a:prstGeom prst="rect">
            <a:avLst/>
          </a:prstGeom>
          <a:ln>
            <a:noFill/>
          </a:ln>
        </p:spPr>
      </p:pic>
      <p:sp>
        <p:nvSpPr>
          <p:cNvPr id="15" name="TextBox 14"/>
          <p:cNvSpPr txBox="1"/>
          <p:nvPr/>
        </p:nvSpPr>
        <p:spPr>
          <a:xfrm>
            <a:off x="6925733" y="3468618"/>
            <a:ext cx="1871026" cy="1077218"/>
          </a:xfrm>
          <a:prstGeom prst="rect">
            <a:avLst/>
          </a:prstGeom>
          <a:noFill/>
        </p:spPr>
        <p:txBody>
          <a:bodyPr wrap="none" rtlCol="0">
            <a:spAutoFit/>
          </a:bodyPr>
          <a:lstStyle/>
          <a:p>
            <a:pPr algn="r"/>
            <a:r>
              <a:rPr lang="en-HK" sz="3200" b="1" dirty="0" smtClean="0">
                <a:solidFill>
                  <a:schemeClr val="tx1">
                    <a:lumMod val="75000"/>
                    <a:lumOff val="25000"/>
                  </a:schemeClr>
                </a:solidFill>
                <a:latin typeface="Titillium Web" panose="00000500000000000000" pitchFamily="2" charset="0"/>
              </a:rPr>
              <a:t>ASEAN</a:t>
            </a:r>
          </a:p>
          <a:p>
            <a:pPr algn="r"/>
            <a:r>
              <a:rPr lang="en-HK" sz="3200" b="1" dirty="0" smtClean="0">
                <a:solidFill>
                  <a:schemeClr val="tx1">
                    <a:lumMod val="75000"/>
                    <a:lumOff val="25000"/>
                  </a:schemeClr>
                </a:solidFill>
                <a:latin typeface="Titillium Web" panose="00000500000000000000" pitchFamily="2" charset="0"/>
              </a:rPr>
              <a:t>Members</a:t>
            </a:r>
            <a:endParaRPr lang="en-US" sz="3200" b="1" dirty="0">
              <a:solidFill>
                <a:schemeClr val="tx1">
                  <a:lumMod val="75000"/>
                  <a:lumOff val="25000"/>
                </a:schemeClr>
              </a:solidFill>
              <a:latin typeface="Titillium Web" panose="00000500000000000000" pitchFamily="2" charset="0"/>
            </a:endParaRPr>
          </a:p>
        </p:txBody>
      </p:sp>
      <p:sp>
        <p:nvSpPr>
          <p:cNvPr id="16" name="Rectangle 15"/>
          <p:cNvSpPr/>
          <p:nvPr/>
        </p:nvSpPr>
        <p:spPr>
          <a:xfrm>
            <a:off x="8038218" y="2112714"/>
            <a:ext cx="758541" cy="1323439"/>
          </a:xfrm>
          <a:prstGeom prst="rect">
            <a:avLst/>
          </a:prstGeom>
        </p:spPr>
        <p:txBody>
          <a:bodyPr wrap="none">
            <a:spAutoFit/>
          </a:bodyPr>
          <a:lstStyle/>
          <a:p>
            <a:pPr algn="r"/>
            <a:r>
              <a:rPr lang="en-HK" sz="8000" b="1" dirty="0" smtClean="0">
                <a:solidFill>
                  <a:schemeClr val="tx1">
                    <a:lumMod val="75000"/>
                    <a:lumOff val="25000"/>
                  </a:schemeClr>
                </a:solidFill>
                <a:latin typeface="Titillium Web" panose="00000500000000000000" pitchFamily="2" charset="0"/>
              </a:rPr>
              <a:t>7</a:t>
            </a:r>
          </a:p>
        </p:txBody>
      </p:sp>
      <p:sp>
        <p:nvSpPr>
          <p:cNvPr id="2" name="Rectangle 1"/>
          <p:cNvSpPr/>
          <p:nvPr/>
        </p:nvSpPr>
        <p:spPr>
          <a:xfrm>
            <a:off x="7603805" y="3141104"/>
            <a:ext cx="1192954" cy="369332"/>
          </a:xfrm>
          <a:prstGeom prst="rect">
            <a:avLst/>
          </a:prstGeom>
        </p:spPr>
        <p:txBody>
          <a:bodyPr wrap="none">
            <a:spAutoFit/>
          </a:bodyPr>
          <a:lstStyle/>
          <a:p>
            <a:pPr algn="r"/>
            <a:r>
              <a:rPr lang="en-HK" dirty="0">
                <a:solidFill>
                  <a:schemeClr val="tx1">
                    <a:lumMod val="75000"/>
                    <a:lumOff val="25000"/>
                  </a:schemeClr>
                </a:solidFill>
                <a:latin typeface="Titillium Web" panose="00000500000000000000" pitchFamily="2" charset="0"/>
              </a:rPr>
              <a:t>(out of 10)</a:t>
            </a:r>
            <a:endParaRPr lang="en-HK" sz="6600" dirty="0">
              <a:solidFill>
                <a:schemeClr val="tx1">
                  <a:lumMod val="75000"/>
                  <a:lumOff val="25000"/>
                </a:schemeClr>
              </a:solidFill>
              <a:latin typeface="Titillium Web" panose="00000500000000000000" pitchFamily="2" charset="0"/>
            </a:endParaRPr>
          </a:p>
        </p:txBody>
      </p:sp>
      <p:pic>
        <p:nvPicPr>
          <p:cNvPr id="18" name="Picture 17"/>
          <p:cNvPicPr>
            <a:picLocks noChangeAspect="1"/>
          </p:cNvPicPr>
          <p:nvPr/>
        </p:nvPicPr>
        <p:blipFill>
          <a:blip r:embed="rId6"/>
          <a:stretch>
            <a:fillRect/>
          </a:stretch>
        </p:blipFill>
        <p:spPr>
          <a:xfrm>
            <a:off x="6157754" y="3318387"/>
            <a:ext cx="1080000" cy="1080000"/>
          </a:xfrm>
          <a:prstGeom prst="rect">
            <a:avLst/>
          </a:prstGeom>
        </p:spPr>
      </p:pic>
      <p:pic>
        <p:nvPicPr>
          <p:cNvPr id="20" name="Picture 19"/>
          <p:cNvPicPr>
            <a:picLocks noChangeAspect="1"/>
          </p:cNvPicPr>
          <p:nvPr/>
        </p:nvPicPr>
        <p:blipFill>
          <a:blip r:embed="rId7"/>
          <a:stretch>
            <a:fillRect/>
          </a:stretch>
        </p:blipFill>
        <p:spPr>
          <a:xfrm>
            <a:off x="4562862" y="4313143"/>
            <a:ext cx="1080000" cy="1080000"/>
          </a:xfrm>
          <a:prstGeom prst="rect">
            <a:avLst/>
          </a:prstGeom>
        </p:spPr>
      </p:pic>
      <p:pic>
        <p:nvPicPr>
          <p:cNvPr id="21" name="Picture 20"/>
          <p:cNvPicPr>
            <a:picLocks noChangeAspect="1"/>
          </p:cNvPicPr>
          <p:nvPr/>
        </p:nvPicPr>
        <p:blipFill>
          <a:blip r:embed="rId8"/>
          <a:stretch>
            <a:fillRect/>
          </a:stretch>
        </p:blipFill>
        <p:spPr>
          <a:xfrm>
            <a:off x="5769146" y="4125546"/>
            <a:ext cx="1080000" cy="1080000"/>
          </a:xfrm>
          <a:prstGeom prst="rect">
            <a:avLst/>
          </a:prstGeom>
        </p:spPr>
      </p:pic>
    </p:spTree>
    <p:extLst>
      <p:ext uri="{BB962C8B-B14F-4D97-AF65-F5344CB8AC3E}">
        <p14:creationId xmlns:p14="http://schemas.microsoft.com/office/powerpoint/2010/main" val="2149263392"/>
      </p:ext>
    </p:extLst>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par>
                          <p:cTn id="14" fill="hold">
                            <p:stCondLst>
                              <p:cond delay="500"/>
                            </p:stCondLst>
                            <p:childTnLst>
                              <p:par>
                                <p:cTn id="15" presetID="53" presetClass="entr" presetSubtype="16" fill="hold"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250" fill="hold"/>
                                        <p:tgtEl>
                                          <p:spTgt spid="8"/>
                                        </p:tgtEl>
                                        <p:attrNameLst>
                                          <p:attrName>ppt_w</p:attrName>
                                        </p:attrNameLst>
                                      </p:cBhvr>
                                      <p:tavLst>
                                        <p:tav tm="0">
                                          <p:val>
                                            <p:fltVal val="0"/>
                                          </p:val>
                                        </p:tav>
                                        <p:tav tm="100000">
                                          <p:val>
                                            <p:strVal val="#ppt_w"/>
                                          </p:val>
                                        </p:tav>
                                      </p:tavLst>
                                    </p:anim>
                                    <p:anim calcmode="lin" valueType="num">
                                      <p:cBhvr>
                                        <p:cTn id="18" dur="250" fill="hold"/>
                                        <p:tgtEl>
                                          <p:spTgt spid="8"/>
                                        </p:tgtEl>
                                        <p:attrNameLst>
                                          <p:attrName>ppt_h</p:attrName>
                                        </p:attrNameLst>
                                      </p:cBhvr>
                                      <p:tavLst>
                                        <p:tav tm="0">
                                          <p:val>
                                            <p:fltVal val="0"/>
                                          </p:val>
                                        </p:tav>
                                        <p:tav tm="100000">
                                          <p:val>
                                            <p:strVal val="#ppt_h"/>
                                          </p:val>
                                        </p:tav>
                                      </p:tavLst>
                                    </p:anim>
                                    <p:animEffect transition="in" filter="fade">
                                      <p:cBhvr>
                                        <p:cTn id="19" dur="250"/>
                                        <p:tgtEl>
                                          <p:spTgt spid="8"/>
                                        </p:tgtEl>
                                      </p:cBhvr>
                                    </p:animEffect>
                                  </p:childTnLst>
                                </p:cTn>
                              </p:par>
                            </p:childTnLst>
                          </p:cTn>
                        </p:par>
                        <p:par>
                          <p:cTn id="20" fill="hold">
                            <p:stCondLst>
                              <p:cond delay="750"/>
                            </p:stCondLst>
                            <p:childTnLst>
                              <p:par>
                                <p:cTn id="21" presetID="53" presetClass="entr" presetSubtype="16"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250" fill="hold"/>
                                        <p:tgtEl>
                                          <p:spTgt spid="9"/>
                                        </p:tgtEl>
                                        <p:attrNameLst>
                                          <p:attrName>ppt_w</p:attrName>
                                        </p:attrNameLst>
                                      </p:cBhvr>
                                      <p:tavLst>
                                        <p:tav tm="0">
                                          <p:val>
                                            <p:fltVal val="0"/>
                                          </p:val>
                                        </p:tav>
                                        <p:tav tm="100000">
                                          <p:val>
                                            <p:strVal val="#ppt_w"/>
                                          </p:val>
                                        </p:tav>
                                      </p:tavLst>
                                    </p:anim>
                                    <p:anim calcmode="lin" valueType="num">
                                      <p:cBhvr>
                                        <p:cTn id="24" dur="250" fill="hold"/>
                                        <p:tgtEl>
                                          <p:spTgt spid="9"/>
                                        </p:tgtEl>
                                        <p:attrNameLst>
                                          <p:attrName>ppt_h</p:attrName>
                                        </p:attrNameLst>
                                      </p:cBhvr>
                                      <p:tavLst>
                                        <p:tav tm="0">
                                          <p:val>
                                            <p:fltVal val="0"/>
                                          </p:val>
                                        </p:tav>
                                        <p:tav tm="100000">
                                          <p:val>
                                            <p:strVal val="#ppt_h"/>
                                          </p:val>
                                        </p:tav>
                                      </p:tavLst>
                                    </p:anim>
                                    <p:animEffect transition="in" filter="fade">
                                      <p:cBhvr>
                                        <p:cTn id="25" dur="250"/>
                                        <p:tgtEl>
                                          <p:spTgt spid="9"/>
                                        </p:tgtEl>
                                      </p:cBhvr>
                                    </p:animEffect>
                                  </p:childTnLst>
                                </p:cTn>
                              </p:par>
                            </p:childTnLst>
                          </p:cTn>
                        </p:par>
                        <p:par>
                          <p:cTn id="26" fill="hold">
                            <p:stCondLst>
                              <p:cond delay="1000"/>
                            </p:stCondLst>
                            <p:childTnLst>
                              <p:par>
                                <p:cTn id="27" presetID="53" presetClass="entr" presetSubtype="16" fill="hold" nodeType="afterEffect">
                                  <p:stCondLst>
                                    <p:cond delay="0"/>
                                  </p:stCondLst>
                                  <p:childTnLst>
                                    <p:set>
                                      <p:cBhvr>
                                        <p:cTn id="28" dur="1" fill="hold">
                                          <p:stCondLst>
                                            <p:cond delay="0"/>
                                          </p:stCondLst>
                                        </p:cTn>
                                        <p:tgtEl>
                                          <p:spTgt spid="13"/>
                                        </p:tgtEl>
                                        <p:attrNameLst>
                                          <p:attrName>style.visibility</p:attrName>
                                        </p:attrNameLst>
                                      </p:cBhvr>
                                      <p:to>
                                        <p:strVal val="visible"/>
                                      </p:to>
                                    </p:set>
                                    <p:anim calcmode="lin" valueType="num">
                                      <p:cBhvr>
                                        <p:cTn id="29" dur="250" fill="hold"/>
                                        <p:tgtEl>
                                          <p:spTgt spid="13"/>
                                        </p:tgtEl>
                                        <p:attrNameLst>
                                          <p:attrName>ppt_w</p:attrName>
                                        </p:attrNameLst>
                                      </p:cBhvr>
                                      <p:tavLst>
                                        <p:tav tm="0">
                                          <p:val>
                                            <p:fltVal val="0"/>
                                          </p:val>
                                        </p:tav>
                                        <p:tav tm="100000">
                                          <p:val>
                                            <p:strVal val="#ppt_w"/>
                                          </p:val>
                                        </p:tav>
                                      </p:tavLst>
                                    </p:anim>
                                    <p:anim calcmode="lin" valueType="num">
                                      <p:cBhvr>
                                        <p:cTn id="30" dur="250" fill="hold"/>
                                        <p:tgtEl>
                                          <p:spTgt spid="13"/>
                                        </p:tgtEl>
                                        <p:attrNameLst>
                                          <p:attrName>ppt_h</p:attrName>
                                        </p:attrNameLst>
                                      </p:cBhvr>
                                      <p:tavLst>
                                        <p:tav tm="0">
                                          <p:val>
                                            <p:fltVal val="0"/>
                                          </p:val>
                                        </p:tav>
                                        <p:tav tm="100000">
                                          <p:val>
                                            <p:strVal val="#ppt_h"/>
                                          </p:val>
                                        </p:tav>
                                      </p:tavLst>
                                    </p:anim>
                                    <p:animEffect transition="in" filter="fade">
                                      <p:cBhvr>
                                        <p:cTn id="31" dur="250"/>
                                        <p:tgtEl>
                                          <p:spTgt spid="13"/>
                                        </p:tgtEl>
                                      </p:cBhvr>
                                    </p:animEffect>
                                  </p:childTnLst>
                                </p:cTn>
                              </p:par>
                            </p:childTnLst>
                          </p:cTn>
                        </p:par>
                        <p:par>
                          <p:cTn id="32" fill="hold">
                            <p:stCondLst>
                              <p:cond delay="1250"/>
                            </p:stCondLst>
                            <p:childTnLst>
                              <p:par>
                                <p:cTn id="33" presetID="53" presetClass="entr" presetSubtype="16" fill="hold" nodeType="after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p:cTn id="35" dur="250" fill="hold"/>
                                        <p:tgtEl>
                                          <p:spTgt spid="10"/>
                                        </p:tgtEl>
                                        <p:attrNameLst>
                                          <p:attrName>ppt_w</p:attrName>
                                        </p:attrNameLst>
                                      </p:cBhvr>
                                      <p:tavLst>
                                        <p:tav tm="0">
                                          <p:val>
                                            <p:fltVal val="0"/>
                                          </p:val>
                                        </p:tav>
                                        <p:tav tm="100000">
                                          <p:val>
                                            <p:strVal val="#ppt_w"/>
                                          </p:val>
                                        </p:tav>
                                      </p:tavLst>
                                    </p:anim>
                                    <p:anim calcmode="lin" valueType="num">
                                      <p:cBhvr>
                                        <p:cTn id="36" dur="250" fill="hold"/>
                                        <p:tgtEl>
                                          <p:spTgt spid="10"/>
                                        </p:tgtEl>
                                        <p:attrNameLst>
                                          <p:attrName>ppt_h</p:attrName>
                                        </p:attrNameLst>
                                      </p:cBhvr>
                                      <p:tavLst>
                                        <p:tav tm="0">
                                          <p:val>
                                            <p:fltVal val="0"/>
                                          </p:val>
                                        </p:tav>
                                        <p:tav tm="100000">
                                          <p:val>
                                            <p:strVal val="#ppt_h"/>
                                          </p:val>
                                        </p:tav>
                                      </p:tavLst>
                                    </p:anim>
                                    <p:animEffect transition="in" filter="fade">
                                      <p:cBhvr>
                                        <p:cTn id="37" dur="250"/>
                                        <p:tgtEl>
                                          <p:spTgt spid="10"/>
                                        </p:tgtEl>
                                      </p:cBhvr>
                                    </p:animEffect>
                                  </p:childTnLst>
                                </p:cTn>
                              </p:par>
                            </p:childTnLst>
                          </p:cTn>
                        </p:par>
                        <p:par>
                          <p:cTn id="38" fill="hold">
                            <p:stCondLst>
                              <p:cond delay="1500"/>
                            </p:stCondLst>
                            <p:childTnLst>
                              <p:par>
                                <p:cTn id="39" presetID="53" presetClass="entr" presetSubtype="16" fill="hold" nodeType="after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p:cTn id="41" dur="250" fill="hold"/>
                                        <p:tgtEl>
                                          <p:spTgt spid="12"/>
                                        </p:tgtEl>
                                        <p:attrNameLst>
                                          <p:attrName>ppt_w</p:attrName>
                                        </p:attrNameLst>
                                      </p:cBhvr>
                                      <p:tavLst>
                                        <p:tav tm="0">
                                          <p:val>
                                            <p:fltVal val="0"/>
                                          </p:val>
                                        </p:tav>
                                        <p:tav tm="100000">
                                          <p:val>
                                            <p:strVal val="#ppt_w"/>
                                          </p:val>
                                        </p:tav>
                                      </p:tavLst>
                                    </p:anim>
                                    <p:anim calcmode="lin" valueType="num">
                                      <p:cBhvr>
                                        <p:cTn id="42" dur="250" fill="hold"/>
                                        <p:tgtEl>
                                          <p:spTgt spid="12"/>
                                        </p:tgtEl>
                                        <p:attrNameLst>
                                          <p:attrName>ppt_h</p:attrName>
                                        </p:attrNameLst>
                                      </p:cBhvr>
                                      <p:tavLst>
                                        <p:tav tm="0">
                                          <p:val>
                                            <p:fltVal val="0"/>
                                          </p:val>
                                        </p:tav>
                                        <p:tav tm="100000">
                                          <p:val>
                                            <p:strVal val="#ppt_h"/>
                                          </p:val>
                                        </p:tav>
                                      </p:tavLst>
                                    </p:anim>
                                    <p:animEffect transition="in" filter="fade">
                                      <p:cBhvr>
                                        <p:cTn id="43" dur="250"/>
                                        <p:tgtEl>
                                          <p:spTgt spid="12"/>
                                        </p:tgtEl>
                                      </p:cBhvr>
                                    </p:animEffect>
                                  </p:childTnLst>
                                </p:cTn>
                              </p:par>
                            </p:childTnLst>
                          </p:cTn>
                        </p:par>
                        <p:par>
                          <p:cTn id="44" fill="hold">
                            <p:stCondLst>
                              <p:cond delay="1750"/>
                            </p:stCondLst>
                            <p:childTnLst>
                              <p:par>
                                <p:cTn id="45" presetID="53" presetClass="entr" presetSubtype="16" fill="hold" nodeType="after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p:cTn id="47" dur="250" fill="hold"/>
                                        <p:tgtEl>
                                          <p:spTgt spid="11"/>
                                        </p:tgtEl>
                                        <p:attrNameLst>
                                          <p:attrName>ppt_w</p:attrName>
                                        </p:attrNameLst>
                                      </p:cBhvr>
                                      <p:tavLst>
                                        <p:tav tm="0">
                                          <p:val>
                                            <p:fltVal val="0"/>
                                          </p:val>
                                        </p:tav>
                                        <p:tav tm="100000">
                                          <p:val>
                                            <p:strVal val="#ppt_w"/>
                                          </p:val>
                                        </p:tav>
                                      </p:tavLst>
                                    </p:anim>
                                    <p:anim calcmode="lin" valueType="num">
                                      <p:cBhvr>
                                        <p:cTn id="48" dur="250" fill="hold"/>
                                        <p:tgtEl>
                                          <p:spTgt spid="11"/>
                                        </p:tgtEl>
                                        <p:attrNameLst>
                                          <p:attrName>ppt_h</p:attrName>
                                        </p:attrNameLst>
                                      </p:cBhvr>
                                      <p:tavLst>
                                        <p:tav tm="0">
                                          <p:val>
                                            <p:fltVal val="0"/>
                                          </p:val>
                                        </p:tav>
                                        <p:tav tm="100000">
                                          <p:val>
                                            <p:strVal val="#ppt_h"/>
                                          </p:val>
                                        </p:tav>
                                      </p:tavLst>
                                    </p:anim>
                                    <p:animEffect transition="in" filter="fade">
                                      <p:cBhvr>
                                        <p:cTn id="49" dur="250"/>
                                        <p:tgtEl>
                                          <p:spTgt spid="11"/>
                                        </p:tgtEl>
                                      </p:cBhvr>
                                    </p:animEffect>
                                  </p:childTnLst>
                                </p:cTn>
                              </p:par>
                            </p:childTnLst>
                          </p:cTn>
                        </p:par>
                        <p:par>
                          <p:cTn id="50" fill="hold">
                            <p:stCondLst>
                              <p:cond delay="2000"/>
                            </p:stCondLst>
                            <p:childTnLst>
                              <p:par>
                                <p:cTn id="51" presetID="53" presetClass="entr" presetSubtype="16" fill="hold" nodeType="afterEffect">
                                  <p:stCondLst>
                                    <p:cond delay="0"/>
                                  </p:stCondLst>
                                  <p:childTnLst>
                                    <p:set>
                                      <p:cBhvr>
                                        <p:cTn id="52" dur="1" fill="hold">
                                          <p:stCondLst>
                                            <p:cond delay="0"/>
                                          </p:stCondLst>
                                        </p:cTn>
                                        <p:tgtEl>
                                          <p:spTgt spid="14"/>
                                        </p:tgtEl>
                                        <p:attrNameLst>
                                          <p:attrName>style.visibility</p:attrName>
                                        </p:attrNameLst>
                                      </p:cBhvr>
                                      <p:to>
                                        <p:strVal val="visible"/>
                                      </p:to>
                                    </p:set>
                                    <p:anim calcmode="lin" valueType="num">
                                      <p:cBhvr>
                                        <p:cTn id="53" dur="250" fill="hold"/>
                                        <p:tgtEl>
                                          <p:spTgt spid="14"/>
                                        </p:tgtEl>
                                        <p:attrNameLst>
                                          <p:attrName>ppt_w</p:attrName>
                                        </p:attrNameLst>
                                      </p:cBhvr>
                                      <p:tavLst>
                                        <p:tav tm="0">
                                          <p:val>
                                            <p:fltVal val="0"/>
                                          </p:val>
                                        </p:tav>
                                        <p:tav tm="100000">
                                          <p:val>
                                            <p:strVal val="#ppt_w"/>
                                          </p:val>
                                        </p:tav>
                                      </p:tavLst>
                                    </p:anim>
                                    <p:anim calcmode="lin" valueType="num">
                                      <p:cBhvr>
                                        <p:cTn id="54" dur="250" fill="hold"/>
                                        <p:tgtEl>
                                          <p:spTgt spid="14"/>
                                        </p:tgtEl>
                                        <p:attrNameLst>
                                          <p:attrName>ppt_h</p:attrName>
                                        </p:attrNameLst>
                                      </p:cBhvr>
                                      <p:tavLst>
                                        <p:tav tm="0">
                                          <p:val>
                                            <p:fltVal val="0"/>
                                          </p:val>
                                        </p:tav>
                                        <p:tav tm="100000">
                                          <p:val>
                                            <p:strVal val="#ppt_h"/>
                                          </p:val>
                                        </p:tav>
                                      </p:tavLst>
                                    </p:anim>
                                    <p:animEffect transition="in" filter="fade">
                                      <p:cBhvr>
                                        <p:cTn id="55" dur="250"/>
                                        <p:tgtEl>
                                          <p:spTgt spid="14"/>
                                        </p:tgtEl>
                                      </p:cBhvr>
                                    </p:animEffect>
                                  </p:childTnLst>
                                </p:cTn>
                              </p:par>
                            </p:childTnLst>
                          </p:cTn>
                        </p:par>
                      </p:childTnLst>
                    </p:cTn>
                  </p:par>
                  <p:par>
                    <p:cTn id="56" fill="hold">
                      <p:stCondLst>
                        <p:cond delay="indefinite"/>
                      </p:stCondLst>
                      <p:childTnLst>
                        <p:par>
                          <p:cTn id="57" fill="hold">
                            <p:stCondLst>
                              <p:cond delay="0"/>
                            </p:stCondLst>
                            <p:childTnLst>
                              <p:par>
                                <p:cTn id="58" presetID="53" presetClass="entr" presetSubtype="16" fill="hold" nodeType="clickEffect">
                                  <p:stCondLst>
                                    <p:cond delay="0"/>
                                  </p:stCondLst>
                                  <p:childTnLst>
                                    <p:set>
                                      <p:cBhvr>
                                        <p:cTn id="59" dur="1" fill="hold">
                                          <p:stCondLst>
                                            <p:cond delay="0"/>
                                          </p:stCondLst>
                                        </p:cTn>
                                        <p:tgtEl>
                                          <p:spTgt spid="20"/>
                                        </p:tgtEl>
                                        <p:attrNameLst>
                                          <p:attrName>style.visibility</p:attrName>
                                        </p:attrNameLst>
                                      </p:cBhvr>
                                      <p:to>
                                        <p:strVal val="visible"/>
                                      </p:to>
                                    </p:set>
                                    <p:anim calcmode="lin" valueType="num">
                                      <p:cBhvr>
                                        <p:cTn id="60" dur="250" fill="hold"/>
                                        <p:tgtEl>
                                          <p:spTgt spid="20"/>
                                        </p:tgtEl>
                                        <p:attrNameLst>
                                          <p:attrName>ppt_w</p:attrName>
                                        </p:attrNameLst>
                                      </p:cBhvr>
                                      <p:tavLst>
                                        <p:tav tm="0">
                                          <p:val>
                                            <p:fltVal val="0"/>
                                          </p:val>
                                        </p:tav>
                                        <p:tav tm="100000">
                                          <p:val>
                                            <p:strVal val="#ppt_w"/>
                                          </p:val>
                                        </p:tav>
                                      </p:tavLst>
                                    </p:anim>
                                    <p:anim calcmode="lin" valueType="num">
                                      <p:cBhvr>
                                        <p:cTn id="61" dur="250" fill="hold"/>
                                        <p:tgtEl>
                                          <p:spTgt spid="20"/>
                                        </p:tgtEl>
                                        <p:attrNameLst>
                                          <p:attrName>ppt_h</p:attrName>
                                        </p:attrNameLst>
                                      </p:cBhvr>
                                      <p:tavLst>
                                        <p:tav tm="0">
                                          <p:val>
                                            <p:fltVal val="0"/>
                                          </p:val>
                                        </p:tav>
                                        <p:tav tm="100000">
                                          <p:val>
                                            <p:strVal val="#ppt_h"/>
                                          </p:val>
                                        </p:tav>
                                      </p:tavLst>
                                    </p:anim>
                                    <p:animEffect transition="in" filter="fade">
                                      <p:cBhvr>
                                        <p:cTn id="62" dur="250"/>
                                        <p:tgtEl>
                                          <p:spTgt spid="20"/>
                                        </p:tgtEl>
                                      </p:cBhvr>
                                    </p:animEffect>
                                  </p:childTnLst>
                                </p:cTn>
                              </p:par>
                            </p:childTnLst>
                          </p:cTn>
                        </p:par>
                        <p:par>
                          <p:cTn id="63" fill="hold">
                            <p:stCondLst>
                              <p:cond delay="250"/>
                            </p:stCondLst>
                            <p:childTnLst>
                              <p:par>
                                <p:cTn id="64" presetID="53" presetClass="entr" presetSubtype="16" fill="hold" nodeType="afterEffect">
                                  <p:stCondLst>
                                    <p:cond delay="0"/>
                                  </p:stCondLst>
                                  <p:childTnLst>
                                    <p:set>
                                      <p:cBhvr>
                                        <p:cTn id="65" dur="1" fill="hold">
                                          <p:stCondLst>
                                            <p:cond delay="0"/>
                                          </p:stCondLst>
                                        </p:cTn>
                                        <p:tgtEl>
                                          <p:spTgt spid="18"/>
                                        </p:tgtEl>
                                        <p:attrNameLst>
                                          <p:attrName>style.visibility</p:attrName>
                                        </p:attrNameLst>
                                      </p:cBhvr>
                                      <p:to>
                                        <p:strVal val="visible"/>
                                      </p:to>
                                    </p:set>
                                    <p:anim calcmode="lin" valueType="num">
                                      <p:cBhvr>
                                        <p:cTn id="66" dur="250" fill="hold"/>
                                        <p:tgtEl>
                                          <p:spTgt spid="18"/>
                                        </p:tgtEl>
                                        <p:attrNameLst>
                                          <p:attrName>ppt_w</p:attrName>
                                        </p:attrNameLst>
                                      </p:cBhvr>
                                      <p:tavLst>
                                        <p:tav tm="0">
                                          <p:val>
                                            <p:fltVal val="0"/>
                                          </p:val>
                                        </p:tav>
                                        <p:tav tm="100000">
                                          <p:val>
                                            <p:strVal val="#ppt_w"/>
                                          </p:val>
                                        </p:tav>
                                      </p:tavLst>
                                    </p:anim>
                                    <p:anim calcmode="lin" valueType="num">
                                      <p:cBhvr>
                                        <p:cTn id="67" dur="250" fill="hold"/>
                                        <p:tgtEl>
                                          <p:spTgt spid="18"/>
                                        </p:tgtEl>
                                        <p:attrNameLst>
                                          <p:attrName>ppt_h</p:attrName>
                                        </p:attrNameLst>
                                      </p:cBhvr>
                                      <p:tavLst>
                                        <p:tav tm="0">
                                          <p:val>
                                            <p:fltVal val="0"/>
                                          </p:val>
                                        </p:tav>
                                        <p:tav tm="100000">
                                          <p:val>
                                            <p:strVal val="#ppt_h"/>
                                          </p:val>
                                        </p:tav>
                                      </p:tavLst>
                                    </p:anim>
                                    <p:animEffect transition="in" filter="fade">
                                      <p:cBhvr>
                                        <p:cTn id="68" dur="250"/>
                                        <p:tgtEl>
                                          <p:spTgt spid="18"/>
                                        </p:tgtEl>
                                      </p:cBhvr>
                                    </p:animEffect>
                                  </p:childTnLst>
                                </p:cTn>
                              </p:par>
                            </p:childTnLst>
                          </p:cTn>
                        </p:par>
                        <p:par>
                          <p:cTn id="69" fill="hold">
                            <p:stCondLst>
                              <p:cond delay="500"/>
                            </p:stCondLst>
                            <p:childTnLst>
                              <p:par>
                                <p:cTn id="70" presetID="53" presetClass="entr" presetSubtype="16" fill="hold" nodeType="afterEffect">
                                  <p:stCondLst>
                                    <p:cond delay="0"/>
                                  </p:stCondLst>
                                  <p:childTnLst>
                                    <p:set>
                                      <p:cBhvr>
                                        <p:cTn id="71" dur="1" fill="hold">
                                          <p:stCondLst>
                                            <p:cond delay="0"/>
                                          </p:stCondLst>
                                        </p:cTn>
                                        <p:tgtEl>
                                          <p:spTgt spid="21"/>
                                        </p:tgtEl>
                                        <p:attrNameLst>
                                          <p:attrName>style.visibility</p:attrName>
                                        </p:attrNameLst>
                                      </p:cBhvr>
                                      <p:to>
                                        <p:strVal val="visible"/>
                                      </p:to>
                                    </p:set>
                                    <p:anim calcmode="lin" valueType="num">
                                      <p:cBhvr>
                                        <p:cTn id="72" dur="250" fill="hold"/>
                                        <p:tgtEl>
                                          <p:spTgt spid="21"/>
                                        </p:tgtEl>
                                        <p:attrNameLst>
                                          <p:attrName>ppt_w</p:attrName>
                                        </p:attrNameLst>
                                      </p:cBhvr>
                                      <p:tavLst>
                                        <p:tav tm="0">
                                          <p:val>
                                            <p:fltVal val="0"/>
                                          </p:val>
                                        </p:tav>
                                        <p:tav tm="100000">
                                          <p:val>
                                            <p:strVal val="#ppt_w"/>
                                          </p:val>
                                        </p:tav>
                                      </p:tavLst>
                                    </p:anim>
                                    <p:anim calcmode="lin" valueType="num">
                                      <p:cBhvr>
                                        <p:cTn id="73" dur="250" fill="hold"/>
                                        <p:tgtEl>
                                          <p:spTgt spid="21"/>
                                        </p:tgtEl>
                                        <p:attrNameLst>
                                          <p:attrName>ppt_h</p:attrName>
                                        </p:attrNameLst>
                                      </p:cBhvr>
                                      <p:tavLst>
                                        <p:tav tm="0">
                                          <p:val>
                                            <p:fltVal val="0"/>
                                          </p:val>
                                        </p:tav>
                                        <p:tav tm="100000">
                                          <p:val>
                                            <p:strVal val="#ppt_h"/>
                                          </p:val>
                                        </p:tav>
                                      </p:tavLst>
                                    </p:anim>
                                    <p:animEffect transition="in" filter="fade">
                                      <p:cBhvr>
                                        <p:cTn id="74" dur="25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2500" r="12500"/>
          <a:stretch/>
        </p:blipFill>
        <p:spPr>
          <a:xfrm>
            <a:off x="1" y="0"/>
            <a:ext cx="9144000" cy="6858000"/>
          </a:xfrm>
          <a:prstGeom prst="rect">
            <a:avLst/>
          </a:prstGeom>
        </p:spPr>
      </p:pic>
      <p:sp>
        <p:nvSpPr>
          <p:cNvPr id="8" name="Rectangle 7"/>
          <p:cNvSpPr/>
          <p:nvPr/>
        </p:nvSpPr>
        <p:spPr>
          <a:xfrm rot="16200000">
            <a:off x="4548547" y="2262546"/>
            <a:ext cx="6858000" cy="2332908"/>
          </a:xfrm>
          <a:prstGeom prst="rect">
            <a:avLst/>
          </a:prstGeom>
          <a:gradFill>
            <a:gsLst>
              <a:gs pos="75000">
                <a:schemeClr val="tx1">
                  <a:alpha val="8000"/>
                </a:schemeClr>
              </a:gs>
              <a:gs pos="5000">
                <a:schemeClr val="tx1">
                  <a:alpha val="90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4" name="Picture 3"/>
          <p:cNvPicPr>
            <a:picLocks noChangeAspect="1"/>
          </p:cNvPicPr>
          <p:nvPr/>
        </p:nvPicPr>
        <p:blipFill>
          <a:blip r:embed="rId3"/>
          <a:stretch>
            <a:fillRect/>
          </a:stretch>
        </p:blipFill>
        <p:spPr>
          <a:xfrm>
            <a:off x="7312198" y="5207000"/>
            <a:ext cx="1330698" cy="1524000"/>
          </a:xfrm>
          <a:prstGeom prst="rect">
            <a:avLst/>
          </a:prstGeom>
        </p:spPr>
      </p:pic>
      <p:sp>
        <p:nvSpPr>
          <p:cNvPr id="2" name="Rectangle 1"/>
          <p:cNvSpPr/>
          <p:nvPr/>
        </p:nvSpPr>
        <p:spPr>
          <a:xfrm>
            <a:off x="131358" y="2697203"/>
            <a:ext cx="3062844" cy="4033797"/>
          </a:xfrm>
          <a:prstGeom prst="rect">
            <a:avLst/>
          </a:prstGeom>
          <a:solidFill>
            <a:schemeClr val="tx1">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TextBox 8"/>
          <p:cNvSpPr txBox="1"/>
          <p:nvPr/>
        </p:nvSpPr>
        <p:spPr>
          <a:xfrm>
            <a:off x="156758" y="2984500"/>
            <a:ext cx="3062844" cy="3785652"/>
          </a:xfrm>
          <a:prstGeom prst="rect">
            <a:avLst/>
          </a:prstGeom>
          <a:noFill/>
        </p:spPr>
        <p:txBody>
          <a:bodyPr wrap="square" rtlCol="0">
            <a:spAutoFit/>
          </a:bodyPr>
          <a:lstStyle/>
          <a:p>
            <a:r>
              <a:rPr lang="en-HK" sz="2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Tiger is a symbol for Asia. </a:t>
            </a:r>
            <a:r>
              <a:rPr lang="en-HK" sz="2400"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Ajitora</a:t>
            </a:r>
            <a:r>
              <a:rPr lang="en-HK" sz="2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is about </a:t>
            </a:r>
            <a:r>
              <a:rPr lang="en-HK" sz="2400" b="1"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Sustainable Development in Asia.</a:t>
            </a:r>
            <a:r>
              <a:rPr lang="en-HK" sz="2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As tiger economies roar forward in the Asia Century, tiger ecologies must roar forward together.</a:t>
            </a:r>
            <a:endParaRPr lang="en-US" sz="28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7" name="Picture 6"/>
          <p:cNvPicPr>
            <a:picLocks noChangeAspect="1"/>
          </p:cNvPicPr>
          <p:nvPr/>
        </p:nvPicPr>
        <p:blipFill rotWithShape="1">
          <a:blip r:embed="rId4"/>
          <a:srcRect l="15786" t="38529" r="44865" b="5538"/>
          <a:stretch/>
        </p:blipFill>
        <p:spPr>
          <a:xfrm>
            <a:off x="131357" y="101600"/>
            <a:ext cx="3062845" cy="2892658"/>
          </a:xfrm>
          <a:prstGeom prst="rect">
            <a:avLst/>
          </a:prstGeom>
        </p:spPr>
      </p:pic>
      <p:sp>
        <p:nvSpPr>
          <p:cNvPr id="10" name="TextBox 9"/>
          <p:cNvSpPr txBox="1"/>
          <p:nvPr/>
        </p:nvSpPr>
        <p:spPr>
          <a:xfrm>
            <a:off x="6972301" y="584200"/>
            <a:ext cx="2019300" cy="3170099"/>
          </a:xfrm>
          <a:prstGeom prst="rect">
            <a:avLst/>
          </a:prstGeom>
          <a:noFill/>
        </p:spPr>
        <p:txBody>
          <a:bodyPr wrap="square" rtlCol="0">
            <a:spAutoFit/>
          </a:bodyPr>
          <a:lstStyle/>
          <a:p>
            <a:r>
              <a:rPr lang="en-HK" sz="2000" b="1" dirty="0" err="1"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Ajitora</a:t>
            </a:r>
            <a:r>
              <a:rPr lang="en-HK" sz="20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is an official Tx2 Ambassador, a goal supported by the 13 Tiger Range Countries to double the number of wild tigers by 2022.</a:t>
            </a:r>
            <a:endParaRPr lang="en-US" sz="2400" b="1"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057265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50" fill="hold"/>
                                        <p:tgtEl>
                                          <p:spTgt spid="7"/>
                                        </p:tgtEl>
                                        <p:attrNameLst>
                                          <p:attrName>ppt_w</p:attrName>
                                        </p:attrNameLst>
                                      </p:cBhvr>
                                      <p:tavLst>
                                        <p:tav tm="0">
                                          <p:val>
                                            <p:fltVal val="0"/>
                                          </p:val>
                                        </p:tav>
                                        <p:tav tm="100000">
                                          <p:val>
                                            <p:strVal val="#ppt_w"/>
                                          </p:val>
                                        </p:tav>
                                      </p:tavLst>
                                    </p:anim>
                                    <p:anim calcmode="lin" valueType="num">
                                      <p:cBhvr>
                                        <p:cTn id="8" dur="250" fill="hold"/>
                                        <p:tgtEl>
                                          <p:spTgt spid="7"/>
                                        </p:tgtEl>
                                        <p:attrNameLst>
                                          <p:attrName>ppt_h</p:attrName>
                                        </p:attrNameLst>
                                      </p:cBhvr>
                                      <p:tavLst>
                                        <p:tav tm="0">
                                          <p:val>
                                            <p:fltVal val="0"/>
                                          </p:val>
                                        </p:tav>
                                        <p:tav tm="100000">
                                          <p:val>
                                            <p:strVal val="#ppt_h"/>
                                          </p:val>
                                        </p:tav>
                                      </p:tavLst>
                                    </p:anim>
                                    <p:animEffect transition="in" filter="fade">
                                      <p:cBhvr>
                                        <p:cTn id="9" dur="250"/>
                                        <p:tgtEl>
                                          <p:spTgt spid="7"/>
                                        </p:tgtEl>
                                      </p:cBhvr>
                                    </p:animEffect>
                                  </p:childTnLst>
                                </p:cTn>
                              </p:par>
                            </p:childTnLst>
                          </p:cTn>
                        </p:par>
                        <p:par>
                          <p:cTn id="10" fill="hold">
                            <p:stCondLst>
                              <p:cond delay="250"/>
                            </p:stCondLst>
                            <p:childTnLst>
                              <p:par>
                                <p:cTn id="11" presetID="22" presetClass="entr" presetSubtype="1"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up)">
                                      <p:cBhvr>
                                        <p:cTn id="13" dur="250"/>
                                        <p:tgtEl>
                                          <p:spTgt spid="2"/>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up)">
                                      <p:cBhvr>
                                        <p:cTn id="16" dur="250"/>
                                        <p:tgtEl>
                                          <p:spTgt spid="9"/>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wipe(up)">
                                      <p:cBhvr>
                                        <p:cTn id="20" dur="250"/>
                                        <p:tgtEl>
                                          <p:spTgt spid="10"/>
                                        </p:tgtEl>
                                      </p:cBhvr>
                                    </p:animEffect>
                                  </p:childTnLst>
                                </p:cTn>
                              </p:par>
                              <p:par>
                                <p:cTn id="21" presetID="22" presetClass="entr" presetSubtype="1"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up)">
                                      <p:cBhvr>
                                        <p:cTn id="23" dur="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animBg="1"/>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32437"/>
            <a:ext cx="9144000" cy="5140998"/>
          </a:xfrm>
          <a:prstGeom prst="rect">
            <a:avLst/>
          </a:prstGeom>
        </p:spPr>
      </p:pic>
      <p:pic>
        <p:nvPicPr>
          <p:cNvPr id="2" name="Picture 1" descr="0728_1-2.jpg"/>
          <p:cNvPicPr>
            <a:picLocks noChangeAspect="1"/>
          </p:cNvPicPr>
          <p:nvPr/>
        </p:nvPicPr>
        <p:blipFill>
          <a:blip r:embed="rId3" cstate="print">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0"/>
            <a:ext cx="4211960" cy="2954019"/>
          </a:xfrm>
          <a:prstGeom prst="rect">
            <a:avLst/>
          </a:prstGeom>
        </p:spPr>
      </p:pic>
      <p:pic>
        <p:nvPicPr>
          <p:cNvPr id="3" name="Picture 2" descr="0728_2-2.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047396" y="0"/>
            <a:ext cx="5108554" cy="2954019"/>
          </a:xfrm>
          <a:prstGeom prst="rect">
            <a:avLst/>
          </a:prstGeom>
        </p:spPr>
      </p:pic>
      <p:pic>
        <p:nvPicPr>
          <p:cNvPr id="2050" name="Picture 2" descr="Image result for ajitora domain"/>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950" y="2954019"/>
            <a:ext cx="2741110" cy="3919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3159603"/>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547664" y="3487354"/>
            <a:ext cx="6561684" cy="2532447"/>
          </a:xfrm>
          <a:prstGeom prst="rect">
            <a:avLst/>
          </a:prstGeom>
        </p:spPr>
      </p:pic>
      <p:pic>
        <p:nvPicPr>
          <p:cNvPr id="2" name="Picture 1"/>
          <p:cNvPicPr>
            <a:picLocks noChangeAspect="1"/>
          </p:cNvPicPr>
          <p:nvPr/>
        </p:nvPicPr>
        <p:blipFill>
          <a:blip r:embed="rId3"/>
          <a:stretch>
            <a:fillRect/>
          </a:stretch>
        </p:blipFill>
        <p:spPr>
          <a:xfrm>
            <a:off x="-828600" y="-1"/>
            <a:ext cx="10832798" cy="6859261"/>
          </a:xfrm>
          <a:prstGeom prst="rect">
            <a:avLst/>
          </a:prstGeom>
        </p:spPr>
      </p:pic>
    </p:spTree>
    <p:extLst>
      <p:ext uri="{BB962C8B-B14F-4D97-AF65-F5344CB8AC3E}">
        <p14:creationId xmlns:p14="http://schemas.microsoft.com/office/powerpoint/2010/main" val="1783231619"/>
      </p:ext>
    </p:extLst>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ajitora sa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47867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ajitora doma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32878"/>
            <a:ext cx="9144000" cy="2813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221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wipe(left)">
                                      <p:cBhvr>
                                        <p:cTn id="7"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p:cNvSpPr/>
          <p:nvPr/>
        </p:nvSpPr>
        <p:spPr>
          <a:xfrm>
            <a:off x="0" y="706091"/>
            <a:ext cx="9144000" cy="413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81076" y="0"/>
            <a:ext cx="9087468" cy="634083"/>
          </a:xfrm>
        </p:spPr>
        <p:txBody>
          <a:bodyPr>
            <a:normAutofit/>
          </a:bodyPr>
          <a:lstStyle/>
          <a:p>
            <a:r>
              <a:rPr lang="en-US" sz="3200" b="1" dirty="0" smtClean="0">
                <a:solidFill>
                  <a:schemeClr val="bg1">
                    <a:lumMod val="65000"/>
                  </a:schemeClr>
                </a:solidFill>
              </a:rPr>
              <a:t>Top Economies for .Asia New Registrations</a:t>
            </a:r>
            <a:endParaRPr lang="en-US" sz="3200" b="1" dirty="0">
              <a:solidFill>
                <a:schemeClr val="bg1">
                  <a:lumMod val="65000"/>
                </a:schemeClr>
              </a:solidFill>
            </a:endParaRPr>
          </a:p>
        </p:txBody>
      </p:sp>
      <p:sp>
        <p:nvSpPr>
          <p:cNvPr id="2" name="Content Placeholder 1"/>
          <p:cNvSpPr>
            <a:spLocks noGrp="1"/>
          </p:cNvSpPr>
          <p:nvPr>
            <p:ph idx="1"/>
          </p:nvPr>
        </p:nvSpPr>
        <p:spPr>
          <a:xfrm>
            <a:off x="3438417" y="706091"/>
            <a:ext cx="2479304" cy="5328592"/>
          </a:xfrm>
        </p:spPr>
        <p:txBody>
          <a:bodyPr>
            <a:normAutofit lnSpcReduction="10000"/>
          </a:bodyPr>
          <a:lstStyle/>
          <a:p>
            <a:pPr marL="0" indent="0">
              <a:buNone/>
            </a:pPr>
            <a:r>
              <a:rPr lang="en-US" b="1" dirty="0" smtClean="0">
                <a:solidFill>
                  <a:srgbClr val="00B0F0"/>
                </a:solidFill>
              </a:rPr>
              <a:t>2015</a:t>
            </a:r>
          </a:p>
          <a:p>
            <a:pPr marL="514350" indent="-514350">
              <a:buAutoNum type="arabicPeriod"/>
            </a:pPr>
            <a:r>
              <a:rPr lang="en-US" dirty="0" smtClean="0">
                <a:solidFill>
                  <a:schemeClr val="bg1">
                    <a:lumMod val="95000"/>
                  </a:schemeClr>
                </a:solidFill>
              </a:rPr>
              <a:t>China</a:t>
            </a:r>
          </a:p>
          <a:p>
            <a:pPr marL="514350" indent="-514350">
              <a:buAutoNum type="arabicPeriod"/>
            </a:pPr>
            <a:r>
              <a:rPr lang="en-US" b="1" dirty="0" smtClean="0">
                <a:solidFill>
                  <a:schemeClr val="bg1">
                    <a:lumMod val="95000"/>
                  </a:schemeClr>
                </a:solidFill>
              </a:rPr>
              <a:t>India</a:t>
            </a:r>
          </a:p>
          <a:p>
            <a:pPr marL="514350" indent="-514350">
              <a:buAutoNum type="arabicPeriod"/>
            </a:pPr>
            <a:r>
              <a:rPr lang="en-US" dirty="0" smtClean="0">
                <a:solidFill>
                  <a:schemeClr val="bg1">
                    <a:lumMod val="95000"/>
                  </a:schemeClr>
                </a:solidFill>
              </a:rPr>
              <a:t>Japan</a:t>
            </a:r>
          </a:p>
          <a:p>
            <a:pPr marL="514350" indent="-514350">
              <a:buAutoNum type="arabicPeriod"/>
            </a:pPr>
            <a:r>
              <a:rPr lang="en-US" b="1" dirty="0" smtClean="0">
                <a:solidFill>
                  <a:schemeClr val="bg1">
                    <a:lumMod val="95000"/>
                  </a:schemeClr>
                </a:solidFill>
              </a:rPr>
              <a:t>Indonesia</a:t>
            </a:r>
          </a:p>
          <a:p>
            <a:pPr marL="514350" indent="-514350">
              <a:buAutoNum type="arabicPeriod"/>
            </a:pPr>
            <a:r>
              <a:rPr lang="en-US" dirty="0" smtClean="0">
                <a:solidFill>
                  <a:schemeClr val="bg1">
                    <a:lumMod val="95000"/>
                  </a:schemeClr>
                </a:solidFill>
              </a:rPr>
              <a:t>Australia</a:t>
            </a:r>
          </a:p>
          <a:p>
            <a:pPr marL="514350" indent="-514350">
              <a:buAutoNum type="arabicPeriod"/>
            </a:pPr>
            <a:r>
              <a:rPr lang="en-US" b="1" dirty="0" smtClean="0">
                <a:solidFill>
                  <a:schemeClr val="bg1">
                    <a:lumMod val="95000"/>
                  </a:schemeClr>
                </a:solidFill>
              </a:rPr>
              <a:t>Malaysia</a:t>
            </a:r>
          </a:p>
          <a:p>
            <a:pPr marL="514350" indent="-514350">
              <a:buAutoNum type="arabicPeriod"/>
            </a:pPr>
            <a:r>
              <a:rPr lang="en-US" dirty="0" smtClean="0">
                <a:solidFill>
                  <a:schemeClr val="bg1">
                    <a:lumMod val="95000"/>
                  </a:schemeClr>
                </a:solidFill>
              </a:rPr>
              <a:t>Korea</a:t>
            </a:r>
          </a:p>
          <a:p>
            <a:pPr marL="514350" indent="-514350">
              <a:buAutoNum type="arabicPeriod"/>
            </a:pPr>
            <a:r>
              <a:rPr lang="en-US" dirty="0" smtClean="0">
                <a:solidFill>
                  <a:schemeClr val="bg1">
                    <a:lumMod val="95000"/>
                  </a:schemeClr>
                </a:solidFill>
              </a:rPr>
              <a:t>USA</a:t>
            </a:r>
          </a:p>
          <a:p>
            <a:pPr marL="514350" indent="-514350">
              <a:buAutoNum type="arabicPeriod"/>
            </a:pPr>
            <a:r>
              <a:rPr lang="en-US" dirty="0" smtClean="0">
                <a:solidFill>
                  <a:schemeClr val="bg1">
                    <a:lumMod val="95000"/>
                  </a:schemeClr>
                </a:solidFill>
              </a:rPr>
              <a:t>Singapore</a:t>
            </a:r>
          </a:p>
          <a:p>
            <a:pPr marL="514350" indent="-514350">
              <a:buAutoNum type="arabicPeriod"/>
            </a:pPr>
            <a:r>
              <a:rPr lang="en-US" dirty="0" smtClean="0">
                <a:solidFill>
                  <a:schemeClr val="bg1">
                    <a:lumMod val="95000"/>
                  </a:schemeClr>
                </a:solidFill>
              </a:rPr>
              <a:t>Viet Nam</a:t>
            </a:r>
            <a:endParaRPr lang="en-US" dirty="0">
              <a:solidFill>
                <a:schemeClr val="bg1">
                  <a:lumMod val="95000"/>
                </a:schemeClr>
              </a:solidFill>
            </a:endParaRPr>
          </a:p>
        </p:txBody>
      </p:sp>
      <p:sp>
        <p:nvSpPr>
          <p:cNvPr id="6" name="Content Placeholder 1"/>
          <p:cNvSpPr txBox="1">
            <a:spLocks/>
          </p:cNvSpPr>
          <p:nvPr/>
        </p:nvSpPr>
        <p:spPr>
          <a:xfrm>
            <a:off x="6228184" y="706091"/>
            <a:ext cx="2736304" cy="5568619"/>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b="1" dirty="0">
                <a:solidFill>
                  <a:srgbClr val="00B0F0"/>
                </a:solidFill>
              </a:rPr>
              <a:t>2014</a:t>
            </a:r>
          </a:p>
          <a:p>
            <a:pPr marL="514350" indent="-514350">
              <a:buFont typeface="Arial" pitchFamily="34" charset="0"/>
              <a:buAutoNum type="arabicPeriod"/>
            </a:pPr>
            <a:r>
              <a:rPr lang="en-US" dirty="0">
                <a:solidFill>
                  <a:schemeClr val="bg1">
                    <a:lumMod val="75000"/>
                  </a:schemeClr>
                </a:solidFill>
              </a:rPr>
              <a:t>Japan</a:t>
            </a:r>
          </a:p>
          <a:p>
            <a:pPr marL="514350" indent="-514350">
              <a:buFont typeface="Arial" pitchFamily="34" charset="0"/>
              <a:buAutoNum type="arabicPeriod"/>
            </a:pPr>
            <a:r>
              <a:rPr lang="en-US" dirty="0">
                <a:solidFill>
                  <a:schemeClr val="bg1">
                    <a:lumMod val="75000"/>
                  </a:schemeClr>
                </a:solidFill>
              </a:rPr>
              <a:t>China</a:t>
            </a:r>
          </a:p>
          <a:p>
            <a:pPr marL="514350" indent="-514350">
              <a:buFont typeface="Arial" pitchFamily="34" charset="0"/>
              <a:buAutoNum type="arabicPeriod"/>
            </a:pPr>
            <a:r>
              <a:rPr lang="en-US" b="1" dirty="0">
                <a:solidFill>
                  <a:schemeClr val="bg1">
                    <a:lumMod val="75000"/>
                  </a:schemeClr>
                </a:solidFill>
              </a:rPr>
              <a:t>India</a:t>
            </a:r>
          </a:p>
          <a:p>
            <a:pPr marL="514350" indent="-514350">
              <a:buFont typeface="Arial" pitchFamily="34" charset="0"/>
              <a:buAutoNum type="arabicPeriod"/>
            </a:pPr>
            <a:r>
              <a:rPr lang="en-US" dirty="0">
                <a:solidFill>
                  <a:schemeClr val="bg1">
                    <a:lumMod val="75000"/>
                  </a:schemeClr>
                </a:solidFill>
              </a:rPr>
              <a:t>USA</a:t>
            </a:r>
          </a:p>
          <a:p>
            <a:pPr marL="514350" indent="-514350">
              <a:buFont typeface="Arial" pitchFamily="34" charset="0"/>
              <a:buAutoNum type="arabicPeriod"/>
            </a:pPr>
            <a:r>
              <a:rPr lang="en-US" dirty="0">
                <a:solidFill>
                  <a:schemeClr val="bg1">
                    <a:lumMod val="75000"/>
                  </a:schemeClr>
                </a:solidFill>
              </a:rPr>
              <a:t>Australia</a:t>
            </a:r>
          </a:p>
          <a:p>
            <a:pPr marL="514350" indent="-514350">
              <a:buFont typeface="Arial" pitchFamily="34" charset="0"/>
              <a:buAutoNum type="arabicPeriod"/>
            </a:pPr>
            <a:r>
              <a:rPr lang="en-US" b="1" dirty="0">
                <a:solidFill>
                  <a:schemeClr val="bg1">
                    <a:lumMod val="75000"/>
                  </a:schemeClr>
                </a:solidFill>
              </a:rPr>
              <a:t>Indonesia</a:t>
            </a:r>
          </a:p>
          <a:p>
            <a:pPr marL="514350" indent="-514350">
              <a:buFont typeface="Arial" pitchFamily="34" charset="0"/>
              <a:buAutoNum type="arabicPeriod"/>
            </a:pPr>
            <a:r>
              <a:rPr lang="en-US" dirty="0">
                <a:solidFill>
                  <a:schemeClr val="bg1">
                    <a:lumMod val="75000"/>
                  </a:schemeClr>
                </a:solidFill>
              </a:rPr>
              <a:t>Korea</a:t>
            </a:r>
          </a:p>
          <a:p>
            <a:pPr marL="514350" indent="-514350">
              <a:buFont typeface="Arial" pitchFamily="34" charset="0"/>
              <a:buAutoNum type="arabicPeriod"/>
            </a:pPr>
            <a:r>
              <a:rPr lang="en-US" dirty="0">
                <a:solidFill>
                  <a:schemeClr val="bg1">
                    <a:lumMod val="75000"/>
                  </a:schemeClr>
                </a:solidFill>
              </a:rPr>
              <a:t>Singapore</a:t>
            </a:r>
          </a:p>
          <a:p>
            <a:pPr marL="514350" indent="-514350">
              <a:buFont typeface="Arial" pitchFamily="34" charset="0"/>
              <a:buAutoNum type="arabicPeriod"/>
            </a:pPr>
            <a:r>
              <a:rPr lang="en-US" b="1" dirty="0">
                <a:solidFill>
                  <a:schemeClr val="bg1">
                    <a:lumMod val="75000"/>
                  </a:schemeClr>
                </a:solidFill>
              </a:rPr>
              <a:t>Malaysia</a:t>
            </a:r>
          </a:p>
          <a:p>
            <a:pPr marL="514350" indent="-514350">
              <a:buFont typeface="Arial" pitchFamily="34" charset="0"/>
              <a:buAutoNum type="arabicPeriod"/>
            </a:pPr>
            <a:r>
              <a:rPr lang="en-US" dirty="0">
                <a:solidFill>
                  <a:schemeClr val="bg1">
                    <a:lumMod val="75000"/>
                  </a:schemeClr>
                </a:solidFill>
              </a:rPr>
              <a:t>Hong </a:t>
            </a:r>
            <a:r>
              <a:rPr lang="en-US" dirty="0" smtClean="0">
                <a:solidFill>
                  <a:schemeClr val="bg1">
                    <a:lumMod val="75000"/>
                  </a:schemeClr>
                </a:solidFill>
              </a:rPr>
              <a:t>Kong</a:t>
            </a:r>
            <a:endParaRPr lang="en-US" dirty="0">
              <a:solidFill>
                <a:schemeClr val="bg1">
                  <a:lumMod val="75000"/>
                </a:schemeClr>
              </a:solidFill>
            </a:endParaRPr>
          </a:p>
        </p:txBody>
      </p:sp>
      <p:cxnSp>
        <p:nvCxnSpPr>
          <p:cNvPr id="7" name="Straight Arrow Connector 6"/>
          <p:cNvCxnSpPr/>
          <p:nvPr/>
        </p:nvCxnSpPr>
        <p:spPr>
          <a:xfrm flipH="1" flipV="1">
            <a:off x="5593685" y="3082355"/>
            <a:ext cx="601724" cy="562372"/>
          </a:xfrm>
          <a:prstGeom prst="straightConnector1">
            <a:avLst/>
          </a:prstGeom>
          <a:ln w="38100">
            <a:solidFill>
              <a:schemeClr val="bg1">
                <a:lumMod val="8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5176953" y="4018459"/>
            <a:ext cx="1018456" cy="941259"/>
          </a:xfrm>
          <a:prstGeom prst="straightConnector1">
            <a:avLst/>
          </a:prstGeom>
          <a:ln w="38100">
            <a:solidFill>
              <a:schemeClr val="bg1">
                <a:lumMod val="8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5593685" y="1839371"/>
            <a:ext cx="601724" cy="522904"/>
          </a:xfrm>
          <a:prstGeom prst="straightConnector1">
            <a:avLst/>
          </a:prstGeom>
          <a:ln w="38100">
            <a:solidFill>
              <a:schemeClr val="bg1">
                <a:lumMod val="8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0" name="Content Placeholder 1"/>
          <p:cNvSpPr txBox="1">
            <a:spLocks/>
          </p:cNvSpPr>
          <p:nvPr/>
        </p:nvSpPr>
        <p:spPr>
          <a:xfrm>
            <a:off x="412385" y="683727"/>
            <a:ext cx="2748344" cy="6575092"/>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bg1">
                    <a:lumMod val="6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bg1">
                    <a:lumMod val="6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bg1">
                    <a:lumMod val="6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bg1">
                    <a:lumMod val="6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b="1" dirty="0" smtClean="0">
                <a:solidFill>
                  <a:srgbClr val="00B0F0"/>
                </a:solidFill>
              </a:rPr>
              <a:t>2016</a:t>
            </a:r>
          </a:p>
          <a:p>
            <a:pPr marL="514350" indent="-514350">
              <a:buFont typeface="Arial" pitchFamily="34" charset="0"/>
              <a:buAutoNum type="arabicPeriod"/>
            </a:pPr>
            <a:r>
              <a:rPr lang="en-US" dirty="0">
                <a:solidFill>
                  <a:schemeClr val="bg1">
                    <a:lumMod val="95000"/>
                  </a:schemeClr>
                </a:solidFill>
              </a:rPr>
              <a:t>China</a:t>
            </a:r>
          </a:p>
          <a:p>
            <a:pPr marL="514350" indent="-514350">
              <a:buFont typeface="Arial" pitchFamily="34" charset="0"/>
              <a:buAutoNum type="arabicPeriod"/>
            </a:pPr>
            <a:r>
              <a:rPr lang="en-US" dirty="0">
                <a:solidFill>
                  <a:schemeClr val="bg1">
                    <a:lumMod val="95000"/>
                  </a:schemeClr>
                </a:solidFill>
              </a:rPr>
              <a:t>India</a:t>
            </a:r>
          </a:p>
          <a:p>
            <a:pPr marL="514350" indent="-514350">
              <a:buFont typeface="Arial" pitchFamily="34" charset="0"/>
              <a:buAutoNum type="arabicPeriod"/>
            </a:pPr>
            <a:r>
              <a:rPr lang="en-US" b="1" dirty="0">
                <a:solidFill>
                  <a:srgbClr val="FFC000"/>
                </a:solidFill>
              </a:rPr>
              <a:t>Indonesia</a:t>
            </a:r>
          </a:p>
          <a:p>
            <a:pPr marL="514350" indent="-514350">
              <a:buFont typeface="Arial" pitchFamily="34" charset="0"/>
              <a:buAutoNum type="arabicPeriod"/>
            </a:pPr>
            <a:r>
              <a:rPr lang="en-US" dirty="0">
                <a:solidFill>
                  <a:schemeClr val="bg1">
                    <a:lumMod val="95000"/>
                  </a:schemeClr>
                </a:solidFill>
              </a:rPr>
              <a:t>Japan</a:t>
            </a:r>
          </a:p>
          <a:p>
            <a:pPr marL="514350" indent="-514350">
              <a:buFont typeface="Arial" pitchFamily="34" charset="0"/>
              <a:buAutoNum type="arabicPeriod"/>
            </a:pPr>
            <a:r>
              <a:rPr lang="en-US" b="1" dirty="0">
                <a:solidFill>
                  <a:srgbClr val="FFC000"/>
                </a:solidFill>
              </a:rPr>
              <a:t>Singapore</a:t>
            </a:r>
          </a:p>
          <a:p>
            <a:pPr marL="514350" indent="-514350">
              <a:buFont typeface="Arial" pitchFamily="34" charset="0"/>
              <a:buAutoNum type="arabicPeriod"/>
            </a:pPr>
            <a:r>
              <a:rPr lang="en-US" dirty="0">
                <a:solidFill>
                  <a:schemeClr val="bg1">
                    <a:lumMod val="95000"/>
                  </a:schemeClr>
                </a:solidFill>
              </a:rPr>
              <a:t>Malaysia</a:t>
            </a:r>
          </a:p>
          <a:p>
            <a:pPr marL="514350" indent="-514350">
              <a:buFont typeface="Arial" pitchFamily="34" charset="0"/>
              <a:buAutoNum type="arabicPeriod"/>
            </a:pPr>
            <a:r>
              <a:rPr lang="en-US" b="1" dirty="0">
                <a:solidFill>
                  <a:srgbClr val="FFC000"/>
                </a:solidFill>
              </a:rPr>
              <a:t>Viet Nam</a:t>
            </a:r>
          </a:p>
          <a:p>
            <a:pPr marL="514350" indent="-514350">
              <a:buFont typeface="Arial" pitchFamily="34" charset="0"/>
              <a:buAutoNum type="arabicPeriod"/>
            </a:pPr>
            <a:r>
              <a:rPr lang="en-US" dirty="0">
                <a:solidFill>
                  <a:schemeClr val="bg1"/>
                </a:solidFill>
              </a:rPr>
              <a:t>Hong Kong</a:t>
            </a:r>
          </a:p>
          <a:p>
            <a:pPr marL="514350" indent="-514350">
              <a:buFont typeface="Arial" pitchFamily="34" charset="0"/>
              <a:buAutoNum type="arabicPeriod"/>
            </a:pPr>
            <a:r>
              <a:rPr lang="en-US" dirty="0" smtClean="0">
                <a:solidFill>
                  <a:schemeClr val="bg1">
                    <a:lumMod val="95000"/>
                  </a:schemeClr>
                </a:solidFill>
              </a:rPr>
              <a:t>USA</a:t>
            </a:r>
            <a:endParaRPr lang="en-US" dirty="0">
              <a:solidFill>
                <a:schemeClr val="bg1">
                  <a:lumMod val="95000"/>
                </a:schemeClr>
              </a:solidFill>
            </a:endParaRPr>
          </a:p>
          <a:p>
            <a:pPr marL="514350" indent="-514350">
              <a:buFont typeface="Arial" pitchFamily="34" charset="0"/>
              <a:buAutoNum type="arabicPeriod"/>
            </a:pPr>
            <a:r>
              <a:rPr lang="en-US" b="1" dirty="0">
                <a:solidFill>
                  <a:srgbClr val="FFC000"/>
                </a:solidFill>
              </a:rPr>
              <a:t>Thailand</a:t>
            </a:r>
          </a:p>
          <a:p>
            <a:pPr marL="514350" indent="-514350">
              <a:buFont typeface="Arial" pitchFamily="34" charset="0"/>
              <a:buAutoNum type="arabicPeriod"/>
            </a:pPr>
            <a:r>
              <a:rPr lang="en-US" dirty="0" smtClean="0">
                <a:solidFill>
                  <a:schemeClr val="bg1"/>
                </a:solidFill>
              </a:rPr>
              <a:t>Korea</a:t>
            </a:r>
          </a:p>
          <a:p>
            <a:pPr marL="514350" indent="-514350">
              <a:buFont typeface="Arial" pitchFamily="34" charset="0"/>
              <a:buAutoNum type="arabicPeriod"/>
            </a:pPr>
            <a:r>
              <a:rPr lang="en-US" b="1" dirty="0" smtClean="0">
                <a:solidFill>
                  <a:srgbClr val="FFC000"/>
                </a:solidFill>
              </a:rPr>
              <a:t>Philippines</a:t>
            </a:r>
            <a:endParaRPr lang="en-US" b="1" dirty="0">
              <a:solidFill>
                <a:srgbClr val="FFC000"/>
              </a:solidFill>
            </a:endParaRPr>
          </a:p>
        </p:txBody>
      </p:sp>
      <p:cxnSp>
        <p:nvCxnSpPr>
          <p:cNvPr id="12" name="Straight Arrow Connector 11"/>
          <p:cNvCxnSpPr/>
          <p:nvPr/>
        </p:nvCxnSpPr>
        <p:spPr>
          <a:xfrm flipH="1" flipV="1">
            <a:off x="2843808" y="2362275"/>
            <a:ext cx="594609" cy="468053"/>
          </a:xfrm>
          <a:prstGeom prst="straightConnector1">
            <a:avLst/>
          </a:prstGeom>
          <a:ln w="38100">
            <a:solidFill>
              <a:schemeClr val="bg1">
                <a:lumMod val="8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2843808" y="3284984"/>
            <a:ext cx="642491" cy="1759589"/>
          </a:xfrm>
          <a:prstGeom prst="straightConnector1">
            <a:avLst/>
          </a:prstGeom>
          <a:ln w="38100">
            <a:solidFill>
              <a:schemeClr val="bg1">
                <a:lumMod val="8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2843808" y="4180054"/>
            <a:ext cx="642490" cy="1437067"/>
          </a:xfrm>
          <a:prstGeom prst="straightConnector1">
            <a:avLst/>
          </a:prstGeom>
          <a:ln w="38100">
            <a:solidFill>
              <a:schemeClr val="bg1">
                <a:lumMod val="8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758017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25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250"/>
                                        <p:tgtEl>
                                          <p:spTgt spid="2">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txEl>
                                              <p:pRg st="2" end="2"/>
                                            </p:txEl>
                                          </p:spTgt>
                                        </p:tgtEl>
                                        <p:attrNameLst>
                                          <p:attrName>style.visibility</p:attrName>
                                        </p:attrNameLst>
                                      </p:cBhvr>
                                      <p:to>
                                        <p:strVal val="visible"/>
                                      </p:to>
                                    </p:set>
                                    <p:animEffect transition="in" filter="fade">
                                      <p:cBhvr>
                                        <p:cTn id="16" dur="250"/>
                                        <p:tgtEl>
                                          <p:spTgt spid="2">
                                            <p:txEl>
                                              <p:pRg st="2" end="2"/>
                                            </p:txEl>
                                          </p:spTgt>
                                        </p:tgtEl>
                                      </p:cBhvr>
                                    </p:animEffect>
                                  </p:childTnLst>
                                </p:cTn>
                              </p:par>
                              <p:par>
                                <p:cTn id="17" presetID="22" presetClass="entr" presetSubtype="4"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down)">
                                      <p:cBhvr>
                                        <p:cTn id="19" dur="250"/>
                                        <p:tgtEl>
                                          <p:spTgt spid="11"/>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250"/>
                                        <p:tgtEl>
                                          <p:spTgt spid="2">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fade">
                                      <p:cBhvr>
                                        <p:cTn id="25" dur="250"/>
                                        <p:tgtEl>
                                          <p:spTgt spid="2">
                                            <p:txEl>
                                              <p:pRg st="4" end="4"/>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wipe(down)">
                                      <p:cBhvr>
                                        <p:cTn id="28" dur="250"/>
                                        <p:tgtEl>
                                          <p:spTgt spid="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Effect transition="in" filter="fade">
                                      <p:cBhvr>
                                        <p:cTn id="31" dur="250"/>
                                        <p:tgtEl>
                                          <p:spTgt spid="2">
                                            <p:txEl>
                                              <p:pRg st="5" end="5"/>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
                                            <p:txEl>
                                              <p:pRg st="6" end="6"/>
                                            </p:txEl>
                                          </p:spTgt>
                                        </p:tgtEl>
                                        <p:attrNameLst>
                                          <p:attrName>style.visibility</p:attrName>
                                        </p:attrNameLst>
                                      </p:cBhvr>
                                      <p:to>
                                        <p:strVal val="visible"/>
                                      </p:to>
                                    </p:set>
                                    <p:animEffect transition="in" filter="fade">
                                      <p:cBhvr>
                                        <p:cTn id="34" dur="250"/>
                                        <p:tgtEl>
                                          <p:spTgt spid="2">
                                            <p:txEl>
                                              <p:pRg st="6" end="6"/>
                                            </p:txEl>
                                          </p:spTgt>
                                        </p:tgtEl>
                                      </p:cBhvr>
                                    </p:animEffect>
                                  </p:childTnLst>
                                </p:cTn>
                              </p:par>
                              <p:par>
                                <p:cTn id="35" presetID="22" presetClass="entr" presetSubtype="4" fill="hold" nodeType="with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down)">
                                      <p:cBhvr>
                                        <p:cTn id="37" dur="250"/>
                                        <p:tgtEl>
                                          <p:spTgt spid="9"/>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
                                            <p:txEl>
                                              <p:pRg st="7" end="7"/>
                                            </p:txEl>
                                          </p:spTgt>
                                        </p:tgtEl>
                                        <p:attrNameLst>
                                          <p:attrName>style.visibility</p:attrName>
                                        </p:attrNameLst>
                                      </p:cBhvr>
                                      <p:to>
                                        <p:strVal val="visible"/>
                                      </p:to>
                                    </p:set>
                                    <p:animEffect transition="in" filter="fade">
                                      <p:cBhvr>
                                        <p:cTn id="40" dur="250"/>
                                        <p:tgtEl>
                                          <p:spTgt spid="2">
                                            <p:txEl>
                                              <p:pRg st="7" end="7"/>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txEl>
                                              <p:pRg st="8" end="8"/>
                                            </p:txEl>
                                          </p:spTgt>
                                        </p:tgtEl>
                                        <p:attrNameLst>
                                          <p:attrName>style.visibility</p:attrName>
                                        </p:attrNameLst>
                                      </p:cBhvr>
                                      <p:to>
                                        <p:strVal val="visible"/>
                                      </p:to>
                                    </p:set>
                                    <p:animEffect transition="in" filter="fade">
                                      <p:cBhvr>
                                        <p:cTn id="43" dur="250"/>
                                        <p:tgtEl>
                                          <p:spTgt spid="2">
                                            <p:txEl>
                                              <p:pRg st="8" end="8"/>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
                                            <p:txEl>
                                              <p:pRg st="9" end="9"/>
                                            </p:txEl>
                                          </p:spTgt>
                                        </p:tgtEl>
                                        <p:attrNameLst>
                                          <p:attrName>style.visibility</p:attrName>
                                        </p:attrNameLst>
                                      </p:cBhvr>
                                      <p:to>
                                        <p:strVal val="visible"/>
                                      </p:to>
                                    </p:set>
                                    <p:animEffect transition="in" filter="fade">
                                      <p:cBhvr>
                                        <p:cTn id="46" dur="250"/>
                                        <p:tgtEl>
                                          <p:spTgt spid="2">
                                            <p:txEl>
                                              <p:pRg st="9" end="9"/>
                                            </p:tx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
                                            <p:txEl>
                                              <p:pRg st="10" end="10"/>
                                            </p:txEl>
                                          </p:spTgt>
                                        </p:tgtEl>
                                        <p:attrNameLst>
                                          <p:attrName>style.visibility</p:attrName>
                                        </p:attrNameLst>
                                      </p:cBhvr>
                                      <p:to>
                                        <p:strVal val="visible"/>
                                      </p:to>
                                    </p:set>
                                    <p:animEffect transition="in" filter="fade">
                                      <p:cBhvr>
                                        <p:cTn id="49" dur="250"/>
                                        <p:tgtEl>
                                          <p:spTgt spid="2">
                                            <p:txEl>
                                              <p:pRg st="10" end="10"/>
                                            </p:txEl>
                                          </p:spTgt>
                                        </p:tgtEl>
                                      </p:cBhvr>
                                    </p:animEffect>
                                  </p:childTnLst>
                                </p:cTn>
                              </p:par>
                            </p:childTnLst>
                          </p:cTn>
                        </p:par>
                        <p:par>
                          <p:cTn id="50" fill="hold">
                            <p:stCondLst>
                              <p:cond delay="250"/>
                            </p:stCondLst>
                            <p:childTnLst>
                              <p:par>
                                <p:cTn id="51" presetID="10" presetClass="entr" presetSubtype="0" fill="hold" grpId="0" nodeType="afterEffect">
                                  <p:stCondLst>
                                    <p:cond delay="0"/>
                                  </p:stCondLst>
                                  <p:childTnLst>
                                    <p:set>
                                      <p:cBhvr>
                                        <p:cTn id="52" dur="1" fill="hold">
                                          <p:stCondLst>
                                            <p:cond delay="0"/>
                                          </p:stCondLst>
                                        </p:cTn>
                                        <p:tgtEl>
                                          <p:spTgt spid="10">
                                            <p:txEl>
                                              <p:pRg st="0" end="0"/>
                                            </p:txEl>
                                          </p:spTgt>
                                        </p:tgtEl>
                                        <p:attrNameLst>
                                          <p:attrName>style.visibility</p:attrName>
                                        </p:attrNameLst>
                                      </p:cBhvr>
                                      <p:to>
                                        <p:strVal val="visible"/>
                                      </p:to>
                                    </p:set>
                                    <p:animEffect transition="in" filter="fade">
                                      <p:cBhvr>
                                        <p:cTn id="53" dur="250"/>
                                        <p:tgtEl>
                                          <p:spTgt spid="10">
                                            <p:txEl>
                                              <p:pRg st="0" end="0"/>
                                            </p:txEl>
                                          </p:spTgt>
                                        </p:tgtEl>
                                      </p:cBhvr>
                                    </p:animEffect>
                                  </p:childTnLst>
                                </p:cTn>
                              </p:par>
                            </p:childTnLst>
                          </p:cTn>
                        </p:par>
                        <p:par>
                          <p:cTn id="54" fill="hold">
                            <p:stCondLst>
                              <p:cond delay="500"/>
                            </p:stCondLst>
                            <p:childTnLst>
                              <p:par>
                                <p:cTn id="55" presetID="10" presetClass="entr" presetSubtype="0" fill="hold" grpId="0" nodeType="afterEffect">
                                  <p:stCondLst>
                                    <p:cond delay="0"/>
                                  </p:stCondLst>
                                  <p:childTnLst>
                                    <p:set>
                                      <p:cBhvr>
                                        <p:cTn id="56" dur="1" fill="hold">
                                          <p:stCondLst>
                                            <p:cond delay="0"/>
                                          </p:stCondLst>
                                        </p:cTn>
                                        <p:tgtEl>
                                          <p:spTgt spid="10">
                                            <p:txEl>
                                              <p:pRg st="1" end="1"/>
                                            </p:txEl>
                                          </p:spTgt>
                                        </p:tgtEl>
                                        <p:attrNameLst>
                                          <p:attrName>style.visibility</p:attrName>
                                        </p:attrNameLst>
                                      </p:cBhvr>
                                      <p:to>
                                        <p:strVal val="visible"/>
                                      </p:to>
                                    </p:set>
                                    <p:animEffect transition="in" filter="fade">
                                      <p:cBhvr>
                                        <p:cTn id="57" dur="250"/>
                                        <p:tgtEl>
                                          <p:spTgt spid="10">
                                            <p:txEl>
                                              <p:pRg st="1" end="1"/>
                                            </p:txEl>
                                          </p:spTgt>
                                        </p:tgtEl>
                                      </p:cBhvr>
                                    </p:animEffect>
                                  </p:childTnLst>
                                </p:cTn>
                              </p:par>
                            </p:childTnLst>
                          </p:cTn>
                        </p:par>
                        <p:par>
                          <p:cTn id="58" fill="hold">
                            <p:stCondLst>
                              <p:cond delay="750"/>
                            </p:stCondLst>
                            <p:childTnLst>
                              <p:par>
                                <p:cTn id="59" presetID="10" presetClass="entr" presetSubtype="0" fill="hold" grpId="0" nodeType="afterEffect">
                                  <p:stCondLst>
                                    <p:cond delay="0"/>
                                  </p:stCondLst>
                                  <p:childTnLst>
                                    <p:set>
                                      <p:cBhvr>
                                        <p:cTn id="60" dur="1" fill="hold">
                                          <p:stCondLst>
                                            <p:cond delay="0"/>
                                          </p:stCondLst>
                                        </p:cTn>
                                        <p:tgtEl>
                                          <p:spTgt spid="10">
                                            <p:txEl>
                                              <p:pRg st="2" end="2"/>
                                            </p:txEl>
                                          </p:spTgt>
                                        </p:tgtEl>
                                        <p:attrNameLst>
                                          <p:attrName>style.visibility</p:attrName>
                                        </p:attrNameLst>
                                      </p:cBhvr>
                                      <p:to>
                                        <p:strVal val="visible"/>
                                      </p:to>
                                    </p:set>
                                    <p:animEffect transition="in" filter="fade">
                                      <p:cBhvr>
                                        <p:cTn id="61" dur="250"/>
                                        <p:tgtEl>
                                          <p:spTgt spid="10">
                                            <p:txEl>
                                              <p:pRg st="2" end="2"/>
                                            </p:txEl>
                                          </p:spTgt>
                                        </p:tgtEl>
                                      </p:cBhvr>
                                    </p:animEffect>
                                  </p:childTnLst>
                                </p:cTn>
                              </p:par>
                            </p:childTnLst>
                          </p:cTn>
                        </p:par>
                        <p:par>
                          <p:cTn id="62" fill="hold">
                            <p:stCondLst>
                              <p:cond delay="1000"/>
                            </p:stCondLst>
                            <p:childTnLst>
                              <p:par>
                                <p:cTn id="63" presetID="10" presetClass="entr" presetSubtype="0" fill="hold" grpId="0" nodeType="afterEffect">
                                  <p:stCondLst>
                                    <p:cond delay="0"/>
                                  </p:stCondLst>
                                  <p:childTnLst>
                                    <p:set>
                                      <p:cBhvr>
                                        <p:cTn id="64" dur="1" fill="hold">
                                          <p:stCondLst>
                                            <p:cond delay="0"/>
                                          </p:stCondLst>
                                        </p:cTn>
                                        <p:tgtEl>
                                          <p:spTgt spid="10">
                                            <p:txEl>
                                              <p:pRg st="3" end="3"/>
                                            </p:txEl>
                                          </p:spTgt>
                                        </p:tgtEl>
                                        <p:attrNameLst>
                                          <p:attrName>style.visibility</p:attrName>
                                        </p:attrNameLst>
                                      </p:cBhvr>
                                      <p:to>
                                        <p:strVal val="visible"/>
                                      </p:to>
                                    </p:set>
                                    <p:animEffect transition="in" filter="fade">
                                      <p:cBhvr>
                                        <p:cTn id="65" dur="250"/>
                                        <p:tgtEl>
                                          <p:spTgt spid="10">
                                            <p:txEl>
                                              <p:pRg st="3" end="3"/>
                                            </p:txEl>
                                          </p:spTgt>
                                        </p:tgtEl>
                                      </p:cBhvr>
                                    </p:animEffect>
                                  </p:childTnLst>
                                </p:cTn>
                              </p:par>
                              <p:par>
                                <p:cTn id="66" presetID="22" presetClass="entr" presetSubtype="4" fill="hold" nodeType="withEffect">
                                  <p:stCondLst>
                                    <p:cond delay="0"/>
                                  </p:stCondLst>
                                  <p:childTnLst>
                                    <p:set>
                                      <p:cBhvr>
                                        <p:cTn id="67" dur="1" fill="hold">
                                          <p:stCondLst>
                                            <p:cond delay="0"/>
                                          </p:stCondLst>
                                        </p:cTn>
                                        <p:tgtEl>
                                          <p:spTgt spid="12"/>
                                        </p:tgtEl>
                                        <p:attrNameLst>
                                          <p:attrName>style.visibility</p:attrName>
                                        </p:attrNameLst>
                                      </p:cBhvr>
                                      <p:to>
                                        <p:strVal val="visible"/>
                                      </p:to>
                                    </p:set>
                                    <p:animEffect transition="in" filter="wipe(down)">
                                      <p:cBhvr>
                                        <p:cTn id="68" dur="250"/>
                                        <p:tgtEl>
                                          <p:spTgt spid="12"/>
                                        </p:tgtEl>
                                      </p:cBhvr>
                                    </p:animEffect>
                                  </p:childTnLst>
                                </p:cTn>
                              </p:par>
                            </p:childTnLst>
                          </p:cTn>
                        </p:par>
                        <p:par>
                          <p:cTn id="69" fill="hold">
                            <p:stCondLst>
                              <p:cond delay="1250"/>
                            </p:stCondLst>
                            <p:childTnLst>
                              <p:par>
                                <p:cTn id="70" presetID="10" presetClass="entr" presetSubtype="0" fill="hold" grpId="0" nodeType="afterEffect">
                                  <p:stCondLst>
                                    <p:cond delay="0"/>
                                  </p:stCondLst>
                                  <p:childTnLst>
                                    <p:set>
                                      <p:cBhvr>
                                        <p:cTn id="71" dur="1" fill="hold">
                                          <p:stCondLst>
                                            <p:cond delay="0"/>
                                          </p:stCondLst>
                                        </p:cTn>
                                        <p:tgtEl>
                                          <p:spTgt spid="10">
                                            <p:txEl>
                                              <p:pRg st="4" end="4"/>
                                            </p:txEl>
                                          </p:spTgt>
                                        </p:tgtEl>
                                        <p:attrNameLst>
                                          <p:attrName>style.visibility</p:attrName>
                                        </p:attrNameLst>
                                      </p:cBhvr>
                                      <p:to>
                                        <p:strVal val="visible"/>
                                      </p:to>
                                    </p:set>
                                    <p:animEffect transition="in" filter="fade">
                                      <p:cBhvr>
                                        <p:cTn id="72" dur="250"/>
                                        <p:tgtEl>
                                          <p:spTgt spid="10">
                                            <p:txEl>
                                              <p:pRg st="4" end="4"/>
                                            </p:txEl>
                                          </p:spTgt>
                                        </p:tgtEl>
                                      </p:cBhvr>
                                    </p:animEffect>
                                  </p:childTnLst>
                                </p:cTn>
                              </p:par>
                            </p:childTnLst>
                          </p:cTn>
                        </p:par>
                        <p:par>
                          <p:cTn id="73" fill="hold">
                            <p:stCondLst>
                              <p:cond delay="1500"/>
                            </p:stCondLst>
                            <p:childTnLst>
                              <p:par>
                                <p:cTn id="74" presetID="10" presetClass="entr" presetSubtype="0" fill="hold" grpId="0" nodeType="afterEffect">
                                  <p:stCondLst>
                                    <p:cond delay="0"/>
                                  </p:stCondLst>
                                  <p:childTnLst>
                                    <p:set>
                                      <p:cBhvr>
                                        <p:cTn id="75" dur="1" fill="hold">
                                          <p:stCondLst>
                                            <p:cond delay="0"/>
                                          </p:stCondLst>
                                        </p:cTn>
                                        <p:tgtEl>
                                          <p:spTgt spid="10">
                                            <p:txEl>
                                              <p:pRg st="5" end="5"/>
                                            </p:txEl>
                                          </p:spTgt>
                                        </p:tgtEl>
                                        <p:attrNameLst>
                                          <p:attrName>style.visibility</p:attrName>
                                        </p:attrNameLst>
                                      </p:cBhvr>
                                      <p:to>
                                        <p:strVal val="visible"/>
                                      </p:to>
                                    </p:set>
                                    <p:animEffect transition="in" filter="fade">
                                      <p:cBhvr>
                                        <p:cTn id="76" dur="250"/>
                                        <p:tgtEl>
                                          <p:spTgt spid="10">
                                            <p:txEl>
                                              <p:pRg st="5" end="5"/>
                                            </p:txEl>
                                          </p:spTgt>
                                        </p:tgtEl>
                                      </p:cBhvr>
                                    </p:animEffect>
                                  </p:childTnLst>
                                </p:cTn>
                              </p:par>
                              <p:par>
                                <p:cTn id="77" presetID="22" presetClass="entr" presetSubtype="4" fill="hold" nodeType="withEffect">
                                  <p:stCondLst>
                                    <p:cond delay="0"/>
                                  </p:stCondLst>
                                  <p:childTnLst>
                                    <p:set>
                                      <p:cBhvr>
                                        <p:cTn id="78" dur="1" fill="hold">
                                          <p:stCondLst>
                                            <p:cond delay="0"/>
                                          </p:stCondLst>
                                        </p:cTn>
                                        <p:tgtEl>
                                          <p:spTgt spid="13"/>
                                        </p:tgtEl>
                                        <p:attrNameLst>
                                          <p:attrName>style.visibility</p:attrName>
                                        </p:attrNameLst>
                                      </p:cBhvr>
                                      <p:to>
                                        <p:strVal val="visible"/>
                                      </p:to>
                                    </p:set>
                                    <p:animEffect transition="in" filter="wipe(down)">
                                      <p:cBhvr>
                                        <p:cTn id="79" dur="250"/>
                                        <p:tgtEl>
                                          <p:spTgt spid="13"/>
                                        </p:tgtEl>
                                      </p:cBhvr>
                                    </p:animEffect>
                                  </p:childTnLst>
                                </p:cTn>
                              </p:par>
                            </p:childTnLst>
                          </p:cTn>
                        </p:par>
                        <p:par>
                          <p:cTn id="80" fill="hold">
                            <p:stCondLst>
                              <p:cond delay="1750"/>
                            </p:stCondLst>
                            <p:childTnLst>
                              <p:par>
                                <p:cTn id="81" presetID="10" presetClass="entr" presetSubtype="0" fill="hold" grpId="0" nodeType="afterEffect">
                                  <p:stCondLst>
                                    <p:cond delay="0"/>
                                  </p:stCondLst>
                                  <p:childTnLst>
                                    <p:set>
                                      <p:cBhvr>
                                        <p:cTn id="82" dur="1" fill="hold">
                                          <p:stCondLst>
                                            <p:cond delay="0"/>
                                          </p:stCondLst>
                                        </p:cTn>
                                        <p:tgtEl>
                                          <p:spTgt spid="10">
                                            <p:txEl>
                                              <p:pRg st="6" end="6"/>
                                            </p:txEl>
                                          </p:spTgt>
                                        </p:tgtEl>
                                        <p:attrNameLst>
                                          <p:attrName>style.visibility</p:attrName>
                                        </p:attrNameLst>
                                      </p:cBhvr>
                                      <p:to>
                                        <p:strVal val="visible"/>
                                      </p:to>
                                    </p:set>
                                    <p:animEffect transition="in" filter="fade">
                                      <p:cBhvr>
                                        <p:cTn id="83" dur="250"/>
                                        <p:tgtEl>
                                          <p:spTgt spid="10">
                                            <p:txEl>
                                              <p:pRg st="6" end="6"/>
                                            </p:txEl>
                                          </p:spTgt>
                                        </p:tgtEl>
                                      </p:cBhvr>
                                    </p:animEffect>
                                  </p:childTnLst>
                                </p:cTn>
                              </p:par>
                            </p:childTnLst>
                          </p:cTn>
                        </p:par>
                        <p:par>
                          <p:cTn id="84" fill="hold">
                            <p:stCondLst>
                              <p:cond delay="2000"/>
                            </p:stCondLst>
                            <p:childTnLst>
                              <p:par>
                                <p:cTn id="85" presetID="10" presetClass="entr" presetSubtype="0" fill="hold" grpId="0" nodeType="afterEffect">
                                  <p:stCondLst>
                                    <p:cond delay="0"/>
                                  </p:stCondLst>
                                  <p:childTnLst>
                                    <p:set>
                                      <p:cBhvr>
                                        <p:cTn id="86" dur="1" fill="hold">
                                          <p:stCondLst>
                                            <p:cond delay="0"/>
                                          </p:stCondLst>
                                        </p:cTn>
                                        <p:tgtEl>
                                          <p:spTgt spid="10">
                                            <p:txEl>
                                              <p:pRg st="7" end="7"/>
                                            </p:txEl>
                                          </p:spTgt>
                                        </p:tgtEl>
                                        <p:attrNameLst>
                                          <p:attrName>style.visibility</p:attrName>
                                        </p:attrNameLst>
                                      </p:cBhvr>
                                      <p:to>
                                        <p:strVal val="visible"/>
                                      </p:to>
                                    </p:set>
                                    <p:animEffect transition="in" filter="fade">
                                      <p:cBhvr>
                                        <p:cTn id="87" dur="250"/>
                                        <p:tgtEl>
                                          <p:spTgt spid="10">
                                            <p:txEl>
                                              <p:pRg st="7" end="7"/>
                                            </p:txEl>
                                          </p:spTgt>
                                        </p:tgtEl>
                                      </p:cBhvr>
                                    </p:animEffect>
                                  </p:childTnLst>
                                </p:cTn>
                              </p:par>
                              <p:par>
                                <p:cTn id="88" presetID="22" presetClass="entr" presetSubtype="4" fill="hold" nodeType="withEffect">
                                  <p:stCondLst>
                                    <p:cond delay="0"/>
                                  </p:stCondLst>
                                  <p:childTnLst>
                                    <p:set>
                                      <p:cBhvr>
                                        <p:cTn id="89" dur="1" fill="hold">
                                          <p:stCondLst>
                                            <p:cond delay="0"/>
                                          </p:stCondLst>
                                        </p:cTn>
                                        <p:tgtEl>
                                          <p:spTgt spid="15"/>
                                        </p:tgtEl>
                                        <p:attrNameLst>
                                          <p:attrName>style.visibility</p:attrName>
                                        </p:attrNameLst>
                                      </p:cBhvr>
                                      <p:to>
                                        <p:strVal val="visible"/>
                                      </p:to>
                                    </p:set>
                                    <p:animEffect transition="in" filter="wipe(down)">
                                      <p:cBhvr>
                                        <p:cTn id="90" dur="250"/>
                                        <p:tgtEl>
                                          <p:spTgt spid="15"/>
                                        </p:tgtEl>
                                      </p:cBhvr>
                                    </p:animEffect>
                                  </p:childTnLst>
                                </p:cTn>
                              </p:par>
                            </p:childTnLst>
                          </p:cTn>
                        </p:par>
                        <p:par>
                          <p:cTn id="91" fill="hold">
                            <p:stCondLst>
                              <p:cond delay="2250"/>
                            </p:stCondLst>
                            <p:childTnLst>
                              <p:par>
                                <p:cTn id="92" presetID="10" presetClass="entr" presetSubtype="0" fill="hold" grpId="0" nodeType="afterEffect">
                                  <p:stCondLst>
                                    <p:cond delay="0"/>
                                  </p:stCondLst>
                                  <p:childTnLst>
                                    <p:set>
                                      <p:cBhvr>
                                        <p:cTn id="93" dur="1" fill="hold">
                                          <p:stCondLst>
                                            <p:cond delay="0"/>
                                          </p:stCondLst>
                                        </p:cTn>
                                        <p:tgtEl>
                                          <p:spTgt spid="10">
                                            <p:txEl>
                                              <p:pRg st="8" end="8"/>
                                            </p:txEl>
                                          </p:spTgt>
                                        </p:tgtEl>
                                        <p:attrNameLst>
                                          <p:attrName>style.visibility</p:attrName>
                                        </p:attrNameLst>
                                      </p:cBhvr>
                                      <p:to>
                                        <p:strVal val="visible"/>
                                      </p:to>
                                    </p:set>
                                    <p:animEffect transition="in" filter="fade">
                                      <p:cBhvr>
                                        <p:cTn id="94" dur="250"/>
                                        <p:tgtEl>
                                          <p:spTgt spid="10">
                                            <p:txEl>
                                              <p:pRg st="8" end="8"/>
                                            </p:txEl>
                                          </p:spTgt>
                                        </p:tgtEl>
                                      </p:cBhvr>
                                    </p:animEffect>
                                  </p:childTnLst>
                                </p:cTn>
                              </p:par>
                            </p:childTnLst>
                          </p:cTn>
                        </p:par>
                        <p:par>
                          <p:cTn id="95" fill="hold">
                            <p:stCondLst>
                              <p:cond delay="2500"/>
                            </p:stCondLst>
                            <p:childTnLst>
                              <p:par>
                                <p:cTn id="96" presetID="10" presetClass="entr" presetSubtype="0" fill="hold" grpId="0" nodeType="afterEffect">
                                  <p:stCondLst>
                                    <p:cond delay="0"/>
                                  </p:stCondLst>
                                  <p:childTnLst>
                                    <p:set>
                                      <p:cBhvr>
                                        <p:cTn id="97" dur="1" fill="hold">
                                          <p:stCondLst>
                                            <p:cond delay="0"/>
                                          </p:stCondLst>
                                        </p:cTn>
                                        <p:tgtEl>
                                          <p:spTgt spid="10">
                                            <p:txEl>
                                              <p:pRg st="9" end="9"/>
                                            </p:txEl>
                                          </p:spTgt>
                                        </p:tgtEl>
                                        <p:attrNameLst>
                                          <p:attrName>style.visibility</p:attrName>
                                        </p:attrNameLst>
                                      </p:cBhvr>
                                      <p:to>
                                        <p:strVal val="visible"/>
                                      </p:to>
                                    </p:set>
                                    <p:animEffect transition="in" filter="fade">
                                      <p:cBhvr>
                                        <p:cTn id="98" dur="250"/>
                                        <p:tgtEl>
                                          <p:spTgt spid="10">
                                            <p:txEl>
                                              <p:pRg st="9" end="9"/>
                                            </p:txEl>
                                          </p:spTgt>
                                        </p:tgtEl>
                                      </p:cBhvr>
                                    </p:animEffect>
                                  </p:childTnLst>
                                </p:cTn>
                              </p:par>
                            </p:childTnLst>
                          </p:cTn>
                        </p:par>
                        <p:par>
                          <p:cTn id="99" fill="hold">
                            <p:stCondLst>
                              <p:cond delay="2750"/>
                            </p:stCondLst>
                            <p:childTnLst>
                              <p:par>
                                <p:cTn id="100" presetID="10" presetClass="entr" presetSubtype="0" fill="hold" grpId="0" nodeType="afterEffect">
                                  <p:stCondLst>
                                    <p:cond delay="0"/>
                                  </p:stCondLst>
                                  <p:childTnLst>
                                    <p:set>
                                      <p:cBhvr>
                                        <p:cTn id="101" dur="1" fill="hold">
                                          <p:stCondLst>
                                            <p:cond delay="0"/>
                                          </p:stCondLst>
                                        </p:cTn>
                                        <p:tgtEl>
                                          <p:spTgt spid="10">
                                            <p:txEl>
                                              <p:pRg st="10" end="10"/>
                                            </p:txEl>
                                          </p:spTgt>
                                        </p:tgtEl>
                                        <p:attrNameLst>
                                          <p:attrName>style.visibility</p:attrName>
                                        </p:attrNameLst>
                                      </p:cBhvr>
                                      <p:to>
                                        <p:strVal val="visible"/>
                                      </p:to>
                                    </p:set>
                                    <p:animEffect transition="in" filter="fade">
                                      <p:cBhvr>
                                        <p:cTn id="102" dur="250"/>
                                        <p:tgtEl>
                                          <p:spTgt spid="10">
                                            <p:txEl>
                                              <p:pRg st="10" end="10"/>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grpId="0" nodeType="clickEffect">
                                  <p:stCondLst>
                                    <p:cond delay="0"/>
                                  </p:stCondLst>
                                  <p:childTnLst>
                                    <p:set>
                                      <p:cBhvr>
                                        <p:cTn id="106" dur="1" fill="hold">
                                          <p:stCondLst>
                                            <p:cond delay="0"/>
                                          </p:stCondLst>
                                        </p:cTn>
                                        <p:tgtEl>
                                          <p:spTgt spid="10">
                                            <p:txEl>
                                              <p:pRg st="11" end="11"/>
                                            </p:txEl>
                                          </p:spTgt>
                                        </p:tgtEl>
                                        <p:attrNameLst>
                                          <p:attrName>style.visibility</p:attrName>
                                        </p:attrNameLst>
                                      </p:cBhvr>
                                      <p:to>
                                        <p:strVal val="visible"/>
                                      </p:to>
                                    </p:set>
                                    <p:animEffect transition="in" filter="fade">
                                      <p:cBhvr>
                                        <p:cTn id="107" dur="250"/>
                                        <p:tgtEl>
                                          <p:spTgt spid="10">
                                            <p:txEl>
                                              <p:pRg st="11" end="11"/>
                                            </p:txEl>
                                          </p:spTgt>
                                        </p:tgtEl>
                                      </p:cBhvr>
                                    </p:animEffect>
                                  </p:childTnLst>
                                </p:cTn>
                              </p:par>
                            </p:childTnLst>
                          </p:cTn>
                        </p:par>
                        <p:par>
                          <p:cTn id="108" fill="hold">
                            <p:stCondLst>
                              <p:cond delay="250"/>
                            </p:stCondLst>
                            <p:childTnLst>
                              <p:par>
                                <p:cTn id="109" presetID="10" presetClass="entr" presetSubtype="0" fill="hold" grpId="0" nodeType="afterEffect">
                                  <p:stCondLst>
                                    <p:cond delay="0"/>
                                  </p:stCondLst>
                                  <p:childTnLst>
                                    <p:set>
                                      <p:cBhvr>
                                        <p:cTn id="110" dur="1" fill="hold">
                                          <p:stCondLst>
                                            <p:cond delay="0"/>
                                          </p:stCondLst>
                                        </p:cTn>
                                        <p:tgtEl>
                                          <p:spTgt spid="10">
                                            <p:txEl>
                                              <p:pRg st="12" end="12"/>
                                            </p:txEl>
                                          </p:spTgt>
                                        </p:tgtEl>
                                        <p:attrNameLst>
                                          <p:attrName>style.visibility</p:attrName>
                                        </p:attrNameLst>
                                      </p:cBhvr>
                                      <p:to>
                                        <p:strVal val="visible"/>
                                      </p:to>
                                    </p:set>
                                    <p:animEffect transition="in" filter="fade">
                                      <p:cBhvr>
                                        <p:cTn id="111" dur="250"/>
                                        <p:tgtEl>
                                          <p:spTgt spid="10">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P spid="10"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p:cNvGrpSpPr/>
          <p:nvPr/>
        </p:nvGrpSpPr>
        <p:grpSpPr>
          <a:xfrm>
            <a:off x="310156" y="4477122"/>
            <a:ext cx="1871025" cy="1240647"/>
            <a:chOff x="1293142" y="4326195"/>
            <a:chExt cx="1871025" cy="1240647"/>
          </a:xfrm>
        </p:grpSpPr>
        <p:sp>
          <p:nvSpPr>
            <p:cNvPr id="5" name="TextBox 4"/>
            <p:cNvSpPr txBox="1"/>
            <p:nvPr/>
          </p:nvSpPr>
          <p:spPr>
            <a:xfrm>
              <a:off x="1719542" y="4326195"/>
              <a:ext cx="1018227" cy="584775"/>
            </a:xfrm>
            <a:prstGeom prst="rect">
              <a:avLst/>
            </a:prstGeom>
            <a:noFill/>
          </p:spPr>
          <p:txBody>
            <a:bodyPr wrap="none" rtlCol="0">
              <a:spAutoFit/>
            </a:bodyPr>
            <a:lstStyle/>
            <a:p>
              <a:pPr algn="ctr"/>
              <a:r>
                <a:rPr lang="en-US" sz="3200" b="1" dirty="0" smtClean="0">
                  <a:solidFill>
                    <a:schemeClr val="bg1">
                      <a:lumMod val="95000"/>
                    </a:schemeClr>
                  </a:solidFill>
                </a:rPr>
                <a:t>2012</a:t>
              </a:r>
              <a:endParaRPr lang="en-CA" sz="3200" b="1" dirty="0">
                <a:solidFill>
                  <a:schemeClr val="bg1">
                    <a:lumMod val="95000"/>
                  </a:schemeClr>
                </a:solidFill>
              </a:endParaRPr>
            </a:p>
          </p:txBody>
        </p:sp>
        <p:sp>
          <p:nvSpPr>
            <p:cNvPr id="6" name="TextBox 5"/>
            <p:cNvSpPr txBox="1"/>
            <p:nvPr/>
          </p:nvSpPr>
          <p:spPr>
            <a:xfrm>
              <a:off x="1293142" y="4858956"/>
              <a:ext cx="1871025" cy="707886"/>
            </a:xfrm>
            <a:prstGeom prst="rect">
              <a:avLst/>
            </a:prstGeom>
            <a:noFill/>
          </p:spPr>
          <p:txBody>
            <a:bodyPr wrap="none" rtlCol="0">
              <a:spAutoFit/>
            </a:bodyPr>
            <a:lstStyle/>
            <a:p>
              <a:pPr algn="ctr"/>
              <a:r>
                <a:rPr lang="en-US" sz="4000" dirty="0" smtClean="0">
                  <a:solidFill>
                    <a:srgbClr val="FFC000"/>
                  </a:solidFill>
                </a:rPr>
                <a:t>200,000</a:t>
              </a:r>
              <a:endParaRPr lang="en-CA" sz="4000" dirty="0">
                <a:solidFill>
                  <a:srgbClr val="FFC000"/>
                </a:solidFill>
              </a:endParaRPr>
            </a:p>
          </p:txBody>
        </p:sp>
      </p:grpSp>
      <p:grpSp>
        <p:nvGrpSpPr>
          <p:cNvPr id="30" name="Group 29"/>
          <p:cNvGrpSpPr/>
          <p:nvPr/>
        </p:nvGrpSpPr>
        <p:grpSpPr>
          <a:xfrm>
            <a:off x="3360768" y="2840722"/>
            <a:ext cx="1871025" cy="1261091"/>
            <a:chOff x="5946018" y="3534107"/>
            <a:chExt cx="1871025" cy="1261091"/>
          </a:xfrm>
        </p:grpSpPr>
        <p:sp>
          <p:nvSpPr>
            <p:cNvPr id="9" name="TextBox 8"/>
            <p:cNvSpPr txBox="1"/>
            <p:nvPr/>
          </p:nvSpPr>
          <p:spPr>
            <a:xfrm>
              <a:off x="6372417" y="3534107"/>
              <a:ext cx="1018227" cy="584775"/>
            </a:xfrm>
            <a:prstGeom prst="rect">
              <a:avLst/>
            </a:prstGeom>
            <a:noFill/>
          </p:spPr>
          <p:txBody>
            <a:bodyPr wrap="none" rtlCol="0">
              <a:spAutoFit/>
            </a:bodyPr>
            <a:lstStyle/>
            <a:p>
              <a:pPr algn="ctr"/>
              <a:r>
                <a:rPr lang="en-US" sz="3200" b="1" dirty="0" smtClean="0">
                  <a:solidFill>
                    <a:schemeClr val="bg1">
                      <a:lumMod val="95000"/>
                    </a:schemeClr>
                  </a:solidFill>
                </a:rPr>
                <a:t>2014</a:t>
              </a:r>
              <a:endParaRPr lang="en-CA" sz="3200" b="1" dirty="0">
                <a:solidFill>
                  <a:schemeClr val="bg1">
                    <a:lumMod val="95000"/>
                  </a:schemeClr>
                </a:solidFill>
              </a:endParaRPr>
            </a:p>
          </p:txBody>
        </p:sp>
        <p:sp>
          <p:nvSpPr>
            <p:cNvPr id="11" name="TextBox 10"/>
            <p:cNvSpPr txBox="1"/>
            <p:nvPr/>
          </p:nvSpPr>
          <p:spPr>
            <a:xfrm>
              <a:off x="5946018" y="4087312"/>
              <a:ext cx="1871025" cy="707886"/>
            </a:xfrm>
            <a:prstGeom prst="rect">
              <a:avLst/>
            </a:prstGeom>
            <a:noFill/>
          </p:spPr>
          <p:txBody>
            <a:bodyPr wrap="none" rtlCol="0">
              <a:spAutoFit/>
            </a:bodyPr>
            <a:lstStyle/>
            <a:p>
              <a:pPr algn="ctr"/>
              <a:r>
                <a:rPr lang="en-US" sz="4000" dirty="0" smtClean="0">
                  <a:solidFill>
                    <a:srgbClr val="FFC000"/>
                  </a:solidFill>
                </a:rPr>
                <a:t>330,000</a:t>
              </a:r>
              <a:endParaRPr lang="en-CA" sz="4000" dirty="0">
                <a:solidFill>
                  <a:srgbClr val="FFC000"/>
                </a:solidFill>
              </a:endParaRPr>
            </a:p>
          </p:txBody>
        </p:sp>
      </p:grpSp>
      <p:grpSp>
        <p:nvGrpSpPr>
          <p:cNvPr id="29" name="Group 28"/>
          <p:cNvGrpSpPr/>
          <p:nvPr/>
        </p:nvGrpSpPr>
        <p:grpSpPr>
          <a:xfrm>
            <a:off x="1760824" y="60743"/>
            <a:ext cx="1871025" cy="1272162"/>
            <a:chOff x="3565617" y="260648"/>
            <a:chExt cx="1871025" cy="1272162"/>
          </a:xfrm>
        </p:grpSpPr>
        <p:sp>
          <p:nvSpPr>
            <p:cNvPr id="8" name="TextBox 7"/>
            <p:cNvSpPr txBox="1"/>
            <p:nvPr/>
          </p:nvSpPr>
          <p:spPr>
            <a:xfrm>
              <a:off x="3992017" y="260648"/>
              <a:ext cx="1018227" cy="584775"/>
            </a:xfrm>
            <a:prstGeom prst="rect">
              <a:avLst/>
            </a:prstGeom>
            <a:noFill/>
          </p:spPr>
          <p:txBody>
            <a:bodyPr wrap="none" rtlCol="0">
              <a:spAutoFit/>
            </a:bodyPr>
            <a:lstStyle/>
            <a:p>
              <a:pPr algn="ctr"/>
              <a:r>
                <a:rPr lang="en-US" sz="3200" b="1" dirty="0" smtClean="0">
                  <a:solidFill>
                    <a:schemeClr val="bg1">
                      <a:lumMod val="95000"/>
                    </a:schemeClr>
                  </a:solidFill>
                </a:rPr>
                <a:t>2013</a:t>
              </a:r>
              <a:endParaRPr lang="en-CA" sz="3200" b="1" dirty="0">
                <a:solidFill>
                  <a:schemeClr val="bg1">
                    <a:lumMod val="95000"/>
                  </a:schemeClr>
                </a:solidFill>
              </a:endParaRPr>
            </a:p>
          </p:txBody>
        </p:sp>
        <p:sp>
          <p:nvSpPr>
            <p:cNvPr id="10" name="TextBox 9"/>
            <p:cNvSpPr txBox="1"/>
            <p:nvPr/>
          </p:nvSpPr>
          <p:spPr>
            <a:xfrm>
              <a:off x="3565617" y="824924"/>
              <a:ext cx="1871025" cy="707886"/>
            </a:xfrm>
            <a:prstGeom prst="rect">
              <a:avLst/>
            </a:prstGeom>
            <a:noFill/>
          </p:spPr>
          <p:txBody>
            <a:bodyPr wrap="none" rtlCol="0">
              <a:spAutoFit/>
            </a:bodyPr>
            <a:lstStyle/>
            <a:p>
              <a:pPr algn="ctr"/>
              <a:r>
                <a:rPr lang="en-US" sz="4000" dirty="0" smtClean="0">
                  <a:solidFill>
                    <a:srgbClr val="FFC000"/>
                  </a:solidFill>
                </a:rPr>
                <a:t>500,000</a:t>
              </a:r>
              <a:endParaRPr lang="en-CA" sz="4000" dirty="0">
                <a:solidFill>
                  <a:srgbClr val="FFC000"/>
                </a:solidFill>
              </a:endParaRPr>
            </a:p>
          </p:txBody>
        </p:sp>
      </p:grpSp>
      <p:sp>
        <p:nvSpPr>
          <p:cNvPr id="14" name="Oval 13"/>
          <p:cNvSpPr/>
          <p:nvPr/>
        </p:nvSpPr>
        <p:spPr>
          <a:xfrm>
            <a:off x="1027069" y="4039016"/>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15" name="Oval 14"/>
          <p:cNvSpPr/>
          <p:nvPr/>
        </p:nvSpPr>
        <p:spPr>
          <a:xfrm>
            <a:off x="4074982" y="2416162"/>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16" name="Oval 15"/>
          <p:cNvSpPr/>
          <p:nvPr/>
        </p:nvSpPr>
        <p:spPr>
          <a:xfrm>
            <a:off x="2411760" y="1364826"/>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cxnSp>
        <p:nvCxnSpPr>
          <p:cNvPr id="18" name="Straight Connector 17"/>
          <p:cNvCxnSpPr>
            <a:stCxn id="14" idx="7"/>
            <a:endCxn id="16" idx="3"/>
          </p:cNvCxnSpPr>
          <p:nvPr/>
        </p:nvCxnSpPr>
        <p:spPr>
          <a:xfrm flipV="1">
            <a:off x="1400243" y="1738000"/>
            <a:ext cx="1075543" cy="2365042"/>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5" idx="1"/>
            <a:endCxn id="16" idx="5"/>
          </p:cNvCxnSpPr>
          <p:nvPr/>
        </p:nvCxnSpPr>
        <p:spPr>
          <a:xfrm flipH="1" flipV="1">
            <a:off x="2784934" y="1738000"/>
            <a:ext cx="1354074" cy="742188"/>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4" idx="2"/>
          </p:cNvCxnSpPr>
          <p:nvPr/>
        </p:nvCxnSpPr>
        <p:spPr>
          <a:xfrm flipH="1" flipV="1">
            <a:off x="-417228" y="4103042"/>
            <a:ext cx="1444297" cy="154574"/>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a:endCxn id="40" idx="6"/>
          </p:cNvCxnSpPr>
          <p:nvPr/>
        </p:nvCxnSpPr>
        <p:spPr>
          <a:xfrm flipH="1">
            <a:off x="8033536" y="2779434"/>
            <a:ext cx="1346194" cy="726709"/>
          </a:xfrm>
          <a:prstGeom prst="line">
            <a:avLst/>
          </a:prstGeom>
          <a:ln w="76200">
            <a:solidFill>
              <a:schemeClr val="tx1">
                <a:lumMod val="50000"/>
                <a:lumOff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32" name="Group 31"/>
          <p:cNvGrpSpPr/>
          <p:nvPr/>
        </p:nvGrpSpPr>
        <p:grpSpPr>
          <a:xfrm>
            <a:off x="5002767" y="3717618"/>
            <a:ext cx="1871025" cy="1261091"/>
            <a:chOff x="5946018" y="3534107"/>
            <a:chExt cx="1871025" cy="1261091"/>
          </a:xfrm>
        </p:grpSpPr>
        <p:sp>
          <p:nvSpPr>
            <p:cNvPr id="33" name="TextBox 32"/>
            <p:cNvSpPr txBox="1"/>
            <p:nvPr/>
          </p:nvSpPr>
          <p:spPr>
            <a:xfrm>
              <a:off x="6372417" y="3534107"/>
              <a:ext cx="1018227" cy="584775"/>
            </a:xfrm>
            <a:prstGeom prst="rect">
              <a:avLst/>
            </a:prstGeom>
            <a:noFill/>
          </p:spPr>
          <p:txBody>
            <a:bodyPr wrap="none" rtlCol="0">
              <a:spAutoFit/>
            </a:bodyPr>
            <a:lstStyle/>
            <a:p>
              <a:pPr algn="ctr"/>
              <a:r>
                <a:rPr lang="en-US" sz="3200" b="1" dirty="0" smtClean="0">
                  <a:solidFill>
                    <a:schemeClr val="bg1">
                      <a:lumMod val="95000"/>
                    </a:schemeClr>
                  </a:solidFill>
                </a:rPr>
                <a:t>2015</a:t>
              </a:r>
              <a:endParaRPr lang="en-CA" sz="3200" b="1" dirty="0">
                <a:solidFill>
                  <a:schemeClr val="bg1">
                    <a:lumMod val="95000"/>
                  </a:schemeClr>
                </a:solidFill>
              </a:endParaRPr>
            </a:p>
          </p:txBody>
        </p:sp>
        <p:sp>
          <p:nvSpPr>
            <p:cNvPr id="34" name="TextBox 33"/>
            <p:cNvSpPr txBox="1"/>
            <p:nvPr/>
          </p:nvSpPr>
          <p:spPr>
            <a:xfrm>
              <a:off x="5946018" y="4087312"/>
              <a:ext cx="1871025" cy="707886"/>
            </a:xfrm>
            <a:prstGeom prst="rect">
              <a:avLst/>
            </a:prstGeom>
            <a:noFill/>
          </p:spPr>
          <p:txBody>
            <a:bodyPr wrap="none" rtlCol="0">
              <a:spAutoFit/>
            </a:bodyPr>
            <a:lstStyle/>
            <a:p>
              <a:pPr algn="ctr"/>
              <a:r>
                <a:rPr lang="en-US" sz="4000" dirty="0" smtClean="0">
                  <a:solidFill>
                    <a:srgbClr val="FFC000"/>
                  </a:solidFill>
                </a:rPr>
                <a:t>250,000</a:t>
              </a:r>
              <a:endParaRPr lang="en-CA" sz="4000" dirty="0">
                <a:solidFill>
                  <a:srgbClr val="FFC000"/>
                </a:solidFill>
              </a:endParaRPr>
            </a:p>
          </p:txBody>
        </p:sp>
      </p:grpSp>
      <p:sp>
        <p:nvSpPr>
          <p:cNvPr id="36" name="Oval 35"/>
          <p:cNvSpPr/>
          <p:nvPr/>
        </p:nvSpPr>
        <p:spPr>
          <a:xfrm>
            <a:off x="5741028" y="3280418"/>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cxnSp>
        <p:nvCxnSpPr>
          <p:cNvPr id="37" name="Straight Connector 36"/>
          <p:cNvCxnSpPr>
            <a:stCxn id="36" idx="1"/>
            <a:endCxn id="15" idx="6"/>
          </p:cNvCxnSpPr>
          <p:nvPr/>
        </p:nvCxnSpPr>
        <p:spPr>
          <a:xfrm flipH="1" flipV="1">
            <a:off x="4512182" y="2634762"/>
            <a:ext cx="1292872" cy="709682"/>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8" name="Title 47"/>
          <p:cNvSpPr>
            <a:spLocks noGrp="1"/>
          </p:cNvSpPr>
          <p:nvPr>
            <p:ph type="title"/>
          </p:nvPr>
        </p:nvSpPr>
        <p:spPr>
          <a:xfrm>
            <a:off x="4552524" y="216496"/>
            <a:ext cx="4333942" cy="1677412"/>
          </a:xfrm>
        </p:spPr>
        <p:txBody>
          <a:bodyPr>
            <a:normAutofit/>
          </a:bodyPr>
          <a:lstStyle/>
          <a:p>
            <a:pPr algn="r"/>
            <a:r>
              <a:rPr lang="en-HK" sz="3200" dirty="0" smtClean="0">
                <a:solidFill>
                  <a:schemeClr val="bg1">
                    <a:lumMod val="50000"/>
                  </a:schemeClr>
                </a:solidFill>
              </a:rPr>
              <a:t>.Asia Domain Names Under Management (DUM)</a:t>
            </a:r>
            <a:endParaRPr lang="en-US" sz="3200" dirty="0">
              <a:solidFill>
                <a:schemeClr val="bg1">
                  <a:lumMod val="50000"/>
                </a:schemeClr>
              </a:solidFill>
            </a:endParaRPr>
          </a:p>
        </p:txBody>
      </p:sp>
      <p:grpSp>
        <p:nvGrpSpPr>
          <p:cNvPr id="35" name="Group 34"/>
          <p:cNvGrpSpPr/>
          <p:nvPr/>
        </p:nvGrpSpPr>
        <p:grpSpPr>
          <a:xfrm>
            <a:off x="6879423" y="3757481"/>
            <a:ext cx="1871025" cy="1261091"/>
            <a:chOff x="5946018" y="3534107"/>
            <a:chExt cx="1871025" cy="1261091"/>
          </a:xfrm>
        </p:grpSpPr>
        <p:sp>
          <p:nvSpPr>
            <p:cNvPr id="38" name="TextBox 37"/>
            <p:cNvSpPr txBox="1"/>
            <p:nvPr/>
          </p:nvSpPr>
          <p:spPr>
            <a:xfrm>
              <a:off x="6372417" y="3534107"/>
              <a:ext cx="1018227" cy="584775"/>
            </a:xfrm>
            <a:prstGeom prst="rect">
              <a:avLst/>
            </a:prstGeom>
            <a:noFill/>
          </p:spPr>
          <p:txBody>
            <a:bodyPr wrap="none" rtlCol="0">
              <a:spAutoFit/>
            </a:bodyPr>
            <a:lstStyle/>
            <a:p>
              <a:pPr algn="ctr"/>
              <a:r>
                <a:rPr lang="en-US" sz="3200" b="1" dirty="0" smtClean="0">
                  <a:solidFill>
                    <a:schemeClr val="bg1">
                      <a:lumMod val="95000"/>
                    </a:schemeClr>
                  </a:solidFill>
                </a:rPr>
                <a:t>2016</a:t>
              </a:r>
              <a:endParaRPr lang="en-CA" sz="3200" b="1" dirty="0">
                <a:solidFill>
                  <a:schemeClr val="bg1">
                    <a:lumMod val="95000"/>
                  </a:schemeClr>
                </a:solidFill>
              </a:endParaRPr>
            </a:p>
          </p:txBody>
        </p:sp>
        <p:sp>
          <p:nvSpPr>
            <p:cNvPr id="39" name="TextBox 38"/>
            <p:cNvSpPr txBox="1"/>
            <p:nvPr/>
          </p:nvSpPr>
          <p:spPr>
            <a:xfrm>
              <a:off x="5946018" y="4087312"/>
              <a:ext cx="1871025" cy="707886"/>
            </a:xfrm>
            <a:prstGeom prst="rect">
              <a:avLst/>
            </a:prstGeom>
            <a:noFill/>
          </p:spPr>
          <p:txBody>
            <a:bodyPr wrap="none" rtlCol="0">
              <a:spAutoFit/>
            </a:bodyPr>
            <a:lstStyle/>
            <a:p>
              <a:pPr algn="ctr"/>
              <a:r>
                <a:rPr lang="en-US" sz="4000" dirty="0" smtClean="0">
                  <a:solidFill>
                    <a:srgbClr val="FFC000"/>
                  </a:solidFill>
                </a:rPr>
                <a:t>230,000</a:t>
              </a:r>
              <a:endParaRPr lang="en-CA" sz="4000" dirty="0">
                <a:solidFill>
                  <a:srgbClr val="FFC000"/>
                </a:solidFill>
              </a:endParaRPr>
            </a:p>
          </p:txBody>
        </p:sp>
      </p:grpSp>
      <p:sp>
        <p:nvSpPr>
          <p:cNvPr id="40" name="Oval 39"/>
          <p:cNvSpPr/>
          <p:nvPr/>
        </p:nvSpPr>
        <p:spPr>
          <a:xfrm>
            <a:off x="7596336" y="3287543"/>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cxnSp>
        <p:nvCxnSpPr>
          <p:cNvPr id="41" name="Straight Connector 40"/>
          <p:cNvCxnSpPr>
            <a:stCxn id="40" idx="2"/>
            <a:endCxn id="36" idx="6"/>
          </p:cNvCxnSpPr>
          <p:nvPr/>
        </p:nvCxnSpPr>
        <p:spPr>
          <a:xfrm flipH="1" flipV="1">
            <a:off x="6178228" y="3499018"/>
            <a:ext cx="1418108" cy="7125"/>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0649381"/>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left)">
                                      <p:cBhvr>
                                        <p:cTn id="7" dur="250"/>
                                        <p:tgtEl>
                                          <p:spTgt spid="24"/>
                                        </p:tgtEl>
                                      </p:cBhvr>
                                    </p:animEffect>
                                  </p:childTnLst>
                                </p:cTn>
                              </p:par>
                            </p:childTnLst>
                          </p:cTn>
                        </p:par>
                        <p:par>
                          <p:cTn id="8" fill="hold">
                            <p:stCondLst>
                              <p:cond delay="250"/>
                            </p:stCondLst>
                            <p:childTnLst>
                              <p:par>
                                <p:cTn id="9" presetID="53" presetClass="entr" presetSubtype="16"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p:cTn id="11" dur="250" fill="hold"/>
                                        <p:tgtEl>
                                          <p:spTgt spid="14"/>
                                        </p:tgtEl>
                                        <p:attrNameLst>
                                          <p:attrName>ppt_w</p:attrName>
                                        </p:attrNameLst>
                                      </p:cBhvr>
                                      <p:tavLst>
                                        <p:tav tm="0">
                                          <p:val>
                                            <p:fltVal val="0"/>
                                          </p:val>
                                        </p:tav>
                                        <p:tav tm="100000">
                                          <p:val>
                                            <p:strVal val="#ppt_w"/>
                                          </p:val>
                                        </p:tav>
                                      </p:tavLst>
                                    </p:anim>
                                    <p:anim calcmode="lin" valueType="num">
                                      <p:cBhvr>
                                        <p:cTn id="12" dur="250" fill="hold"/>
                                        <p:tgtEl>
                                          <p:spTgt spid="14"/>
                                        </p:tgtEl>
                                        <p:attrNameLst>
                                          <p:attrName>ppt_h</p:attrName>
                                        </p:attrNameLst>
                                      </p:cBhvr>
                                      <p:tavLst>
                                        <p:tav tm="0">
                                          <p:val>
                                            <p:fltVal val="0"/>
                                          </p:val>
                                        </p:tav>
                                        <p:tav tm="100000">
                                          <p:val>
                                            <p:strVal val="#ppt_h"/>
                                          </p:val>
                                        </p:tav>
                                      </p:tavLst>
                                    </p:anim>
                                    <p:animEffect transition="in" filter="fade">
                                      <p:cBhvr>
                                        <p:cTn id="13" dur="250"/>
                                        <p:tgtEl>
                                          <p:spTgt spid="14"/>
                                        </p:tgtEl>
                                      </p:cBhvr>
                                    </p:animEffect>
                                  </p:childTnLst>
                                </p:cTn>
                              </p:par>
                            </p:childTnLst>
                          </p:cTn>
                        </p:par>
                        <p:par>
                          <p:cTn id="14" fill="hold">
                            <p:stCondLst>
                              <p:cond delay="500"/>
                            </p:stCondLst>
                            <p:childTnLst>
                              <p:par>
                                <p:cTn id="15" presetID="10" presetClass="entr" presetSubtype="0" fill="hold" nodeType="after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250"/>
                                        <p:tgtEl>
                                          <p:spTgt spid="28"/>
                                        </p:tgtEl>
                                      </p:cBhvr>
                                    </p:animEffect>
                                  </p:childTnLst>
                                </p:cTn>
                              </p:par>
                            </p:childTnLst>
                          </p:cTn>
                        </p:par>
                        <p:par>
                          <p:cTn id="18" fill="hold">
                            <p:stCondLst>
                              <p:cond delay="750"/>
                            </p:stCondLst>
                            <p:childTnLst>
                              <p:par>
                                <p:cTn id="19" presetID="22" presetClass="entr" presetSubtype="4" fill="hold" nodeType="after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wipe(down)">
                                      <p:cBhvr>
                                        <p:cTn id="21" dur="250"/>
                                        <p:tgtEl>
                                          <p:spTgt spid="18"/>
                                        </p:tgtEl>
                                      </p:cBhvr>
                                    </p:animEffect>
                                  </p:childTnLst>
                                </p:cTn>
                              </p:par>
                            </p:childTnLst>
                          </p:cTn>
                        </p:par>
                        <p:par>
                          <p:cTn id="22" fill="hold">
                            <p:stCondLst>
                              <p:cond delay="1000"/>
                            </p:stCondLst>
                            <p:childTnLst>
                              <p:par>
                                <p:cTn id="23" presetID="53" presetClass="entr" presetSubtype="16" fill="hold" grpId="0" nodeType="after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p:cTn id="25" dur="250" fill="hold"/>
                                        <p:tgtEl>
                                          <p:spTgt spid="16"/>
                                        </p:tgtEl>
                                        <p:attrNameLst>
                                          <p:attrName>ppt_w</p:attrName>
                                        </p:attrNameLst>
                                      </p:cBhvr>
                                      <p:tavLst>
                                        <p:tav tm="0">
                                          <p:val>
                                            <p:fltVal val="0"/>
                                          </p:val>
                                        </p:tav>
                                        <p:tav tm="100000">
                                          <p:val>
                                            <p:strVal val="#ppt_w"/>
                                          </p:val>
                                        </p:tav>
                                      </p:tavLst>
                                    </p:anim>
                                    <p:anim calcmode="lin" valueType="num">
                                      <p:cBhvr>
                                        <p:cTn id="26" dur="250" fill="hold"/>
                                        <p:tgtEl>
                                          <p:spTgt spid="16"/>
                                        </p:tgtEl>
                                        <p:attrNameLst>
                                          <p:attrName>ppt_h</p:attrName>
                                        </p:attrNameLst>
                                      </p:cBhvr>
                                      <p:tavLst>
                                        <p:tav tm="0">
                                          <p:val>
                                            <p:fltVal val="0"/>
                                          </p:val>
                                        </p:tav>
                                        <p:tav tm="100000">
                                          <p:val>
                                            <p:strVal val="#ppt_h"/>
                                          </p:val>
                                        </p:tav>
                                      </p:tavLst>
                                    </p:anim>
                                    <p:animEffect transition="in" filter="fade">
                                      <p:cBhvr>
                                        <p:cTn id="27" dur="250"/>
                                        <p:tgtEl>
                                          <p:spTgt spid="16"/>
                                        </p:tgtEl>
                                      </p:cBhvr>
                                    </p:animEffect>
                                  </p:childTnLst>
                                </p:cTn>
                              </p:par>
                            </p:childTnLst>
                          </p:cTn>
                        </p:par>
                        <p:par>
                          <p:cTn id="28" fill="hold">
                            <p:stCondLst>
                              <p:cond delay="1250"/>
                            </p:stCondLst>
                            <p:childTnLst>
                              <p:par>
                                <p:cTn id="29" presetID="10" presetClass="entr" presetSubtype="0" fill="hold" nodeType="afterEffect">
                                  <p:stCondLst>
                                    <p:cond delay="0"/>
                                  </p:stCondLst>
                                  <p:childTnLst>
                                    <p:set>
                                      <p:cBhvr>
                                        <p:cTn id="30" dur="1" fill="hold">
                                          <p:stCondLst>
                                            <p:cond delay="0"/>
                                          </p:stCondLst>
                                        </p:cTn>
                                        <p:tgtEl>
                                          <p:spTgt spid="29"/>
                                        </p:tgtEl>
                                        <p:attrNameLst>
                                          <p:attrName>style.visibility</p:attrName>
                                        </p:attrNameLst>
                                      </p:cBhvr>
                                      <p:to>
                                        <p:strVal val="visible"/>
                                      </p:to>
                                    </p:set>
                                    <p:animEffect transition="in" filter="fade">
                                      <p:cBhvr>
                                        <p:cTn id="31" dur="250"/>
                                        <p:tgtEl>
                                          <p:spTgt spid="29"/>
                                        </p:tgtEl>
                                      </p:cBhvr>
                                    </p:animEffect>
                                  </p:childTnLst>
                                </p:cTn>
                              </p:par>
                            </p:childTnLst>
                          </p:cTn>
                        </p:par>
                        <p:par>
                          <p:cTn id="32" fill="hold">
                            <p:stCondLst>
                              <p:cond delay="1500"/>
                            </p:stCondLst>
                            <p:childTnLst>
                              <p:par>
                                <p:cTn id="33" presetID="22" presetClass="entr" presetSubtype="8" fill="hold" nodeType="after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wipe(left)">
                                      <p:cBhvr>
                                        <p:cTn id="35" dur="250"/>
                                        <p:tgtEl>
                                          <p:spTgt spid="19"/>
                                        </p:tgtEl>
                                      </p:cBhvr>
                                    </p:animEffect>
                                  </p:childTnLst>
                                </p:cTn>
                              </p:par>
                            </p:childTnLst>
                          </p:cTn>
                        </p:par>
                        <p:par>
                          <p:cTn id="36" fill="hold">
                            <p:stCondLst>
                              <p:cond delay="1750"/>
                            </p:stCondLst>
                            <p:childTnLst>
                              <p:par>
                                <p:cTn id="37" presetID="53" presetClass="entr" presetSubtype="16" fill="hold" grpId="0" nodeType="afterEffect">
                                  <p:stCondLst>
                                    <p:cond delay="0"/>
                                  </p:stCondLst>
                                  <p:childTnLst>
                                    <p:set>
                                      <p:cBhvr>
                                        <p:cTn id="38" dur="1" fill="hold">
                                          <p:stCondLst>
                                            <p:cond delay="0"/>
                                          </p:stCondLst>
                                        </p:cTn>
                                        <p:tgtEl>
                                          <p:spTgt spid="15"/>
                                        </p:tgtEl>
                                        <p:attrNameLst>
                                          <p:attrName>style.visibility</p:attrName>
                                        </p:attrNameLst>
                                      </p:cBhvr>
                                      <p:to>
                                        <p:strVal val="visible"/>
                                      </p:to>
                                    </p:set>
                                    <p:anim calcmode="lin" valueType="num">
                                      <p:cBhvr>
                                        <p:cTn id="39" dur="250" fill="hold"/>
                                        <p:tgtEl>
                                          <p:spTgt spid="15"/>
                                        </p:tgtEl>
                                        <p:attrNameLst>
                                          <p:attrName>ppt_w</p:attrName>
                                        </p:attrNameLst>
                                      </p:cBhvr>
                                      <p:tavLst>
                                        <p:tav tm="0">
                                          <p:val>
                                            <p:fltVal val="0"/>
                                          </p:val>
                                        </p:tav>
                                        <p:tav tm="100000">
                                          <p:val>
                                            <p:strVal val="#ppt_w"/>
                                          </p:val>
                                        </p:tav>
                                      </p:tavLst>
                                    </p:anim>
                                    <p:anim calcmode="lin" valueType="num">
                                      <p:cBhvr>
                                        <p:cTn id="40" dur="250" fill="hold"/>
                                        <p:tgtEl>
                                          <p:spTgt spid="15"/>
                                        </p:tgtEl>
                                        <p:attrNameLst>
                                          <p:attrName>ppt_h</p:attrName>
                                        </p:attrNameLst>
                                      </p:cBhvr>
                                      <p:tavLst>
                                        <p:tav tm="0">
                                          <p:val>
                                            <p:fltVal val="0"/>
                                          </p:val>
                                        </p:tav>
                                        <p:tav tm="100000">
                                          <p:val>
                                            <p:strVal val="#ppt_h"/>
                                          </p:val>
                                        </p:tav>
                                      </p:tavLst>
                                    </p:anim>
                                    <p:animEffect transition="in" filter="fade">
                                      <p:cBhvr>
                                        <p:cTn id="41" dur="250"/>
                                        <p:tgtEl>
                                          <p:spTgt spid="15"/>
                                        </p:tgtEl>
                                      </p:cBhvr>
                                    </p:animEffect>
                                  </p:childTnLst>
                                </p:cTn>
                              </p:par>
                            </p:childTnLst>
                          </p:cTn>
                        </p:par>
                        <p:par>
                          <p:cTn id="42" fill="hold">
                            <p:stCondLst>
                              <p:cond delay="2000"/>
                            </p:stCondLst>
                            <p:childTnLst>
                              <p:par>
                                <p:cTn id="43" presetID="10" presetClass="entr" presetSubtype="0" fill="hold" nodeType="afterEffect">
                                  <p:stCondLst>
                                    <p:cond delay="0"/>
                                  </p:stCondLst>
                                  <p:childTnLst>
                                    <p:set>
                                      <p:cBhvr>
                                        <p:cTn id="44" dur="1" fill="hold">
                                          <p:stCondLst>
                                            <p:cond delay="0"/>
                                          </p:stCondLst>
                                        </p:cTn>
                                        <p:tgtEl>
                                          <p:spTgt spid="30"/>
                                        </p:tgtEl>
                                        <p:attrNameLst>
                                          <p:attrName>style.visibility</p:attrName>
                                        </p:attrNameLst>
                                      </p:cBhvr>
                                      <p:to>
                                        <p:strVal val="visible"/>
                                      </p:to>
                                    </p:set>
                                    <p:animEffect transition="in" filter="fade">
                                      <p:cBhvr>
                                        <p:cTn id="45" dur="250"/>
                                        <p:tgtEl>
                                          <p:spTgt spid="30"/>
                                        </p:tgtEl>
                                      </p:cBhvr>
                                    </p:animEffect>
                                  </p:childTnLst>
                                </p:cTn>
                              </p:par>
                            </p:childTnLst>
                          </p:cTn>
                        </p:par>
                        <p:par>
                          <p:cTn id="46" fill="hold">
                            <p:stCondLst>
                              <p:cond delay="2250"/>
                            </p:stCondLst>
                            <p:childTnLst>
                              <p:par>
                                <p:cTn id="47" presetID="22" presetClass="entr" presetSubtype="8" fill="hold" nodeType="afterEffect">
                                  <p:stCondLst>
                                    <p:cond delay="0"/>
                                  </p:stCondLst>
                                  <p:childTnLst>
                                    <p:set>
                                      <p:cBhvr>
                                        <p:cTn id="48" dur="1" fill="hold">
                                          <p:stCondLst>
                                            <p:cond delay="0"/>
                                          </p:stCondLst>
                                        </p:cTn>
                                        <p:tgtEl>
                                          <p:spTgt spid="37"/>
                                        </p:tgtEl>
                                        <p:attrNameLst>
                                          <p:attrName>style.visibility</p:attrName>
                                        </p:attrNameLst>
                                      </p:cBhvr>
                                      <p:to>
                                        <p:strVal val="visible"/>
                                      </p:to>
                                    </p:set>
                                    <p:animEffect transition="in" filter="wipe(left)">
                                      <p:cBhvr>
                                        <p:cTn id="49" dur="250"/>
                                        <p:tgtEl>
                                          <p:spTgt spid="37"/>
                                        </p:tgtEl>
                                      </p:cBhvr>
                                    </p:animEffect>
                                  </p:childTnLst>
                                </p:cTn>
                              </p:par>
                            </p:childTnLst>
                          </p:cTn>
                        </p:par>
                        <p:par>
                          <p:cTn id="50" fill="hold">
                            <p:stCondLst>
                              <p:cond delay="2500"/>
                            </p:stCondLst>
                            <p:childTnLst>
                              <p:par>
                                <p:cTn id="51" presetID="53" presetClass="entr" presetSubtype="16" fill="hold" grpId="0" nodeType="afterEffect">
                                  <p:stCondLst>
                                    <p:cond delay="0"/>
                                  </p:stCondLst>
                                  <p:childTnLst>
                                    <p:set>
                                      <p:cBhvr>
                                        <p:cTn id="52" dur="1" fill="hold">
                                          <p:stCondLst>
                                            <p:cond delay="0"/>
                                          </p:stCondLst>
                                        </p:cTn>
                                        <p:tgtEl>
                                          <p:spTgt spid="36"/>
                                        </p:tgtEl>
                                        <p:attrNameLst>
                                          <p:attrName>style.visibility</p:attrName>
                                        </p:attrNameLst>
                                      </p:cBhvr>
                                      <p:to>
                                        <p:strVal val="visible"/>
                                      </p:to>
                                    </p:set>
                                    <p:anim calcmode="lin" valueType="num">
                                      <p:cBhvr>
                                        <p:cTn id="53" dur="250" fill="hold"/>
                                        <p:tgtEl>
                                          <p:spTgt spid="36"/>
                                        </p:tgtEl>
                                        <p:attrNameLst>
                                          <p:attrName>ppt_w</p:attrName>
                                        </p:attrNameLst>
                                      </p:cBhvr>
                                      <p:tavLst>
                                        <p:tav tm="0">
                                          <p:val>
                                            <p:fltVal val="0"/>
                                          </p:val>
                                        </p:tav>
                                        <p:tav tm="100000">
                                          <p:val>
                                            <p:strVal val="#ppt_w"/>
                                          </p:val>
                                        </p:tav>
                                      </p:tavLst>
                                    </p:anim>
                                    <p:anim calcmode="lin" valueType="num">
                                      <p:cBhvr>
                                        <p:cTn id="54" dur="250" fill="hold"/>
                                        <p:tgtEl>
                                          <p:spTgt spid="36"/>
                                        </p:tgtEl>
                                        <p:attrNameLst>
                                          <p:attrName>ppt_h</p:attrName>
                                        </p:attrNameLst>
                                      </p:cBhvr>
                                      <p:tavLst>
                                        <p:tav tm="0">
                                          <p:val>
                                            <p:fltVal val="0"/>
                                          </p:val>
                                        </p:tav>
                                        <p:tav tm="100000">
                                          <p:val>
                                            <p:strVal val="#ppt_h"/>
                                          </p:val>
                                        </p:tav>
                                      </p:tavLst>
                                    </p:anim>
                                    <p:animEffect transition="in" filter="fade">
                                      <p:cBhvr>
                                        <p:cTn id="55" dur="250"/>
                                        <p:tgtEl>
                                          <p:spTgt spid="36"/>
                                        </p:tgtEl>
                                      </p:cBhvr>
                                    </p:animEffect>
                                  </p:childTnLst>
                                </p:cTn>
                              </p:par>
                            </p:childTnLst>
                          </p:cTn>
                        </p:par>
                        <p:par>
                          <p:cTn id="56" fill="hold">
                            <p:stCondLst>
                              <p:cond delay="2750"/>
                            </p:stCondLst>
                            <p:childTnLst>
                              <p:par>
                                <p:cTn id="57" presetID="10" presetClass="entr" presetSubtype="0" fill="hold" nodeType="afterEffect">
                                  <p:stCondLst>
                                    <p:cond delay="0"/>
                                  </p:stCondLst>
                                  <p:childTnLst>
                                    <p:set>
                                      <p:cBhvr>
                                        <p:cTn id="58" dur="1" fill="hold">
                                          <p:stCondLst>
                                            <p:cond delay="0"/>
                                          </p:stCondLst>
                                        </p:cTn>
                                        <p:tgtEl>
                                          <p:spTgt spid="32"/>
                                        </p:tgtEl>
                                        <p:attrNameLst>
                                          <p:attrName>style.visibility</p:attrName>
                                        </p:attrNameLst>
                                      </p:cBhvr>
                                      <p:to>
                                        <p:strVal val="visible"/>
                                      </p:to>
                                    </p:set>
                                    <p:animEffect transition="in" filter="fade">
                                      <p:cBhvr>
                                        <p:cTn id="59" dur="250"/>
                                        <p:tgtEl>
                                          <p:spTgt spid="32"/>
                                        </p:tgtEl>
                                      </p:cBhvr>
                                    </p:animEffect>
                                  </p:childTnLst>
                                </p:cTn>
                              </p:par>
                            </p:childTnLst>
                          </p:cTn>
                        </p:par>
                        <p:par>
                          <p:cTn id="60" fill="hold">
                            <p:stCondLst>
                              <p:cond delay="3000"/>
                            </p:stCondLst>
                            <p:childTnLst>
                              <p:par>
                                <p:cTn id="61" presetID="22" presetClass="entr" presetSubtype="8" fill="hold" nodeType="afterEffect">
                                  <p:stCondLst>
                                    <p:cond delay="0"/>
                                  </p:stCondLst>
                                  <p:childTnLst>
                                    <p:set>
                                      <p:cBhvr>
                                        <p:cTn id="62" dur="1" fill="hold">
                                          <p:stCondLst>
                                            <p:cond delay="0"/>
                                          </p:stCondLst>
                                        </p:cTn>
                                        <p:tgtEl>
                                          <p:spTgt spid="41"/>
                                        </p:tgtEl>
                                        <p:attrNameLst>
                                          <p:attrName>style.visibility</p:attrName>
                                        </p:attrNameLst>
                                      </p:cBhvr>
                                      <p:to>
                                        <p:strVal val="visible"/>
                                      </p:to>
                                    </p:set>
                                    <p:animEffect transition="in" filter="wipe(left)">
                                      <p:cBhvr>
                                        <p:cTn id="63" dur="250"/>
                                        <p:tgtEl>
                                          <p:spTgt spid="41"/>
                                        </p:tgtEl>
                                      </p:cBhvr>
                                    </p:animEffect>
                                  </p:childTnLst>
                                </p:cTn>
                              </p:par>
                            </p:childTnLst>
                          </p:cTn>
                        </p:par>
                        <p:par>
                          <p:cTn id="64" fill="hold">
                            <p:stCondLst>
                              <p:cond delay="3250"/>
                            </p:stCondLst>
                            <p:childTnLst>
                              <p:par>
                                <p:cTn id="65" presetID="53" presetClass="entr" presetSubtype="16" fill="hold" grpId="0" nodeType="afterEffect">
                                  <p:stCondLst>
                                    <p:cond delay="0"/>
                                  </p:stCondLst>
                                  <p:childTnLst>
                                    <p:set>
                                      <p:cBhvr>
                                        <p:cTn id="66" dur="1" fill="hold">
                                          <p:stCondLst>
                                            <p:cond delay="0"/>
                                          </p:stCondLst>
                                        </p:cTn>
                                        <p:tgtEl>
                                          <p:spTgt spid="40"/>
                                        </p:tgtEl>
                                        <p:attrNameLst>
                                          <p:attrName>style.visibility</p:attrName>
                                        </p:attrNameLst>
                                      </p:cBhvr>
                                      <p:to>
                                        <p:strVal val="visible"/>
                                      </p:to>
                                    </p:set>
                                    <p:anim calcmode="lin" valueType="num">
                                      <p:cBhvr>
                                        <p:cTn id="67" dur="250" fill="hold"/>
                                        <p:tgtEl>
                                          <p:spTgt spid="40"/>
                                        </p:tgtEl>
                                        <p:attrNameLst>
                                          <p:attrName>ppt_w</p:attrName>
                                        </p:attrNameLst>
                                      </p:cBhvr>
                                      <p:tavLst>
                                        <p:tav tm="0">
                                          <p:val>
                                            <p:fltVal val="0"/>
                                          </p:val>
                                        </p:tav>
                                        <p:tav tm="100000">
                                          <p:val>
                                            <p:strVal val="#ppt_w"/>
                                          </p:val>
                                        </p:tav>
                                      </p:tavLst>
                                    </p:anim>
                                    <p:anim calcmode="lin" valueType="num">
                                      <p:cBhvr>
                                        <p:cTn id="68" dur="250" fill="hold"/>
                                        <p:tgtEl>
                                          <p:spTgt spid="40"/>
                                        </p:tgtEl>
                                        <p:attrNameLst>
                                          <p:attrName>ppt_h</p:attrName>
                                        </p:attrNameLst>
                                      </p:cBhvr>
                                      <p:tavLst>
                                        <p:tav tm="0">
                                          <p:val>
                                            <p:fltVal val="0"/>
                                          </p:val>
                                        </p:tav>
                                        <p:tav tm="100000">
                                          <p:val>
                                            <p:strVal val="#ppt_h"/>
                                          </p:val>
                                        </p:tav>
                                      </p:tavLst>
                                    </p:anim>
                                    <p:animEffect transition="in" filter="fade">
                                      <p:cBhvr>
                                        <p:cTn id="69" dur="250"/>
                                        <p:tgtEl>
                                          <p:spTgt spid="40"/>
                                        </p:tgtEl>
                                      </p:cBhvr>
                                    </p:animEffect>
                                  </p:childTnLst>
                                </p:cTn>
                              </p:par>
                            </p:childTnLst>
                          </p:cTn>
                        </p:par>
                        <p:par>
                          <p:cTn id="70" fill="hold">
                            <p:stCondLst>
                              <p:cond delay="3500"/>
                            </p:stCondLst>
                            <p:childTnLst>
                              <p:par>
                                <p:cTn id="71" presetID="10" presetClass="entr" presetSubtype="0" fill="hold" nodeType="afterEffect">
                                  <p:stCondLst>
                                    <p:cond delay="0"/>
                                  </p:stCondLst>
                                  <p:childTnLst>
                                    <p:set>
                                      <p:cBhvr>
                                        <p:cTn id="72" dur="1" fill="hold">
                                          <p:stCondLst>
                                            <p:cond delay="0"/>
                                          </p:stCondLst>
                                        </p:cTn>
                                        <p:tgtEl>
                                          <p:spTgt spid="35"/>
                                        </p:tgtEl>
                                        <p:attrNameLst>
                                          <p:attrName>style.visibility</p:attrName>
                                        </p:attrNameLst>
                                      </p:cBhvr>
                                      <p:to>
                                        <p:strVal val="visible"/>
                                      </p:to>
                                    </p:set>
                                    <p:animEffect transition="in" filter="fade">
                                      <p:cBhvr>
                                        <p:cTn id="73" dur="250"/>
                                        <p:tgtEl>
                                          <p:spTgt spid="35"/>
                                        </p:tgtEl>
                                      </p:cBhvr>
                                    </p:animEffect>
                                  </p:childTnLst>
                                </p:cTn>
                              </p:par>
                            </p:childTnLst>
                          </p:cTn>
                        </p:par>
                        <p:par>
                          <p:cTn id="74" fill="hold">
                            <p:stCondLst>
                              <p:cond delay="3750"/>
                            </p:stCondLst>
                            <p:childTnLst>
                              <p:par>
                                <p:cTn id="75" presetID="22" presetClass="entr" presetSubtype="8" fill="hold" nodeType="afterEffect">
                                  <p:stCondLst>
                                    <p:cond delay="0"/>
                                  </p:stCondLst>
                                  <p:childTnLst>
                                    <p:set>
                                      <p:cBhvr>
                                        <p:cTn id="76" dur="1" fill="hold">
                                          <p:stCondLst>
                                            <p:cond delay="0"/>
                                          </p:stCondLst>
                                        </p:cTn>
                                        <p:tgtEl>
                                          <p:spTgt spid="31"/>
                                        </p:tgtEl>
                                        <p:attrNameLst>
                                          <p:attrName>style.visibility</p:attrName>
                                        </p:attrNameLst>
                                      </p:cBhvr>
                                      <p:to>
                                        <p:strVal val="visible"/>
                                      </p:to>
                                    </p:set>
                                    <p:animEffect transition="in" filter="wipe(left)">
                                      <p:cBhvr>
                                        <p:cTn id="77" dur="12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36" grpId="0" animBg="1"/>
      <p:bldP spid="4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descr="http://www.shine4life.com/wp-content/uploads/2015/01/balance2.jpg"/>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27584" y="2492896"/>
            <a:ext cx="7488832" cy="399780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p:cNvGrpSpPr/>
          <p:nvPr/>
        </p:nvGrpSpPr>
        <p:grpSpPr>
          <a:xfrm>
            <a:off x="0" y="0"/>
            <a:ext cx="4572000" cy="6858000"/>
            <a:chOff x="0" y="0"/>
            <a:chExt cx="4572000" cy="6858000"/>
          </a:xfrm>
        </p:grpSpPr>
        <p:sp>
          <p:nvSpPr>
            <p:cNvPr id="2" name="Rectangle 1"/>
            <p:cNvSpPr/>
            <p:nvPr/>
          </p:nvSpPr>
          <p:spPr>
            <a:xfrm>
              <a:off x="0" y="0"/>
              <a:ext cx="4572000" cy="6858000"/>
            </a:xfrm>
            <a:prstGeom prst="rect">
              <a:avLst/>
            </a:prstGeom>
            <a:solidFill>
              <a:srgbClr val="C00000">
                <a:alpha val="5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6" name="TextBox 5"/>
            <p:cNvSpPr txBox="1"/>
            <p:nvPr/>
          </p:nvSpPr>
          <p:spPr>
            <a:xfrm>
              <a:off x="496670" y="435561"/>
              <a:ext cx="3614451" cy="646331"/>
            </a:xfrm>
            <a:prstGeom prst="rect">
              <a:avLst/>
            </a:prstGeom>
            <a:noFill/>
          </p:spPr>
          <p:txBody>
            <a:bodyPr wrap="none" rtlCol="0">
              <a:spAutoFit/>
            </a:bodyPr>
            <a:lstStyle/>
            <a:p>
              <a:r>
                <a:rPr lang="en-US" sz="3600" b="1" dirty="0" smtClean="0">
                  <a:solidFill>
                    <a:srgbClr val="C00000"/>
                  </a:solidFill>
                </a:rPr>
                <a:t>Cost Containment</a:t>
              </a:r>
              <a:endParaRPr lang="en-CA" sz="3600" b="1" dirty="0">
                <a:solidFill>
                  <a:srgbClr val="C00000"/>
                </a:solidFill>
              </a:endParaRPr>
            </a:p>
          </p:txBody>
        </p:sp>
      </p:grpSp>
      <p:grpSp>
        <p:nvGrpSpPr>
          <p:cNvPr id="11" name="Group 10"/>
          <p:cNvGrpSpPr/>
          <p:nvPr/>
        </p:nvGrpSpPr>
        <p:grpSpPr>
          <a:xfrm>
            <a:off x="4572000" y="2771"/>
            <a:ext cx="4572000" cy="6858000"/>
            <a:chOff x="4572000" y="0"/>
            <a:chExt cx="4572000" cy="6858000"/>
          </a:xfrm>
        </p:grpSpPr>
        <p:sp>
          <p:nvSpPr>
            <p:cNvPr id="5" name="Rectangle 4"/>
            <p:cNvSpPr/>
            <p:nvPr/>
          </p:nvSpPr>
          <p:spPr>
            <a:xfrm>
              <a:off x="4572000" y="0"/>
              <a:ext cx="4572000" cy="6858000"/>
            </a:xfrm>
            <a:prstGeom prst="rect">
              <a:avLst/>
            </a:prstGeom>
            <a:solidFill>
              <a:srgbClr val="92D050">
                <a:alpha val="5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8" name="TextBox 7"/>
            <p:cNvSpPr txBox="1"/>
            <p:nvPr/>
          </p:nvSpPr>
          <p:spPr>
            <a:xfrm>
              <a:off x="5282116" y="435561"/>
              <a:ext cx="3163623" cy="646331"/>
            </a:xfrm>
            <a:prstGeom prst="rect">
              <a:avLst/>
            </a:prstGeom>
            <a:noFill/>
          </p:spPr>
          <p:txBody>
            <a:bodyPr wrap="none" rtlCol="0">
              <a:spAutoFit/>
            </a:bodyPr>
            <a:lstStyle/>
            <a:p>
              <a:r>
                <a:rPr lang="en-US" sz="3600" b="1" dirty="0" smtClean="0">
                  <a:solidFill>
                    <a:schemeClr val="accent3">
                      <a:lumMod val="50000"/>
                    </a:schemeClr>
                  </a:solidFill>
                </a:rPr>
                <a:t>Income Growth</a:t>
              </a:r>
              <a:endParaRPr lang="en-CA" sz="3600" b="1" dirty="0">
                <a:solidFill>
                  <a:schemeClr val="accent3">
                    <a:lumMod val="50000"/>
                  </a:schemeClr>
                </a:solidFill>
              </a:endParaRPr>
            </a:p>
          </p:txBody>
        </p:sp>
      </p:grpSp>
      <p:sp>
        <p:nvSpPr>
          <p:cNvPr id="7" name="TextBox 6"/>
          <p:cNvSpPr txBox="1"/>
          <p:nvPr/>
        </p:nvSpPr>
        <p:spPr>
          <a:xfrm>
            <a:off x="0" y="5271122"/>
            <a:ext cx="4572000" cy="1569660"/>
          </a:xfrm>
          <a:prstGeom prst="rect">
            <a:avLst/>
          </a:prstGeom>
          <a:solidFill>
            <a:srgbClr val="C00000">
              <a:alpha val="52000"/>
            </a:srgbClr>
          </a:solidFill>
        </p:spPr>
        <p:txBody>
          <a:bodyPr wrap="square" rtlCol="0">
            <a:spAutoFit/>
          </a:bodyPr>
          <a:lstStyle/>
          <a:p>
            <a:pPr marL="457200" indent="-457200" algn="ctr">
              <a:buFont typeface="Arial" panose="020B0604020202020204" pitchFamily="34" charset="0"/>
              <a:buChar char="•"/>
            </a:pPr>
            <a:r>
              <a:rPr lang="en-US" sz="2400" dirty="0" smtClean="0">
                <a:solidFill>
                  <a:schemeClr val="bg1">
                    <a:lumMod val="95000"/>
                  </a:schemeClr>
                </a:solidFill>
              </a:rPr>
              <a:t>Cost Structures</a:t>
            </a:r>
          </a:p>
          <a:p>
            <a:pPr marL="457200" indent="-457200" algn="ctr">
              <a:buFont typeface="Arial" panose="020B0604020202020204" pitchFamily="34" charset="0"/>
              <a:buChar char="•"/>
            </a:pPr>
            <a:r>
              <a:rPr lang="en-US" sz="2400" dirty="0" smtClean="0">
                <a:solidFill>
                  <a:schemeClr val="bg1">
                    <a:lumMod val="95000"/>
                  </a:schemeClr>
                </a:solidFill>
              </a:rPr>
              <a:t>Supply Chain Management</a:t>
            </a:r>
            <a:endParaRPr lang="en-US" altLang="zh-TW" sz="2400" dirty="0" smtClean="0">
              <a:solidFill>
                <a:schemeClr val="bg1">
                  <a:lumMod val="95000"/>
                </a:schemeClr>
              </a:solidFill>
            </a:endParaRPr>
          </a:p>
          <a:p>
            <a:pPr marL="457200" indent="-457200" algn="ctr">
              <a:buFont typeface="Arial" panose="020B0604020202020204" pitchFamily="34" charset="0"/>
              <a:buChar char="•"/>
            </a:pPr>
            <a:r>
              <a:rPr lang="en-US" sz="2400" dirty="0" smtClean="0">
                <a:solidFill>
                  <a:schemeClr val="bg1">
                    <a:lumMod val="95000"/>
                  </a:schemeClr>
                </a:solidFill>
              </a:rPr>
              <a:t>Community Contribution Adjustments</a:t>
            </a:r>
          </a:p>
        </p:txBody>
      </p:sp>
      <p:sp>
        <p:nvSpPr>
          <p:cNvPr id="10" name="TextBox 9"/>
          <p:cNvSpPr txBox="1"/>
          <p:nvPr/>
        </p:nvSpPr>
        <p:spPr>
          <a:xfrm>
            <a:off x="4572000" y="5289726"/>
            <a:ext cx="4572000" cy="1569660"/>
          </a:xfrm>
          <a:prstGeom prst="rect">
            <a:avLst/>
          </a:prstGeom>
          <a:solidFill>
            <a:srgbClr val="92D050">
              <a:alpha val="52000"/>
            </a:srgbClr>
          </a:solidFill>
        </p:spPr>
        <p:txBody>
          <a:bodyPr wrap="square" rtlCol="0">
            <a:spAutoFit/>
          </a:bodyPr>
          <a:lstStyle/>
          <a:p>
            <a:pPr marL="457200" indent="-457200" algn="ctr">
              <a:buFont typeface="Arial" panose="020B0604020202020204" pitchFamily="34" charset="0"/>
              <a:buChar char="•"/>
            </a:pPr>
            <a:r>
              <a:rPr lang="en-US" sz="2400" dirty="0" smtClean="0"/>
              <a:t>.Asia Market Development</a:t>
            </a:r>
          </a:p>
          <a:p>
            <a:pPr marL="457200" indent="-457200" algn="ctr">
              <a:buFont typeface="Arial" panose="020B0604020202020204" pitchFamily="34" charset="0"/>
              <a:buChar char="•"/>
            </a:pPr>
            <a:r>
              <a:rPr lang="en-US" sz="2400" dirty="0" smtClean="0"/>
              <a:t>Grants, Sponsorships &amp; others</a:t>
            </a:r>
          </a:p>
          <a:p>
            <a:pPr marL="457200" indent="-457200" algn="ctr">
              <a:buFont typeface="Arial" panose="020B0604020202020204" pitchFamily="34" charset="0"/>
              <a:buChar char="•"/>
            </a:pPr>
            <a:r>
              <a:rPr lang="en-US" sz="2400" dirty="0" smtClean="0"/>
              <a:t>New </a:t>
            </a:r>
            <a:r>
              <a:rPr lang="en-US" sz="2400" dirty="0" err="1" smtClean="0"/>
              <a:t>gTLDs</a:t>
            </a:r>
            <a:r>
              <a:rPr lang="en-US" sz="2400" dirty="0" smtClean="0"/>
              <a:t> and related opportunities</a:t>
            </a:r>
            <a:endParaRPr lang="en-CA" sz="2400" dirty="0"/>
          </a:p>
        </p:txBody>
      </p:sp>
      <p:sp>
        <p:nvSpPr>
          <p:cNvPr id="3" name="Title 1"/>
          <p:cNvSpPr txBox="1">
            <a:spLocks/>
          </p:cNvSpPr>
          <p:nvPr/>
        </p:nvSpPr>
        <p:spPr>
          <a:xfrm>
            <a:off x="0" y="1340768"/>
            <a:ext cx="9144000" cy="1268760"/>
          </a:xfrm>
          <a:prstGeom prst="rect">
            <a:avLst/>
          </a:prstGeom>
          <a:solidFill>
            <a:schemeClr val="tx1">
              <a:alpha val="73000"/>
            </a:schemeClr>
          </a:solidFill>
        </p:spPr>
        <p:txBody>
          <a:bodyPr anchor="ctr">
            <a:normAutofit/>
          </a:bodyPr>
          <a:lstStyle>
            <a:lvl1pPr algn="l" defTabSz="914400" rtl="0" eaLnBrk="1" latinLnBrk="0" hangingPunct="1">
              <a:spcBef>
                <a:spcPct val="0"/>
              </a:spcBef>
              <a:buNone/>
              <a:defRPr sz="4000" b="0" kern="1200">
                <a:solidFill>
                  <a:schemeClr val="tx1"/>
                </a:solidFill>
                <a:latin typeface="Helvetica-Light" pitchFamily="34" charset="0"/>
                <a:ea typeface="+mj-ea"/>
                <a:cs typeface="+mj-cs"/>
              </a:defRPr>
            </a:lvl1pPr>
          </a:lstStyle>
          <a:p>
            <a:pPr algn="ctr"/>
            <a:r>
              <a:rPr lang="en-CA" dirty="0" smtClean="0">
                <a:solidFill>
                  <a:srgbClr val="FFC000"/>
                </a:solidFill>
                <a:latin typeface="Arial" pitchFamily="34" charset="0"/>
                <a:cs typeface="Arial" pitchFamily="34" charset="0"/>
              </a:rPr>
              <a:t>Continue Financial Developments</a:t>
            </a:r>
            <a:endParaRPr lang="en-CA"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157843875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250" fill="hold"/>
                                        <p:tgtEl>
                                          <p:spTgt spid="9"/>
                                        </p:tgtEl>
                                        <p:attrNameLst>
                                          <p:attrName>ppt_x</p:attrName>
                                        </p:attrNameLst>
                                      </p:cBhvr>
                                      <p:tavLst>
                                        <p:tav tm="0">
                                          <p:val>
                                            <p:strVal val="0-#ppt_w/2"/>
                                          </p:val>
                                        </p:tav>
                                        <p:tav tm="100000">
                                          <p:val>
                                            <p:strVal val="#ppt_x"/>
                                          </p:val>
                                        </p:tav>
                                      </p:tavLst>
                                    </p:anim>
                                    <p:anim calcmode="lin" valueType="num">
                                      <p:cBhvr additive="base">
                                        <p:cTn id="12" dur="250" fill="hold"/>
                                        <p:tgtEl>
                                          <p:spTgt spid="9"/>
                                        </p:tgtEl>
                                        <p:attrNameLst>
                                          <p:attrName>ppt_y</p:attrName>
                                        </p:attrNameLst>
                                      </p:cBhvr>
                                      <p:tavLst>
                                        <p:tav tm="0">
                                          <p:val>
                                            <p:strVal val="#ppt_y"/>
                                          </p:val>
                                        </p:tav>
                                        <p:tav tm="100000">
                                          <p:val>
                                            <p:strVal val="#ppt_y"/>
                                          </p:val>
                                        </p:tav>
                                      </p:tavLst>
                                    </p:anim>
                                  </p:childTnLst>
                                </p:cTn>
                              </p:par>
                            </p:childTnLst>
                          </p:cTn>
                        </p:par>
                        <p:par>
                          <p:cTn id="13" fill="hold">
                            <p:stCondLst>
                              <p:cond delay="750"/>
                            </p:stCondLst>
                            <p:childTnLst>
                              <p:par>
                                <p:cTn id="14" presetID="2" presetClass="entr" presetSubtype="2" fill="hold" nodeType="afterEffect">
                                  <p:stCondLst>
                                    <p:cond delay="0"/>
                                  </p:stCondLst>
                                  <p:childTnLst>
                                    <p:set>
                                      <p:cBhvr>
                                        <p:cTn id="15" dur="1" fill="hold">
                                          <p:stCondLst>
                                            <p:cond delay="0"/>
                                          </p:stCondLst>
                                        </p:cTn>
                                        <p:tgtEl>
                                          <p:spTgt spid="11"/>
                                        </p:tgtEl>
                                        <p:attrNameLst>
                                          <p:attrName>style.visibility</p:attrName>
                                        </p:attrNameLst>
                                      </p:cBhvr>
                                      <p:to>
                                        <p:strVal val="visible"/>
                                      </p:to>
                                    </p:set>
                                    <p:anim calcmode="lin" valueType="num">
                                      <p:cBhvr additive="base">
                                        <p:cTn id="16" dur="250" fill="hold"/>
                                        <p:tgtEl>
                                          <p:spTgt spid="11"/>
                                        </p:tgtEl>
                                        <p:attrNameLst>
                                          <p:attrName>ppt_x</p:attrName>
                                        </p:attrNameLst>
                                      </p:cBhvr>
                                      <p:tavLst>
                                        <p:tav tm="0">
                                          <p:val>
                                            <p:strVal val="1+#ppt_w/2"/>
                                          </p:val>
                                        </p:tav>
                                        <p:tav tm="100000">
                                          <p:val>
                                            <p:strVal val="#ppt_x"/>
                                          </p:val>
                                        </p:tav>
                                      </p:tavLst>
                                    </p:anim>
                                    <p:anim calcmode="lin" valueType="num">
                                      <p:cBhvr additive="base">
                                        <p:cTn id="17" dur="250" fill="hold"/>
                                        <p:tgtEl>
                                          <p:spTgt spid="11"/>
                                        </p:tgtEl>
                                        <p:attrNameLst>
                                          <p:attrName>ppt_y</p:attrName>
                                        </p:attrNameLst>
                                      </p:cBhvr>
                                      <p:tavLst>
                                        <p:tav tm="0">
                                          <p:val>
                                            <p:strVal val="#ppt_y"/>
                                          </p:val>
                                        </p:tav>
                                        <p:tav tm="100000">
                                          <p:val>
                                            <p:strVal val="#ppt_y"/>
                                          </p:val>
                                        </p:tav>
                                      </p:tavLst>
                                    </p:anim>
                                  </p:childTnLst>
                                </p:cTn>
                              </p:par>
                            </p:childTnLst>
                          </p:cTn>
                        </p:par>
                        <p:par>
                          <p:cTn id="18" fill="hold">
                            <p:stCondLst>
                              <p:cond delay="1000"/>
                            </p:stCondLst>
                            <p:childTnLst>
                              <p:par>
                                <p:cTn id="19" presetID="2" presetClass="entr" presetSubtype="4" fill="hold" grpId="0" nodeType="after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250" fill="hold"/>
                                        <p:tgtEl>
                                          <p:spTgt spid="7"/>
                                        </p:tgtEl>
                                        <p:attrNameLst>
                                          <p:attrName>ppt_x</p:attrName>
                                        </p:attrNameLst>
                                      </p:cBhvr>
                                      <p:tavLst>
                                        <p:tav tm="0">
                                          <p:val>
                                            <p:strVal val="#ppt_x"/>
                                          </p:val>
                                        </p:tav>
                                        <p:tav tm="100000">
                                          <p:val>
                                            <p:strVal val="#ppt_x"/>
                                          </p:val>
                                        </p:tav>
                                      </p:tavLst>
                                    </p:anim>
                                    <p:anim calcmode="lin" valueType="num">
                                      <p:cBhvr additive="base">
                                        <p:cTn id="22" dur="250" fill="hold"/>
                                        <p:tgtEl>
                                          <p:spTgt spid="7"/>
                                        </p:tgtEl>
                                        <p:attrNameLst>
                                          <p:attrName>ppt_y</p:attrName>
                                        </p:attrNameLst>
                                      </p:cBhvr>
                                      <p:tavLst>
                                        <p:tav tm="0">
                                          <p:val>
                                            <p:strVal val="1+#ppt_h/2"/>
                                          </p:val>
                                        </p:tav>
                                        <p:tav tm="100000">
                                          <p:val>
                                            <p:strVal val="#ppt_y"/>
                                          </p:val>
                                        </p:tav>
                                      </p:tavLst>
                                    </p:anim>
                                  </p:childTnLst>
                                </p:cTn>
                              </p:par>
                            </p:childTnLst>
                          </p:cTn>
                        </p:par>
                        <p:par>
                          <p:cTn id="23" fill="hold">
                            <p:stCondLst>
                              <p:cond delay="1250"/>
                            </p:stCondLst>
                            <p:childTnLst>
                              <p:par>
                                <p:cTn id="24" presetID="2" presetClass="entr" presetSubtype="4" fill="hold" grpId="0" nodeType="after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250" fill="hold"/>
                                        <p:tgtEl>
                                          <p:spTgt spid="10"/>
                                        </p:tgtEl>
                                        <p:attrNameLst>
                                          <p:attrName>ppt_x</p:attrName>
                                        </p:attrNameLst>
                                      </p:cBhvr>
                                      <p:tavLst>
                                        <p:tav tm="0">
                                          <p:val>
                                            <p:strVal val="#ppt_x"/>
                                          </p:val>
                                        </p:tav>
                                        <p:tav tm="100000">
                                          <p:val>
                                            <p:strVal val="#ppt_x"/>
                                          </p:val>
                                        </p:tav>
                                      </p:tavLst>
                                    </p:anim>
                                    <p:anim calcmode="lin" valueType="num">
                                      <p:cBhvr additive="base">
                                        <p:cTn id="27" dur="25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p:cNvGrpSpPr/>
          <p:nvPr/>
        </p:nvGrpSpPr>
        <p:grpSpPr>
          <a:xfrm>
            <a:off x="146371" y="4842755"/>
            <a:ext cx="2496196" cy="1302202"/>
            <a:chOff x="980559" y="4326195"/>
            <a:chExt cx="2496196" cy="1302202"/>
          </a:xfrm>
        </p:grpSpPr>
        <p:sp>
          <p:nvSpPr>
            <p:cNvPr id="5" name="TextBox 4"/>
            <p:cNvSpPr txBox="1"/>
            <p:nvPr/>
          </p:nvSpPr>
          <p:spPr>
            <a:xfrm>
              <a:off x="1616950" y="4326195"/>
              <a:ext cx="1223412" cy="707886"/>
            </a:xfrm>
            <a:prstGeom prst="rect">
              <a:avLst/>
            </a:prstGeom>
            <a:noFill/>
          </p:spPr>
          <p:txBody>
            <a:bodyPr wrap="none" rtlCol="0">
              <a:spAutoFit/>
            </a:bodyPr>
            <a:lstStyle/>
            <a:p>
              <a:pPr algn="ctr"/>
              <a:r>
                <a:rPr lang="en-US" sz="4000" b="1" dirty="0" smtClean="0">
                  <a:solidFill>
                    <a:schemeClr val="bg1">
                      <a:lumMod val="95000"/>
                    </a:schemeClr>
                  </a:solidFill>
                </a:rPr>
                <a:t>2012</a:t>
              </a:r>
              <a:endParaRPr lang="en-CA" sz="4000" b="1" dirty="0">
                <a:solidFill>
                  <a:schemeClr val="bg1">
                    <a:lumMod val="95000"/>
                  </a:schemeClr>
                </a:solidFill>
              </a:endParaRPr>
            </a:p>
          </p:txBody>
        </p:sp>
        <p:sp>
          <p:nvSpPr>
            <p:cNvPr id="6" name="TextBox 5"/>
            <p:cNvSpPr txBox="1"/>
            <p:nvPr/>
          </p:nvSpPr>
          <p:spPr>
            <a:xfrm>
              <a:off x="980559" y="4858956"/>
              <a:ext cx="2496196" cy="769441"/>
            </a:xfrm>
            <a:prstGeom prst="rect">
              <a:avLst/>
            </a:prstGeom>
            <a:noFill/>
          </p:spPr>
          <p:txBody>
            <a:bodyPr wrap="none" rtlCol="0">
              <a:spAutoFit/>
            </a:bodyPr>
            <a:lstStyle/>
            <a:p>
              <a:pPr algn="ctr"/>
              <a:r>
                <a:rPr lang="en-US" sz="4400" dirty="0" smtClean="0">
                  <a:solidFill>
                    <a:srgbClr val="FFC000"/>
                  </a:solidFill>
                </a:rPr>
                <a:t>-$640,000</a:t>
              </a:r>
              <a:endParaRPr lang="en-CA" sz="4400" dirty="0">
                <a:solidFill>
                  <a:srgbClr val="FFC000"/>
                </a:solidFill>
              </a:endParaRPr>
            </a:p>
          </p:txBody>
        </p:sp>
      </p:grpSp>
      <p:grpSp>
        <p:nvGrpSpPr>
          <p:cNvPr id="30" name="Group 29"/>
          <p:cNvGrpSpPr/>
          <p:nvPr/>
        </p:nvGrpSpPr>
        <p:grpSpPr>
          <a:xfrm>
            <a:off x="3153719" y="1686222"/>
            <a:ext cx="2496196" cy="1322646"/>
            <a:chOff x="5633434" y="3534107"/>
            <a:chExt cx="2496196" cy="1322646"/>
          </a:xfrm>
        </p:grpSpPr>
        <p:sp>
          <p:nvSpPr>
            <p:cNvPr id="9" name="TextBox 8"/>
            <p:cNvSpPr txBox="1"/>
            <p:nvPr/>
          </p:nvSpPr>
          <p:spPr>
            <a:xfrm>
              <a:off x="6269825" y="3534107"/>
              <a:ext cx="1223412" cy="707886"/>
            </a:xfrm>
            <a:prstGeom prst="rect">
              <a:avLst/>
            </a:prstGeom>
            <a:noFill/>
          </p:spPr>
          <p:txBody>
            <a:bodyPr wrap="none" rtlCol="0">
              <a:spAutoFit/>
            </a:bodyPr>
            <a:lstStyle/>
            <a:p>
              <a:pPr algn="ctr"/>
              <a:r>
                <a:rPr lang="en-US" sz="4000" b="1" dirty="0" smtClean="0">
                  <a:solidFill>
                    <a:schemeClr val="bg1">
                      <a:lumMod val="95000"/>
                    </a:schemeClr>
                  </a:solidFill>
                </a:rPr>
                <a:t>2014</a:t>
              </a:r>
              <a:endParaRPr lang="en-CA" sz="4000" b="1" dirty="0">
                <a:solidFill>
                  <a:schemeClr val="bg1">
                    <a:lumMod val="95000"/>
                  </a:schemeClr>
                </a:solidFill>
              </a:endParaRPr>
            </a:p>
          </p:txBody>
        </p:sp>
        <p:sp>
          <p:nvSpPr>
            <p:cNvPr id="11" name="TextBox 10"/>
            <p:cNvSpPr txBox="1"/>
            <p:nvPr/>
          </p:nvSpPr>
          <p:spPr>
            <a:xfrm>
              <a:off x="5633434" y="4087312"/>
              <a:ext cx="2496196" cy="769441"/>
            </a:xfrm>
            <a:prstGeom prst="rect">
              <a:avLst/>
            </a:prstGeom>
            <a:noFill/>
          </p:spPr>
          <p:txBody>
            <a:bodyPr wrap="none" rtlCol="0">
              <a:spAutoFit/>
            </a:bodyPr>
            <a:lstStyle/>
            <a:p>
              <a:pPr algn="ctr"/>
              <a:r>
                <a:rPr lang="en-US" sz="4400" dirty="0" smtClean="0">
                  <a:solidFill>
                    <a:srgbClr val="FFC000"/>
                  </a:solidFill>
                </a:rPr>
                <a:t>-$300,000</a:t>
              </a:r>
              <a:endParaRPr lang="en-CA" sz="4400" dirty="0">
                <a:solidFill>
                  <a:srgbClr val="FFC000"/>
                </a:solidFill>
              </a:endParaRPr>
            </a:p>
          </p:txBody>
        </p:sp>
      </p:grpSp>
      <p:grpSp>
        <p:nvGrpSpPr>
          <p:cNvPr id="29" name="Group 28"/>
          <p:cNvGrpSpPr/>
          <p:nvPr/>
        </p:nvGrpSpPr>
        <p:grpSpPr>
          <a:xfrm>
            <a:off x="2632081" y="3915709"/>
            <a:ext cx="2496196" cy="1333717"/>
            <a:chOff x="3253033" y="260648"/>
            <a:chExt cx="2496196" cy="1333717"/>
          </a:xfrm>
        </p:grpSpPr>
        <p:sp>
          <p:nvSpPr>
            <p:cNvPr id="8" name="TextBox 7"/>
            <p:cNvSpPr txBox="1"/>
            <p:nvPr/>
          </p:nvSpPr>
          <p:spPr>
            <a:xfrm>
              <a:off x="3889425" y="260648"/>
              <a:ext cx="1223412" cy="707886"/>
            </a:xfrm>
            <a:prstGeom prst="rect">
              <a:avLst/>
            </a:prstGeom>
            <a:noFill/>
          </p:spPr>
          <p:txBody>
            <a:bodyPr wrap="none" rtlCol="0">
              <a:spAutoFit/>
            </a:bodyPr>
            <a:lstStyle/>
            <a:p>
              <a:pPr algn="ctr"/>
              <a:r>
                <a:rPr lang="en-US" sz="4000" b="1" dirty="0" smtClean="0">
                  <a:solidFill>
                    <a:schemeClr val="bg1">
                      <a:lumMod val="95000"/>
                    </a:schemeClr>
                  </a:solidFill>
                </a:rPr>
                <a:t>2013</a:t>
              </a:r>
              <a:endParaRPr lang="en-CA" sz="4000" b="1" dirty="0">
                <a:solidFill>
                  <a:schemeClr val="bg1">
                    <a:lumMod val="95000"/>
                  </a:schemeClr>
                </a:solidFill>
              </a:endParaRPr>
            </a:p>
          </p:txBody>
        </p:sp>
        <p:sp>
          <p:nvSpPr>
            <p:cNvPr id="10" name="TextBox 9"/>
            <p:cNvSpPr txBox="1"/>
            <p:nvPr/>
          </p:nvSpPr>
          <p:spPr>
            <a:xfrm>
              <a:off x="3253033" y="824924"/>
              <a:ext cx="2496196" cy="769441"/>
            </a:xfrm>
            <a:prstGeom prst="rect">
              <a:avLst/>
            </a:prstGeom>
            <a:noFill/>
          </p:spPr>
          <p:txBody>
            <a:bodyPr wrap="none" rtlCol="0">
              <a:spAutoFit/>
            </a:bodyPr>
            <a:lstStyle/>
            <a:p>
              <a:pPr algn="ctr"/>
              <a:r>
                <a:rPr lang="en-US" sz="4400" dirty="0" smtClean="0">
                  <a:solidFill>
                    <a:srgbClr val="FFC000"/>
                  </a:solidFill>
                </a:rPr>
                <a:t>-$400,000</a:t>
              </a:r>
              <a:endParaRPr lang="en-CA" sz="4400" dirty="0">
                <a:solidFill>
                  <a:srgbClr val="FFC000"/>
                </a:solidFill>
              </a:endParaRPr>
            </a:p>
          </p:txBody>
        </p:sp>
      </p:grpSp>
      <p:sp>
        <p:nvSpPr>
          <p:cNvPr id="14" name="Oval 13"/>
          <p:cNvSpPr/>
          <p:nvPr/>
        </p:nvSpPr>
        <p:spPr>
          <a:xfrm>
            <a:off x="1175867" y="4404649"/>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15" name="Oval 14"/>
          <p:cNvSpPr/>
          <p:nvPr/>
        </p:nvSpPr>
        <p:spPr>
          <a:xfrm>
            <a:off x="4691077" y="3234667"/>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16" name="Oval 15"/>
          <p:cNvSpPr/>
          <p:nvPr/>
        </p:nvSpPr>
        <p:spPr>
          <a:xfrm>
            <a:off x="2895299" y="3562073"/>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cxnSp>
        <p:nvCxnSpPr>
          <p:cNvPr id="18" name="Straight Connector 17"/>
          <p:cNvCxnSpPr>
            <a:stCxn id="14" idx="6"/>
            <a:endCxn id="16" idx="3"/>
          </p:cNvCxnSpPr>
          <p:nvPr/>
        </p:nvCxnSpPr>
        <p:spPr>
          <a:xfrm flipV="1">
            <a:off x="1613067" y="3935247"/>
            <a:ext cx="1346258" cy="688002"/>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5" idx="3"/>
            <a:endCxn id="16" idx="6"/>
          </p:cNvCxnSpPr>
          <p:nvPr/>
        </p:nvCxnSpPr>
        <p:spPr>
          <a:xfrm flipH="1">
            <a:off x="3332499" y="3607841"/>
            <a:ext cx="1422604" cy="172832"/>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4" idx="2"/>
          </p:cNvCxnSpPr>
          <p:nvPr/>
        </p:nvCxnSpPr>
        <p:spPr>
          <a:xfrm flipH="1" flipV="1">
            <a:off x="-88413" y="3170396"/>
            <a:ext cx="1264280" cy="1452853"/>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a:endCxn id="37" idx="7"/>
          </p:cNvCxnSpPr>
          <p:nvPr/>
        </p:nvCxnSpPr>
        <p:spPr>
          <a:xfrm flipH="1">
            <a:off x="8028487" y="0"/>
            <a:ext cx="1115513" cy="753466"/>
          </a:xfrm>
          <a:prstGeom prst="line">
            <a:avLst/>
          </a:prstGeom>
          <a:ln w="76200">
            <a:solidFill>
              <a:schemeClr val="tx1">
                <a:lumMod val="50000"/>
                <a:lumOff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49" name="Title 48"/>
          <p:cNvSpPr>
            <a:spLocks noGrp="1"/>
          </p:cNvSpPr>
          <p:nvPr>
            <p:ph type="title"/>
          </p:nvPr>
        </p:nvSpPr>
        <p:spPr>
          <a:xfrm>
            <a:off x="576277" y="5421001"/>
            <a:ext cx="8229600" cy="1358212"/>
          </a:xfrm>
        </p:spPr>
        <p:txBody>
          <a:bodyPr>
            <a:normAutofit/>
          </a:bodyPr>
          <a:lstStyle/>
          <a:p>
            <a:pPr algn="r"/>
            <a:r>
              <a:rPr lang="en-US" dirty="0" smtClean="0">
                <a:solidFill>
                  <a:schemeClr val="bg1">
                    <a:lumMod val="85000"/>
                  </a:schemeClr>
                </a:solidFill>
              </a:rPr>
              <a:t>Income/Loss</a:t>
            </a:r>
            <a:r>
              <a:rPr lang="en-US" dirty="0">
                <a:solidFill>
                  <a:schemeClr val="bg1">
                    <a:lumMod val="85000"/>
                  </a:schemeClr>
                </a:solidFill>
              </a:rPr>
              <a:t/>
            </a:r>
            <a:br>
              <a:rPr lang="en-US" dirty="0">
                <a:solidFill>
                  <a:schemeClr val="bg1">
                    <a:lumMod val="85000"/>
                  </a:schemeClr>
                </a:solidFill>
              </a:rPr>
            </a:br>
            <a:r>
              <a:rPr lang="en-US" dirty="0" smtClean="0">
                <a:solidFill>
                  <a:schemeClr val="bg1">
                    <a:lumMod val="85000"/>
                  </a:schemeClr>
                </a:solidFill>
              </a:rPr>
              <a:t>for Financial Year</a:t>
            </a:r>
            <a:endParaRPr lang="en-CA" dirty="0">
              <a:solidFill>
                <a:schemeClr val="bg1">
                  <a:lumMod val="85000"/>
                </a:schemeClr>
              </a:solidFill>
            </a:endParaRPr>
          </a:p>
        </p:txBody>
      </p:sp>
      <p:grpSp>
        <p:nvGrpSpPr>
          <p:cNvPr id="32" name="Group 31"/>
          <p:cNvGrpSpPr/>
          <p:nvPr/>
        </p:nvGrpSpPr>
        <p:grpSpPr>
          <a:xfrm>
            <a:off x="5797888" y="2880724"/>
            <a:ext cx="2496196" cy="1322646"/>
            <a:chOff x="5633436" y="3534107"/>
            <a:chExt cx="2496196" cy="1322646"/>
          </a:xfrm>
        </p:grpSpPr>
        <p:sp>
          <p:nvSpPr>
            <p:cNvPr id="33" name="TextBox 32"/>
            <p:cNvSpPr txBox="1"/>
            <p:nvPr/>
          </p:nvSpPr>
          <p:spPr>
            <a:xfrm>
              <a:off x="6269825" y="3534107"/>
              <a:ext cx="1223412" cy="707886"/>
            </a:xfrm>
            <a:prstGeom prst="rect">
              <a:avLst/>
            </a:prstGeom>
            <a:noFill/>
          </p:spPr>
          <p:txBody>
            <a:bodyPr wrap="none" rtlCol="0">
              <a:spAutoFit/>
            </a:bodyPr>
            <a:lstStyle/>
            <a:p>
              <a:pPr algn="ctr"/>
              <a:r>
                <a:rPr lang="en-US" sz="4000" b="1" dirty="0" smtClean="0">
                  <a:solidFill>
                    <a:schemeClr val="bg1">
                      <a:lumMod val="95000"/>
                    </a:schemeClr>
                  </a:solidFill>
                </a:rPr>
                <a:t>2015</a:t>
              </a:r>
              <a:endParaRPr lang="en-CA" sz="4000" b="1" dirty="0">
                <a:solidFill>
                  <a:schemeClr val="bg1">
                    <a:lumMod val="95000"/>
                  </a:schemeClr>
                </a:solidFill>
              </a:endParaRPr>
            </a:p>
          </p:txBody>
        </p:sp>
        <p:sp>
          <p:nvSpPr>
            <p:cNvPr id="34" name="TextBox 33"/>
            <p:cNvSpPr txBox="1"/>
            <p:nvPr/>
          </p:nvSpPr>
          <p:spPr>
            <a:xfrm>
              <a:off x="5633436" y="4087312"/>
              <a:ext cx="2496196" cy="769441"/>
            </a:xfrm>
            <a:prstGeom prst="rect">
              <a:avLst/>
            </a:prstGeom>
            <a:noFill/>
          </p:spPr>
          <p:txBody>
            <a:bodyPr wrap="none" rtlCol="0">
              <a:spAutoFit/>
            </a:bodyPr>
            <a:lstStyle/>
            <a:p>
              <a:pPr algn="ctr"/>
              <a:r>
                <a:rPr lang="en-US" sz="4400" dirty="0" smtClean="0">
                  <a:solidFill>
                    <a:srgbClr val="FFC000"/>
                  </a:solidFill>
                </a:rPr>
                <a:t>-$100,000</a:t>
              </a:r>
              <a:endParaRPr lang="en-CA" sz="4400" dirty="0">
                <a:solidFill>
                  <a:srgbClr val="FFC000"/>
                </a:solidFill>
              </a:endParaRPr>
            </a:p>
          </p:txBody>
        </p:sp>
      </p:grpSp>
      <p:sp>
        <p:nvSpPr>
          <p:cNvPr id="35" name="Oval 34"/>
          <p:cNvSpPr/>
          <p:nvPr/>
        </p:nvSpPr>
        <p:spPr>
          <a:xfrm>
            <a:off x="6325730" y="2459155"/>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cxnSp>
        <p:nvCxnSpPr>
          <p:cNvPr id="36" name="Straight Connector 35"/>
          <p:cNvCxnSpPr>
            <a:stCxn id="35" idx="3"/>
            <a:endCxn id="15" idx="6"/>
          </p:cNvCxnSpPr>
          <p:nvPr/>
        </p:nvCxnSpPr>
        <p:spPr>
          <a:xfrm flipH="1">
            <a:off x="5128277" y="2832329"/>
            <a:ext cx="1261479" cy="620938"/>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a:xfrm>
            <a:off x="5796245" y="4141815"/>
            <a:ext cx="2563830" cy="1323439"/>
          </a:xfrm>
          <a:prstGeom prst="rect">
            <a:avLst/>
          </a:prstGeom>
          <a:noFill/>
        </p:spPr>
        <p:txBody>
          <a:bodyPr wrap="square" rtlCol="0">
            <a:spAutoFit/>
          </a:bodyPr>
          <a:lstStyle/>
          <a:p>
            <a:pPr algn="ctr"/>
            <a:r>
              <a:rPr lang="en-HK" sz="3200" dirty="0" smtClean="0">
                <a:solidFill>
                  <a:schemeClr val="bg1">
                    <a:lumMod val="50000"/>
                  </a:schemeClr>
                </a:solidFill>
              </a:rPr>
              <a:t>~$2M </a:t>
            </a:r>
            <a:r>
              <a:rPr lang="en-HK" sz="2400" dirty="0" smtClean="0">
                <a:solidFill>
                  <a:schemeClr val="bg1">
                    <a:lumMod val="50000"/>
                  </a:schemeClr>
                </a:solidFill>
              </a:rPr>
              <a:t>Profit with Extraordinary Income</a:t>
            </a:r>
            <a:endParaRPr lang="en-US" sz="2400" dirty="0">
              <a:solidFill>
                <a:schemeClr val="bg1">
                  <a:lumMod val="50000"/>
                </a:schemeClr>
              </a:solidFill>
            </a:endParaRPr>
          </a:p>
        </p:txBody>
      </p:sp>
      <p:sp>
        <p:nvSpPr>
          <p:cNvPr id="37" name="Oval 36"/>
          <p:cNvSpPr/>
          <p:nvPr/>
        </p:nvSpPr>
        <p:spPr>
          <a:xfrm>
            <a:off x="7655313" y="689440"/>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cxnSp>
        <p:nvCxnSpPr>
          <p:cNvPr id="38" name="Straight Connector 37"/>
          <p:cNvCxnSpPr>
            <a:stCxn id="37" idx="3"/>
            <a:endCxn id="35" idx="7"/>
          </p:cNvCxnSpPr>
          <p:nvPr/>
        </p:nvCxnSpPr>
        <p:spPr>
          <a:xfrm flipH="1">
            <a:off x="6698904" y="1062614"/>
            <a:ext cx="1020435" cy="1460567"/>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52" name="Group 51"/>
          <p:cNvGrpSpPr/>
          <p:nvPr/>
        </p:nvGrpSpPr>
        <p:grpSpPr>
          <a:xfrm>
            <a:off x="5429016" y="121243"/>
            <a:ext cx="2037737" cy="1322646"/>
            <a:chOff x="5862665" y="3534107"/>
            <a:chExt cx="2037737" cy="1322646"/>
          </a:xfrm>
        </p:grpSpPr>
        <p:sp>
          <p:nvSpPr>
            <p:cNvPr id="53" name="TextBox 52"/>
            <p:cNvSpPr txBox="1"/>
            <p:nvPr/>
          </p:nvSpPr>
          <p:spPr>
            <a:xfrm>
              <a:off x="6269825" y="3534107"/>
              <a:ext cx="1223412" cy="707886"/>
            </a:xfrm>
            <a:prstGeom prst="rect">
              <a:avLst/>
            </a:prstGeom>
            <a:noFill/>
          </p:spPr>
          <p:txBody>
            <a:bodyPr wrap="none" rtlCol="0">
              <a:spAutoFit/>
            </a:bodyPr>
            <a:lstStyle/>
            <a:p>
              <a:pPr algn="ctr"/>
              <a:r>
                <a:rPr lang="en-US" sz="4000" b="1" dirty="0" smtClean="0">
                  <a:solidFill>
                    <a:schemeClr val="bg1">
                      <a:lumMod val="95000"/>
                    </a:schemeClr>
                  </a:solidFill>
                </a:rPr>
                <a:t>2016</a:t>
              </a:r>
              <a:endParaRPr lang="en-CA" sz="4000" b="1" dirty="0">
                <a:solidFill>
                  <a:schemeClr val="bg1">
                    <a:lumMod val="95000"/>
                  </a:schemeClr>
                </a:solidFill>
              </a:endParaRPr>
            </a:p>
          </p:txBody>
        </p:sp>
        <p:sp>
          <p:nvSpPr>
            <p:cNvPr id="54" name="TextBox 53"/>
            <p:cNvSpPr txBox="1"/>
            <p:nvPr/>
          </p:nvSpPr>
          <p:spPr>
            <a:xfrm>
              <a:off x="5862665" y="4087312"/>
              <a:ext cx="2037737" cy="769441"/>
            </a:xfrm>
            <a:prstGeom prst="rect">
              <a:avLst/>
            </a:prstGeom>
            <a:noFill/>
          </p:spPr>
          <p:txBody>
            <a:bodyPr wrap="none" rtlCol="0">
              <a:spAutoFit/>
            </a:bodyPr>
            <a:lstStyle/>
            <a:p>
              <a:pPr algn="ctr"/>
              <a:r>
                <a:rPr lang="en-US" sz="4400" dirty="0" smtClean="0">
                  <a:solidFill>
                    <a:srgbClr val="FFC000"/>
                  </a:solidFill>
                </a:rPr>
                <a:t>$18,000</a:t>
              </a:r>
              <a:endParaRPr lang="en-CA" sz="4400" dirty="0">
                <a:solidFill>
                  <a:srgbClr val="FFC000"/>
                </a:solidFill>
              </a:endParaRPr>
            </a:p>
          </p:txBody>
        </p:sp>
      </p:grpSp>
    </p:spTree>
    <p:extLst>
      <p:ext uri="{BB962C8B-B14F-4D97-AF65-F5344CB8AC3E}">
        <p14:creationId xmlns:p14="http://schemas.microsoft.com/office/powerpoint/2010/main" val="366890095"/>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left)">
                                      <p:cBhvr>
                                        <p:cTn id="7" dur="250"/>
                                        <p:tgtEl>
                                          <p:spTgt spid="24"/>
                                        </p:tgtEl>
                                      </p:cBhvr>
                                    </p:animEffect>
                                  </p:childTnLst>
                                </p:cTn>
                              </p:par>
                            </p:childTnLst>
                          </p:cTn>
                        </p:par>
                        <p:par>
                          <p:cTn id="8" fill="hold">
                            <p:stCondLst>
                              <p:cond delay="250"/>
                            </p:stCondLst>
                            <p:childTnLst>
                              <p:par>
                                <p:cTn id="9" presetID="53" presetClass="entr" presetSubtype="16"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p:cTn id="11" dur="250" fill="hold"/>
                                        <p:tgtEl>
                                          <p:spTgt spid="14"/>
                                        </p:tgtEl>
                                        <p:attrNameLst>
                                          <p:attrName>ppt_w</p:attrName>
                                        </p:attrNameLst>
                                      </p:cBhvr>
                                      <p:tavLst>
                                        <p:tav tm="0">
                                          <p:val>
                                            <p:fltVal val="0"/>
                                          </p:val>
                                        </p:tav>
                                        <p:tav tm="100000">
                                          <p:val>
                                            <p:strVal val="#ppt_w"/>
                                          </p:val>
                                        </p:tav>
                                      </p:tavLst>
                                    </p:anim>
                                    <p:anim calcmode="lin" valueType="num">
                                      <p:cBhvr>
                                        <p:cTn id="12" dur="250" fill="hold"/>
                                        <p:tgtEl>
                                          <p:spTgt spid="14"/>
                                        </p:tgtEl>
                                        <p:attrNameLst>
                                          <p:attrName>ppt_h</p:attrName>
                                        </p:attrNameLst>
                                      </p:cBhvr>
                                      <p:tavLst>
                                        <p:tav tm="0">
                                          <p:val>
                                            <p:fltVal val="0"/>
                                          </p:val>
                                        </p:tav>
                                        <p:tav tm="100000">
                                          <p:val>
                                            <p:strVal val="#ppt_h"/>
                                          </p:val>
                                        </p:tav>
                                      </p:tavLst>
                                    </p:anim>
                                    <p:animEffect transition="in" filter="fade">
                                      <p:cBhvr>
                                        <p:cTn id="13" dur="250"/>
                                        <p:tgtEl>
                                          <p:spTgt spid="14"/>
                                        </p:tgtEl>
                                      </p:cBhvr>
                                    </p:animEffect>
                                  </p:childTnLst>
                                </p:cTn>
                              </p:par>
                            </p:childTnLst>
                          </p:cTn>
                        </p:par>
                        <p:par>
                          <p:cTn id="14" fill="hold">
                            <p:stCondLst>
                              <p:cond delay="500"/>
                            </p:stCondLst>
                            <p:childTnLst>
                              <p:par>
                                <p:cTn id="15" presetID="10" presetClass="entr" presetSubtype="0" fill="hold" nodeType="after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250"/>
                                        <p:tgtEl>
                                          <p:spTgt spid="28"/>
                                        </p:tgtEl>
                                      </p:cBhvr>
                                    </p:animEffect>
                                  </p:childTnLst>
                                </p:cTn>
                              </p:par>
                            </p:childTnLst>
                          </p:cTn>
                        </p:par>
                        <p:par>
                          <p:cTn id="18" fill="hold">
                            <p:stCondLst>
                              <p:cond delay="750"/>
                            </p:stCondLst>
                            <p:childTnLst>
                              <p:par>
                                <p:cTn id="19" presetID="22" presetClass="entr" presetSubtype="4" fill="hold" nodeType="after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wipe(down)">
                                      <p:cBhvr>
                                        <p:cTn id="21" dur="250"/>
                                        <p:tgtEl>
                                          <p:spTgt spid="18"/>
                                        </p:tgtEl>
                                      </p:cBhvr>
                                    </p:animEffect>
                                  </p:childTnLst>
                                </p:cTn>
                              </p:par>
                            </p:childTnLst>
                          </p:cTn>
                        </p:par>
                        <p:par>
                          <p:cTn id="22" fill="hold">
                            <p:stCondLst>
                              <p:cond delay="1000"/>
                            </p:stCondLst>
                            <p:childTnLst>
                              <p:par>
                                <p:cTn id="23" presetID="53" presetClass="entr" presetSubtype="16" fill="hold" grpId="0" nodeType="after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p:cTn id="25" dur="250" fill="hold"/>
                                        <p:tgtEl>
                                          <p:spTgt spid="16"/>
                                        </p:tgtEl>
                                        <p:attrNameLst>
                                          <p:attrName>ppt_w</p:attrName>
                                        </p:attrNameLst>
                                      </p:cBhvr>
                                      <p:tavLst>
                                        <p:tav tm="0">
                                          <p:val>
                                            <p:fltVal val="0"/>
                                          </p:val>
                                        </p:tav>
                                        <p:tav tm="100000">
                                          <p:val>
                                            <p:strVal val="#ppt_w"/>
                                          </p:val>
                                        </p:tav>
                                      </p:tavLst>
                                    </p:anim>
                                    <p:anim calcmode="lin" valueType="num">
                                      <p:cBhvr>
                                        <p:cTn id="26" dur="250" fill="hold"/>
                                        <p:tgtEl>
                                          <p:spTgt spid="16"/>
                                        </p:tgtEl>
                                        <p:attrNameLst>
                                          <p:attrName>ppt_h</p:attrName>
                                        </p:attrNameLst>
                                      </p:cBhvr>
                                      <p:tavLst>
                                        <p:tav tm="0">
                                          <p:val>
                                            <p:fltVal val="0"/>
                                          </p:val>
                                        </p:tav>
                                        <p:tav tm="100000">
                                          <p:val>
                                            <p:strVal val="#ppt_h"/>
                                          </p:val>
                                        </p:tav>
                                      </p:tavLst>
                                    </p:anim>
                                    <p:animEffect transition="in" filter="fade">
                                      <p:cBhvr>
                                        <p:cTn id="27" dur="250"/>
                                        <p:tgtEl>
                                          <p:spTgt spid="16"/>
                                        </p:tgtEl>
                                      </p:cBhvr>
                                    </p:animEffect>
                                  </p:childTnLst>
                                </p:cTn>
                              </p:par>
                            </p:childTnLst>
                          </p:cTn>
                        </p:par>
                        <p:par>
                          <p:cTn id="28" fill="hold">
                            <p:stCondLst>
                              <p:cond delay="1250"/>
                            </p:stCondLst>
                            <p:childTnLst>
                              <p:par>
                                <p:cTn id="29" presetID="10" presetClass="entr" presetSubtype="0" fill="hold" nodeType="afterEffect">
                                  <p:stCondLst>
                                    <p:cond delay="0"/>
                                  </p:stCondLst>
                                  <p:childTnLst>
                                    <p:set>
                                      <p:cBhvr>
                                        <p:cTn id="30" dur="1" fill="hold">
                                          <p:stCondLst>
                                            <p:cond delay="0"/>
                                          </p:stCondLst>
                                        </p:cTn>
                                        <p:tgtEl>
                                          <p:spTgt spid="29"/>
                                        </p:tgtEl>
                                        <p:attrNameLst>
                                          <p:attrName>style.visibility</p:attrName>
                                        </p:attrNameLst>
                                      </p:cBhvr>
                                      <p:to>
                                        <p:strVal val="visible"/>
                                      </p:to>
                                    </p:set>
                                    <p:animEffect transition="in" filter="fade">
                                      <p:cBhvr>
                                        <p:cTn id="31" dur="250"/>
                                        <p:tgtEl>
                                          <p:spTgt spid="29"/>
                                        </p:tgtEl>
                                      </p:cBhvr>
                                    </p:animEffect>
                                  </p:childTnLst>
                                </p:cTn>
                              </p:par>
                            </p:childTnLst>
                          </p:cTn>
                        </p:par>
                        <p:par>
                          <p:cTn id="32" fill="hold">
                            <p:stCondLst>
                              <p:cond delay="1500"/>
                            </p:stCondLst>
                            <p:childTnLst>
                              <p:par>
                                <p:cTn id="33" presetID="22" presetClass="entr" presetSubtype="8" fill="hold" nodeType="after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wipe(left)">
                                      <p:cBhvr>
                                        <p:cTn id="35" dur="250"/>
                                        <p:tgtEl>
                                          <p:spTgt spid="19"/>
                                        </p:tgtEl>
                                      </p:cBhvr>
                                    </p:animEffect>
                                  </p:childTnLst>
                                </p:cTn>
                              </p:par>
                            </p:childTnLst>
                          </p:cTn>
                        </p:par>
                        <p:par>
                          <p:cTn id="36" fill="hold">
                            <p:stCondLst>
                              <p:cond delay="1750"/>
                            </p:stCondLst>
                            <p:childTnLst>
                              <p:par>
                                <p:cTn id="37" presetID="53" presetClass="entr" presetSubtype="16" fill="hold" grpId="0" nodeType="afterEffect">
                                  <p:stCondLst>
                                    <p:cond delay="0"/>
                                  </p:stCondLst>
                                  <p:childTnLst>
                                    <p:set>
                                      <p:cBhvr>
                                        <p:cTn id="38" dur="1" fill="hold">
                                          <p:stCondLst>
                                            <p:cond delay="0"/>
                                          </p:stCondLst>
                                        </p:cTn>
                                        <p:tgtEl>
                                          <p:spTgt spid="15"/>
                                        </p:tgtEl>
                                        <p:attrNameLst>
                                          <p:attrName>style.visibility</p:attrName>
                                        </p:attrNameLst>
                                      </p:cBhvr>
                                      <p:to>
                                        <p:strVal val="visible"/>
                                      </p:to>
                                    </p:set>
                                    <p:anim calcmode="lin" valueType="num">
                                      <p:cBhvr>
                                        <p:cTn id="39" dur="250" fill="hold"/>
                                        <p:tgtEl>
                                          <p:spTgt spid="15"/>
                                        </p:tgtEl>
                                        <p:attrNameLst>
                                          <p:attrName>ppt_w</p:attrName>
                                        </p:attrNameLst>
                                      </p:cBhvr>
                                      <p:tavLst>
                                        <p:tav tm="0">
                                          <p:val>
                                            <p:fltVal val="0"/>
                                          </p:val>
                                        </p:tav>
                                        <p:tav tm="100000">
                                          <p:val>
                                            <p:strVal val="#ppt_w"/>
                                          </p:val>
                                        </p:tav>
                                      </p:tavLst>
                                    </p:anim>
                                    <p:anim calcmode="lin" valueType="num">
                                      <p:cBhvr>
                                        <p:cTn id="40" dur="250" fill="hold"/>
                                        <p:tgtEl>
                                          <p:spTgt spid="15"/>
                                        </p:tgtEl>
                                        <p:attrNameLst>
                                          <p:attrName>ppt_h</p:attrName>
                                        </p:attrNameLst>
                                      </p:cBhvr>
                                      <p:tavLst>
                                        <p:tav tm="0">
                                          <p:val>
                                            <p:fltVal val="0"/>
                                          </p:val>
                                        </p:tav>
                                        <p:tav tm="100000">
                                          <p:val>
                                            <p:strVal val="#ppt_h"/>
                                          </p:val>
                                        </p:tav>
                                      </p:tavLst>
                                    </p:anim>
                                    <p:animEffect transition="in" filter="fade">
                                      <p:cBhvr>
                                        <p:cTn id="41" dur="250"/>
                                        <p:tgtEl>
                                          <p:spTgt spid="15"/>
                                        </p:tgtEl>
                                      </p:cBhvr>
                                    </p:animEffect>
                                  </p:childTnLst>
                                </p:cTn>
                              </p:par>
                            </p:childTnLst>
                          </p:cTn>
                        </p:par>
                        <p:par>
                          <p:cTn id="42" fill="hold">
                            <p:stCondLst>
                              <p:cond delay="2000"/>
                            </p:stCondLst>
                            <p:childTnLst>
                              <p:par>
                                <p:cTn id="43" presetID="10" presetClass="entr" presetSubtype="0" fill="hold" nodeType="afterEffect">
                                  <p:stCondLst>
                                    <p:cond delay="0"/>
                                  </p:stCondLst>
                                  <p:childTnLst>
                                    <p:set>
                                      <p:cBhvr>
                                        <p:cTn id="44" dur="1" fill="hold">
                                          <p:stCondLst>
                                            <p:cond delay="0"/>
                                          </p:stCondLst>
                                        </p:cTn>
                                        <p:tgtEl>
                                          <p:spTgt spid="30"/>
                                        </p:tgtEl>
                                        <p:attrNameLst>
                                          <p:attrName>style.visibility</p:attrName>
                                        </p:attrNameLst>
                                      </p:cBhvr>
                                      <p:to>
                                        <p:strVal val="visible"/>
                                      </p:to>
                                    </p:set>
                                    <p:animEffect transition="in" filter="fade">
                                      <p:cBhvr>
                                        <p:cTn id="45" dur="250"/>
                                        <p:tgtEl>
                                          <p:spTgt spid="30"/>
                                        </p:tgtEl>
                                      </p:cBhvr>
                                    </p:animEffect>
                                  </p:childTnLst>
                                </p:cTn>
                              </p:par>
                            </p:childTnLst>
                          </p:cTn>
                        </p:par>
                        <p:par>
                          <p:cTn id="46" fill="hold">
                            <p:stCondLst>
                              <p:cond delay="2250"/>
                            </p:stCondLst>
                            <p:childTnLst>
                              <p:par>
                                <p:cTn id="47" presetID="22" presetClass="entr" presetSubtype="8" fill="hold" nodeType="afterEffect">
                                  <p:stCondLst>
                                    <p:cond delay="0"/>
                                  </p:stCondLst>
                                  <p:childTnLst>
                                    <p:set>
                                      <p:cBhvr>
                                        <p:cTn id="48" dur="1" fill="hold">
                                          <p:stCondLst>
                                            <p:cond delay="0"/>
                                          </p:stCondLst>
                                        </p:cTn>
                                        <p:tgtEl>
                                          <p:spTgt spid="36"/>
                                        </p:tgtEl>
                                        <p:attrNameLst>
                                          <p:attrName>style.visibility</p:attrName>
                                        </p:attrNameLst>
                                      </p:cBhvr>
                                      <p:to>
                                        <p:strVal val="visible"/>
                                      </p:to>
                                    </p:set>
                                    <p:animEffect transition="in" filter="wipe(left)">
                                      <p:cBhvr>
                                        <p:cTn id="49" dur="250"/>
                                        <p:tgtEl>
                                          <p:spTgt spid="36"/>
                                        </p:tgtEl>
                                      </p:cBhvr>
                                    </p:animEffect>
                                  </p:childTnLst>
                                </p:cTn>
                              </p:par>
                            </p:childTnLst>
                          </p:cTn>
                        </p:par>
                        <p:par>
                          <p:cTn id="50" fill="hold">
                            <p:stCondLst>
                              <p:cond delay="2500"/>
                            </p:stCondLst>
                            <p:childTnLst>
                              <p:par>
                                <p:cTn id="51" presetID="53" presetClass="entr" presetSubtype="16" fill="hold" grpId="0" nodeType="afterEffect">
                                  <p:stCondLst>
                                    <p:cond delay="0"/>
                                  </p:stCondLst>
                                  <p:childTnLst>
                                    <p:set>
                                      <p:cBhvr>
                                        <p:cTn id="52" dur="1" fill="hold">
                                          <p:stCondLst>
                                            <p:cond delay="0"/>
                                          </p:stCondLst>
                                        </p:cTn>
                                        <p:tgtEl>
                                          <p:spTgt spid="35"/>
                                        </p:tgtEl>
                                        <p:attrNameLst>
                                          <p:attrName>style.visibility</p:attrName>
                                        </p:attrNameLst>
                                      </p:cBhvr>
                                      <p:to>
                                        <p:strVal val="visible"/>
                                      </p:to>
                                    </p:set>
                                    <p:anim calcmode="lin" valueType="num">
                                      <p:cBhvr>
                                        <p:cTn id="53" dur="250" fill="hold"/>
                                        <p:tgtEl>
                                          <p:spTgt spid="35"/>
                                        </p:tgtEl>
                                        <p:attrNameLst>
                                          <p:attrName>ppt_w</p:attrName>
                                        </p:attrNameLst>
                                      </p:cBhvr>
                                      <p:tavLst>
                                        <p:tav tm="0">
                                          <p:val>
                                            <p:fltVal val="0"/>
                                          </p:val>
                                        </p:tav>
                                        <p:tav tm="100000">
                                          <p:val>
                                            <p:strVal val="#ppt_w"/>
                                          </p:val>
                                        </p:tav>
                                      </p:tavLst>
                                    </p:anim>
                                    <p:anim calcmode="lin" valueType="num">
                                      <p:cBhvr>
                                        <p:cTn id="54" dur="250" fill="hold"/>
                                        <p:tgtEl>
                                          <p:spTgt spid="35"/>
                                        </p:tgtEl>
                                        <p:attrNameLst>
                                          <p:attrName>ppt_h</p:attrName>
                                        </p:attrNameLst>
                                      </p:cBhvr>
                                      <p:tavLst>
                                        <p:tav tm="0">
                                          <p:val>
                                            <p:fltVal val="0"/>
                                          </p:val>
                                        </p:tav>
                                        <p:tav tm="100000">
                                          <p:val>
                                            <p:strVal val="#ppt_h"/>
                                          </p:val>
                                        </p:tav>
                                      </p:tavLst>
                                    </p:anim>
                                    <p:animEffect transition="in" filter="fade">
                                      <p:cBhvr>
                                        <p:cTn id="55" dur="250"/>
                                        <p:tgtEl>
                                          <p:spTgt spid="35"/>
                                        </p:tgtEl>
                                      </p:cBhvr>
                                    </p:animEffect>
                                  </p:childTnLst>
                                </p:cTn>
                              </p:par>
                            </p:childTnLst>
                          </p:cTn>
                        </p:par>
                        <p:par>
                          <p:cTn id="56" fill="hold">
                            <p:stCondLst>
                              <p:cond delay="2750"/>
                            </p:stCondLst>
                            <p:childTnLst>
                              <p:par>
                                <p:cTn id="57" presetID="10" presetClass="entr" presetSubtype="0" fill="hold" nodeType="afterEffect">
                                  <p:stCondLst>
                                    <p:cond delay="0"/>
                                  </p:stCondLst>
                                  <p:childTnLst>
                                    <p:set>
                                      <p:cBhvr>
                                        <p:cTn id="58" dur="1" fill="hold">
                                          <p:stCondLst>
                                            <p:cond delay="0"/>
                                          </p:stCondLst>
                                        </p:cTn>
                                        <p:tgtEl>
                                          <p:spTgt spid="32"/>
                                        </p:tgtEl>
                                        <p:attrNameLst>
                                          <p:attrName>style.visibility</p:attrName>
                                        </p:attrNameLst>
                                      </p:cBhvr>
                                      <p:to>
                                        <p:strVal val="visible"/>
                                      </p:to>
                                    </p:set>
                                    <p:animEffect transition="in" filter="fade">
                                      <p:cBhvr>
                                        <p:cTn id="59" dur="250"/>
                                        <p:tgtEl>
                                          <p:spTgt spid="32"/>
                                        </p:tgtEl>
                                      </p:cBhvr>
                                    </p:animEffect>
                                  </p:childTnLst>
                                </p:cTn>
                              </p:par>
                            </p:childTnLst>
                          </p:cTn>
                        </p:par>
                        <p:par>
                          <p:cTn id="60" fill="hold">
                            <p:stCondLst>
                              <p:cond delay="3000"/>
                            </p:stCondLst>
                            <p:childTnLst>
                              <p:par>
                                <p:cTn id="61" presetID="22" presetClass="entr" presetSubtype="1" fill="hold" grpId="0" nodeType="afterEffect">
                                  <p:stCondLst>
                                    <p:cond delay="0"/>
                                  </p:stCondLst>
                                  <p:childTnLst>
                                    <p:set>
                                      <p:cBhvr>
                                        <p:cTn id="62" dur="1" fill="hold">
                                          <p:stCondLst>
                                            <p:cond delay="0"/>
                                          </p:stCondLst>
                                        </p:cTn>
                                        <p:tgtEl>
                                          <p:spTgt spid="45"/>
                                        </p:tgtEl>
                                        <p:attrNameLst>
                                          <p:attrName>style.visibility</p:attrName>
                                        </p:attrNameLst>
                                      </p:cBhvr>
                                      <p:to>
                                        <p:strVal val="visible"/>
                                      </p:to>
                                    </p:set>
                                    <p:animEffect transition="in" filter="wipe(up)">
                                      <p:cBhvr>
                                        <p:cTn id="63" dur="250"/>
                                        <p:tgtEl>
                                          <p:spTgt spid="45"/>
                                        </p:tgtEl>
                                      </p:cBhvr>
                                    </p:animEffect>
                                  </p:childTnLst>
                                </p:cTn>
                              </p:par>
                            </p:childTnLst>
                          </p:cTn>
                        </p:par>
                        <p:par>
                          <p:cTn id="64" fill="hold">
                            <p:stCondLst>
                              <p:cond delay="3250"/>
                            </p:stCondLst>
                            <p:childTnLst>
                              <p:par>
                                <p:cTn id="65" presetID="22" presetClass="entr" presetSubtype="8" fill="hold" nodeType="afterEffect">
                                  <p:stCondLst>
                                    <p:cond delay="0"/>
                                  </p:stCondLst>
                                  <p:childTnLst>
                                    <p:set>
                                      <p:cBhvr>
                                        <p:cTn id="66" dur="1" fill="hold">
                                          <p:stCondLst>
                                            <p:cond delay="0"/>
                                          </p:stCondLst>
                                        </p:cTn>
                                        <p:tgtEl>
                                          <p:spTgt spid="38"/>
                                        </p:tgtEl>
                                        <p:attrNameLst>
                                          <p:attrName>style.visibility</p:attrName>
                                        </p:attrNameLst>
                                      </p:cBhvr>
                                      <p:to>
                                        <p:strVal val="visible"/>
                                      </p:to>
                                    </p:set>
                                    <p:animEffect transition="in" filter="wipe(left)">
                                      <p:cBhvr>
                                        <p:cTn id="67" dur="250"/>
                                        <p:tgtEl>
                                          <p:spTgt spid="38"/>
                                        </p:tgtEl>
                                      </p:cBhvr>
                                    </p:animEffect>
                                  </p:childTnLst>
                                </p:cTn>
                              </p:par>
                            </p:childTnLst>
                          </p:cTn>
                        </p:par>
                        <p:par>
                          <p:cTn id="68" fill="hold">
                            <p:stCondLst>
                              <p:cond delay="3500"/>
                            </p:stCondLst>
                            <p:childTnLst>
                              <p:par>
                                <p:cTn id="69" presetID="53" presetClass="entr" presetSubtype="16" fill="hold" grpId="0" nodeType="afterEffect">
                                  <p:stCondLst>
                                    <p:cond delay="0"/>
                                  </p:stCondLst>
                                  <p:childTnLst>
                                    <p:set>
                                      <p:cBhvr>
                                        <p:cTn id="70" dur="1" fill="hold">
                                          <p:stCondLst>
                                            <p:cond delay="0"/>
                                          </p:stCondLst>
                                        </p:cTn>
                                        <p:tgtEl>
                                          <p:spTgt spid="37"/>
                                        </p:tgtEl>
                                        <p:attrNameLst>
                                          <p:attrName>style.visibility</p:attrName>
                                        </p:attrNameLst>
                                      </p:cBhvr>
                                      <p:to>
                                        <p:strVal val="visible"/>
                                      </p:to>
                                    </p:set>
                                    <p:anim calcmode="lin" valueType="num">
                                      <p:cBhvr>
                                        <p:cTn id="71" dur="250" fill="hold"/>
                                        <p:tgtEl>
                                          <p:spTgt spid="37"/>
                                        </p:tgtEl>
                                        <p:attrNameLst>
                                          <p:attrName>ppt_w</p:attrName>
                                        </p:attrNameLst>
                                      </p:cBhvr>
                                      <p:tavLst>
                                        <p:tav tm="0">
                                          <p:val>
                                            <p:fltVal val="0"/>
                                          </p:val>
                                        </p:tav>
                                        <p:tav tm="100000">
                                          <p:val>
                                            <p:strVal val="#ppt_w"/>
                                          </p:val>
                                        </p:tav>
                                      </p:tavLst>
                                    </p:anim>
                                    <p:anim calcmode="lin" valueType="num">
                                      <p:cBhvr>
                                        <p:cTn id="72" dur="250" fill="hold"/>
                                        <p:tgtEl>
                                          <p:spTgt spid="37"/>
                                        </p:tgtEl>
                                        <p:attrNameLst>
                                          <p:attrName>ppt_h</p:attrName>
                                        </p:attrNameLst>
                                      </p:cBhvr>
                                      <p:tavLst>
                                        <p:tav tm="0">
                                          <p:val>
                                            <p:fltVal val="0"/>
                                          </p:val>
                                        </p:tav>
                                        <p:tav tm="100000">
                                          <p:val>
                                            <p:strVal val="#ppt_h"/>
                                          </p:val>
                                        </p:tav>
                                      </p:tavLst>
                                    </p:anim>
                                    <p:animEffect transition="in" filter="fade">
                                      <p:cBhvr>
                                        <p:cTn id="73" dur="250"/>
                                        <p:tgtEl>
                                          <p:spTgt spid="37"/>
                                        </p:tgtEl>
                                      </p:cBhvr>
                                    </p:animEffect>
                                  </p:childTnLst>
                                </p:cTn>
                              </p:par>
                            </p:childTnLst>
                          </p:cTn>
                        </p:par>
                        <p:par>
                          <p:cTn id="74" fill="hold">
                            <p:stCondLst>
                              <p:cond delay="3750"/>
                            </p:stCondLst>
                            <p:childTnLst>
                              <p:par>
                                <p:cTn id="75" presetID="10" presetClass="entr" presetSubtype="0" fill="hold" nodeType="afterEffect">
                                  <p:stCondLst>
                                    <p:cond delay="0"/>
                                  </p:stCondLst>
                                  <p:childTnLst>
                                    <p:set>
                                      <p:cBhvr>
                                        <p:cTn id="76" dur="1" fill="hold">
                                          <p:stCondLst>
                                            <p:cond delay="0"/>
                                          </p:stCondLst>
                                        </p:cTn>
                                        <p:tgtEl>
                                          <p:spTgt spid="52"/>
                                        </p:tgtEl>
                                        <p:attrNameLst>
                                          <p:attrName>style.visibility</p:attrName>
                                        </p:attrNameLst>
                                      </p:cBhvr>
                                      <p:to>
                                        <p:strVal val="visible"/>
                                      </p:to>
                                    </p:set>
                                    <p:animEffect transition="in" filter="fade">
                                      <p:cBhvr>
                                        <p:cTn id="77" dur="250"/>
                                        <p:tgtEl>
                                          <p:spTgt spid="52"/>
                                        </p:tgtEl>
                                      </p:cBhvr>
                                    </p:animEffect>
                                  </p:childTnLst>
                                </p:cTn>
                              </p:par>
                            </p:childTnLst>
                          </p:cTn>
                        </p:par>
                        <p:par>
                          <p:cTn id="78" fill="hold">
                            <p:stCondLst>
                              <p:cond delay="4000"/>
                            </p:stCondLst>
                            <p:childTnLst>
                              <p:par>
                                <p:cTn id="79" presetID="22" presetClass="entr" presetSubtype="8" fill="hold" nodeType="afterEffect">
                                  <p:stCondLst>
                                    <p:cond delay="0"/>
                                  </p:stCondLst>
                                  <p:childTnLst>
                                    <p:set>
                                      <p:cBhvr>
                                        <p:cTn id="80" dur="1" fill="hold">
                                          <p:stCondLst>
                                            <p:cond delay="0"/>
                                          </p:stCondLst>
                                        </p:cTn>
                                        <p:tgtEl>
                                          <p:spTgt spid="31"/>
                                        </p:tgtEl>
                                        <p:attrNameLst>
                                          <p:attrName>style.visibility</p:attrName>
                                        </p:attrNameLst>
                                      </p:cBhvr>
                                      <p:to>
                                        <p:strVal val="visible"/>
                                      </p:to>
                                    </p:set>
                                    <p:animEffect transition="in" filter="wipe(left)">
                                      <p:cBhvr>
                                        <p:cTn id="81" dur="115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35" grpId="0" animBg="1"/>
      <p:bldP spid="45" grpId="0"/>
      <p:bldP spid="3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p:cNvGrpSpPr/>
          <p:nvPr/>
        </p:nvGrpSpPr>
        <p:grpSpPr>
          <a:xfrm>
            <a:off x="646102" y="4473869"/>
            <a:ext cx="1588000" cy="1751326"/>
            <a:chOff x="1434656" y="4326195"/>
            <a:chExt cx="1588000" cy="1751326"/>
          </a:xfrm>
        </p:grpSpPr>
        <p:sp>
          <p:nvSpPr>
            <p:cNvPr id="5" name="TextBox 4"/>
            <p:cNvSpPr txBox="1"/>
            <p:nvPr/>
          </p:nvSpPr>
          <p:spPr>
            <a:xfrm>
              <a:off x="1511152" y="4326195"/>
              <a:ext cx="1435008" cy="830997"/>
            </a:xfrm>
            <a:prstGeom prst="rect">
              <a:avLst/>
            </a:prstGeom>
            <a:noFill/>
          </p:spPr>
          <p:txBody>
            <a:bodyPr wrap="none" rtlCol="0">
              <a:spAutoFit/>
            </a:bodyPr>
            <a:lstStyle/>
            <a:p>
              <a:pPr algn="ctr"/>
              <a:r>
                <a:rPr lang="en-US" sz="4800" b="1" dirty="0" smtClean="0">
                  <a:solidFill>
                    <a:schemeClr val="bg1">
                      <a:lumMod val="95000"/>
                    </a:schemeClr>
                  </a:solidFill>
                </a:rPr>
                <a:t>2013</a:t>
              </a:r>
              <a:endParaRPr lang="en-CA" sz="4800" b="1" dirty="0">
                <a:solidFill>
                  <a:schemeClr val="bg1">
                    <a:lumMod val="95000"/>
                  </a:schemeClr>
                </a:solidFill>
              </a:endParaRPr>
            </a:p>
          </p:txBody>
        </p:sp>
        <p:sp>
          <p:nvSpPr>
            <p:cNvPr id="6" name="TextBox 5"/>
            <p:cNvSpPr txBox="1"/>
            <p:nvPr/>
          </p:nvSpPr>
          <p:spPr>
            <a:xfrm>
              <a:off x="1552028" y="4858956"/>
              <a:ext cx="1353256" cy="1015663"/>
            </a:xfrm>
            <a:prstGeom prst="rect">
              <a:avLst/>
            </a:prstGeom>
            <a:noFill/>
          </p:spPr>
          <p:txBody>
            <a:bodyPr wrap="none" rtlCol="0">
              <a:spAutoFit/>
            </a:bodyPr>
            <a:lstStyle/>
            <a:p>
              <a:pPr algn="ctr"/>
              <a:r>
                <a:rPr lang="en-US" sz="6000" dirty="0" smtClean="0">
                  <a:solidFill>
                    <a:srgbClr val="FFC000"/>
                  </a:solidFill>
                </a:rPr>
                <a:t>156</a:t>
              </a:r>
              <a:endParaRPr lang="en-CA" sz="6000" dirty="0">
                <a:solidFill>
                  <a:srgbClr val="FFC000"/>
                </a:solidFill>
              </a:endParaRPr>
            </a:p>
          </p:txBody>
        </p:sp>
        <p:sp>
          <p:nvSpPr>
            <p:cNvPr id="7" name="TextBox 6"/>
            <p:cNvSpPr txBox="1"/>
            <p:nvPr/>
          </p:nvSpPr>
          <p:spPr>
            <a:xfrm>
              <a:off x="1434656" y="5677411"/>
              <a:ext cx="1588000" cy="400110"/>
            </a:xfrm>
            <a:prstGeom prst="rect">
              <a:avLst/>
            </a:prstGeom>
            <a:noFill/>
          </p:spPr>
          <p:txBody>
            <a:bodyPr wrap="none" rtlCol="0">
              <a:spAutoFit/>
            </a:bodyPr>
            <a:lstStyle/>
            <a:p>
              <a:pPr algn="ctr"/>
              <a:r>
                <a:rPr lang="en-US" sz="2000" dirty="0" smtClean="0">
                  <a:solidFill>
                    <a:schemeClr val="bg1">
                      <a:lumMod val="50000"/>
                    </a:schemeClr>
                  </a:solidFill>
                </a:rPr>
                <a:t>In Production</a:t>
              </a:r>
              <a:endParaRPr lang="en-CA" sz="2000" dirty="0">
                <a:solidFill>
                  <a:schemeClr val="bg1">
                    <a:lumMod val="50000"/>
                  </a:schemeClr>
                </a:solidFill>
              </a:endParaRPr>
            </a:p>
          </p:txBody>
        </p:sp>
      </p:grpSp>
      <p:grpSp>
        <p:nvGrpSpPr>
          <p:cNvPr id="30" name="Group 29"/>
          <p:cNvGrpSpPr/>
          <p:nvPr/>
        </p:nvGrpSpPr>
        <p:grpSpPr>
          <a:xfrm>
            <a:off x="4717292" y="3185789"/>
            <a:ext cx="1587999" cy="1829224"/>
            <a:chOff x="6087533" y="3534107"/>
            <a:chExt cx="1587999" cy="1829224"/>
          </a:xfrm>
        </p:grpSpPr>
        <p:sp>
          <p:nvSpPr>
            <p:cNvPr id="9" name="TextBox 8"/>
            <p:cNvSpPr txBox="1"/>
            <p:nvPr/>
          </p:nvSpPr>
          <p:spPr>
            <a:xfrm>
              <a:off x="6164027" y="3534107"/>
              <a:ext cx="1435008" cy="830997"/>
            </a:xfrm>
            <a:prstGeom prst="rect">
              <a:avLst/>
            </a:prstGeom>
            <a:noFill/>
          </p:spPr>
          <p:txBody>
            <a:bodyPr wrap="none" rtlCol="0">
              <a:spAutoFit/>
            </a:bodyPr>
            <a:lstStyle/>
            <a:p>
              <a:pPr algn="ctr"/>
              <a:r>
                <a:rPr lang="en-US" sz="4800" b="1" dirty="0" smtClean="0">
                  <a:solidFill>
                    <a:schemeClr val="bg1">
                      <a:lumMod val="95000"/>
                    </a:schemeClr>
                  </a:solidFill>
                </a:rPr>
                <a:t>2015</a:t>
              </a:r>
              <a:endParaRPr lang="en-CA" sz="4800" b="1" dirty="0">
                <a:solidFill>
                  <a:schemeClr val="bg1">
                    <a:lumMod val="95000"/>
                  </a:schemeClr>
                </a:solidFill>
              </a:endParaRPr>
            </a:p>
          </p:txBody>
        </p:sp>
        <p:sp>
          <p:nvSpPr>
            <p:cNvPr id="11" name="TextBox 10"/>
            <p:cNvSpPr txBox="1"/>
            <p:nvPr/>
          </p:nvSpPr>
          <p:spPr>
            <a:xfrm>
              <a:off x="6204904" y="4087312"/>
              <a:ext cx="1353256" cy="1015663"/>
            </a:xfrm>
            <a:prstGeom prst="rect">
              <a:avLst/>
            </a:prstGeom>
            <a:noFill/>
          </p:spPr>
          <p:txBody>
            <a:bodyPr wrap="none" rtlCol="0">
              <a:spAutoFit/>
            </a:bodyPr>
            <a:lstStyle/>
            <a:p>
              <a:pPr algn="ctr"/>
              <a:r>
                <a:rPr lang="en-US" sz="6000" dirty="0" smtClean="0">
                  <a:solidFill>
                    <a:srgbClr val="FFC000"/>
                  </a:solidFill>
                </a:rPr>
                <a:t>194</a:t>
              </a:r>
              <a:endParaRPr lang="en-CA" sz="6000" dirty="0">
                <a:solidFill>
                  <a:srgbClr val="FFC000"/>
                </a:solidFill>
              </a:endParaRPr>
            </a:p>
          </p:txBody>
        </p:sp>
        <p:sp>
          <p:nvSpPr>
            <p:cNvPr id="12" name="TextBox 11"/>
            <p:cNvSpPr txBox="1"/>
            <p:nvPr/>
          </p:nvSpPr>
          <p:spPr>
            <a:xfrm>
              <a:off x="6087533" y="4963221"/>
              <a:ext cx="1587999" cy="400110"/>
            </a:xfrm>
            <a:prstGeom prst="rect">
              <a:avLst/>
            </a:prstGeom>
            <a:noFill/>
          </p:spPr>
          <p:txBody>
            <a:bodyPr wrap="none" rtlCol="0">
              <a:spAutoFit/>
            </a:bodyPr>
            <a:lstStyle/>
            <a:p>
              <a:pPr algn="ctr"/>
              <a:r>
                <a:rPr lang="en-US" sz="2000" dirty="0" smtClean="0">
                  <a:solidFill>
                    <a:schemeClr val="bg1">
                      <a:lumMod val="50000"/>
                    </a:schemeClr>
                  </a:solidFill>
                </a:rPr>
                <a:t>In Production</a:t>
              </a:r>
              <a:endParaRPr lang="en-CA" sz="2000" dirty="0">
                <a:solidFill>
                  <a:schemeClr val="bg1">
                    <a:lumMod val="50000"/>
                  </a:schemeClr>
                </a:solidFill>
              </a:endParaRPr>
            </a:p>
          </p:txBody>
        </p:sp>
      </p:grpSp>
      <p:grpSp>
        <p:nvGrpSpPr>
          <p:cNvPr id="29" name="Group 28"/>
          <p:cNvGrpSpPr/>
          <p:nvPr/>
        </p:nvGrpSpPr>
        <p:grpSpPr>
          <a:xfrm>
            <a:off x="2717409" y="3897273"/>
            <a:ext cx="1588000" cy="1798539"/>
            <a:chOff x="3707130" y="260648"/>
            <a:chExt cx="1588000" cy="1798539"/>
          </a:xfrm>
        </p:grpSpPr>
        <p:sp>
          <p:nvSpPr>
            <p:cNvPr id="8" name="TextBox 7"/>
            <p:cNvSpPr txBox="1"/>
            <p:nvPr/>
          </p:nvSpPr>
          <p:spPr>
            <a:xfrm>
              <a:off x="3783627" y="260648"/>
              <a:ext cx="1435008" cy="830997"/>
            </a:xfrm>
            <a:prstGeom prst="rect">
              <a:avLst/>
            </a:prstGeom>
            <a:noFill/>
          </p:spPr>
          <p:txBody>
            <a:bodyPr wrap="none" rtlCol="0">
              <a:spAutoFit/>
            </a:bodyPr>
            <a:lstStyle/>
            <a:p>
              <a:pPr algn="ctr"/>
              <a:r>
                <a:rPr lang="en-US" sz="4800" b="1" dirty="0" smtClean="0">
                  <a:solidFill>
                    <a:schemeClr val="bg1">
                      <a:lumMod val="95000"/>
                    </a:schemeClr>
                  </a:solidFill>
                </a:rPr>
                <a:t>2014</a:t>
              </a:r>
              <a:endParaRPr lang="en-CA" sz="4800" b="1" dirty="0">
                <a:solidFill>
                  <a:schemeClr val="bg1">
                    <a:lumMod val="95000"/>
                  </a:schemeClr>
                </a:solidFill>
              </a:endParaRPr>
            </a:p>
          </p:txBody>
        </p:sp>
        <p:sp>
          <p:nvSpPr>
            <p:cNvPr id="10" name="TextBox 9"/>
            <p:cNvSpPr txBox="1"/>
            <p:nvPr/>
          </p:nvSpPr>
          <p:spPr>
            <a:xfrm>
              <a:off x="3824503" y="824924"/>
              <a:ext cx="1353256" cy="1015663"/>
            </a:xfrm>
            <a:prstGeom prst="rect">
              <a:avLst/>
            </a:prstGeom>
            <a:noFill/>
          </p:spPr>
          <p:txBody>
            <a:bodyPr wrap="none" rtlCol="0">
              <a:spAutoFit/>
            </a:bodyPr>
            <a:lstStyle/>
            <a:p>
              <a:pPr algn="ctr"/>
              <a:r>
                <a:rPr lang="en-US" sz="6000" dirty="0" smtClean="0">
                  <a:solidFill>
                    <a:srgbClr val="FFC000"/>
                  </a:solidFill>
                </a:rPr>
                <a:t>171</a:t>
              </a:r>
              <a:endParaRPr lang="en-CA" sz="6000" dirty="0">
                <a:solidFill>
                  <a:srgbClr val="FFC000"/>
                </a:solidFill>
              </a:endParaRPr>
            </a:p>
          </p:txBody>
        </p:sp>
        <p:sp>
          <p:nvSpPr>
            <p:cNvPr id="13" name="TextBox 12"/>
            <p:cNvSpPr txBox="1"/>
            <p:nvPr/>
          </p:nvSpPr>
          <p:spPr>
            <a:xfrm>
              <a:off x="3707130" y="1659077"/>
              <a:ext cx="1588000" cy="400110"/>
            </a:xfrm>
            <a:prstGeom prst="rect">
              <a:avLst/>
            </a:prstGeom>
            <a:noFill/>
          </p:spPr>
          <p:txBody>
            <a:bodyPr wrap="none" rtlCol="0">
              <a:spAutoFit/>
            </a:bodyPr>
            <a:lstStyle/>
            <a:p>
              <a:pPr algn="ctr"/>
              <a:r>
                <a:rPr lang="en-US" sz="2000" dirty="0" smtClean="0">
                  <a:solidFill>
                    <a:schemeClr val="bg1">
                      <a:lumMod val="50000"/>
                    </a:schemeClr>
                  </a:solidFill>
                </a:rPr>
                <a:t>In Production</a:t>
              </a:r>
              <a:endParaRPr lang="en-CA" sz="2000" dirty="0">
                <a:solidFill>
                  <a:schemeClr val="bg1">
                    <a:lumMod val="50000"/>
                  </a:schemeClr>
                </a:solidFill>
              </a:endParaRPr>
            </a:p>
          </p:txBody>
        </p:sp>
      </p:grpSp>
      <p:sp>
        <p:nvSpPr>
          <p:cNvPr id="14" name="Oval 13"/>
          <p:cNvSpPr/>
          <p:nvPr/>
        </p:nvSpPr>
        <p:spPr>
          <a:xfrm>
            <a:off x="1221502" y="3974717"/>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15" name="Oval 14"/>
          <p:cNvSpPr/>
          <p:nvPr/>
        </p:nvSpPr>
        <p:spPr>
          <a:xfrm>
            <a:off x="5292692" y="2481175"/>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16" name="Oval 15"/>
          <p:cNvSpPr/>
          <p:nvPr/>
        </p:nvSpPr>
        <p:spPr>
          <a:xfrm>
            <a:off x="3292809" y="3198970"/>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cxnSp>
        <p:nvCxnSpPr>
          <p:cNvPr id="18" name="Straight Connector 17"/>
          <p:cNvCxnSpPr>
            <a:stCxn id="14" idx="6"/>
            <a:endCxn id="16" idx="3"/>
          </p:cNvCxnSpPr>
          <p:nvPr/>
        </p:nvCxnSpPr>
        <p:spPr>
          <a:xfrm flipV="1">
            <a:off x="1658702" y="3572144"/>
            <a:ext cx="1698133" cy="621173"/>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5" idx="3"/>
            <a:endCxn id="16" idx="6"/>
          </p:cNvCxnSpPr>
          <p:nvPr/>
        </p:nvCxnSpPr>
        <p:spPr>
          <a:xfrm flipH="1">
            <a:off x="3730009" y="2854349"/>
            <a:ext cx="1626709" cy="563221"/>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4" idx="2"/>
          </p:cNvCxnSpPr>
          <p:nvPr/>
        </p:nvCxnSpPr>
        <p:spPr>
          <a:xfrm flipH="1">
            <a:off x="-788553" y="4193317"/>
            <a:ext cx="2010055" cy="16604"/>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a:endCxn id="36" idx="6"/>
          </p:cNvCxnSpPr>
          <p:nvPr/>
        </p:nvCxnSpPr>
        <p:spPr>
          <a:xfrm flipH="1">
            <a:off x="7511175" y="620688"/>
            <a:ext cx="1632825" cy="218600"/>
          </a:xfrm>
          <a:prstGeom prst="line">
            <a:avLst/>
          </a:prstGeom>
          <a:ln w="76200">
            <a:solidFill>
              <a:schemeClr val="tx1">
                <a:lumMod val="50000"/>
                <a:lumOff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40" name="Title 39"/>
          <p:cNvSpPr>
            <a:spLocks noGrp="1"/>
          </p:cNvSpPr>
          <p:nvPr>
            <p:ph type="title"/>
          </p:nvPr>
        </p:nvSpPr>
        <p:spPr>
          <a:xfrm>
            <a:off x="457200" y="274637"/>
            <a:ext cx="4444496" cy="1484985"/>
          </a:xfrm>
        </p:spPr>
        <p:txBody>
          <a:bodyPr>
            <a:normAutofit fontScale="90000"/>
          </a:bodyPr>
          <a:lstStyle/>
          <a:p>
            <a:r>
              <a:rPr lang="en-HK" dirty="0" smtClean="0"/>
              <a:t>Accredited Registrars for .Asia</a:t>
            </a:r>
            <a:endParaRPr lang="en-US" dirty="0"/>
          </a:p>
        </p:txBody>
      </p:sp>
      <p:grpSp>
        <p:nvGrpSpPr>
          <p:cNvPr id="32" name="Group 31"/>
          <p:cNvGrpSpPr/>
          <p:nvPr/>
        </p:nvGrpSpPr>
        <p:grpSpPr>
          <a:xfrm>
            <a:off x="6498575" y="1325302"/>
            <a:ext cx="1587999" cy="1829224"/>
            <a:chOff x="6087533" y="3534107"/>
            <a:chExt cx="1587999" cy="1829224"/>
          </a:xfrm>
        </p:grpSpPr>
        <p:sp>
          <p:nvSpPr>
            <p:cNvPr id="33" name="TextBox 32"/>
            <p:cNvSpPr txBox="1"/>
            <p:nvPr/>
          </p:nvSpPr>
          <p:spPr>
            <a:xfrm>
              <a:off x="6164027" y="3534107"/>
              <a:ext cx="1435008" cy="830997"/>
            </a:xfrm>
            <a:prstGeom prst="rect">
              <a:avLst/>
            </a:prstGeom>
            <a:noFill/>
          </p:spPr>
          <p:txBody>
            <a:bodyPr wrap="none" rtlCol="0">
              <a:spAutoFit/>
            </a:bodyPr>
            <a:lstStyle/>
            <a:p>
              <a:pPr algn="ctr"/>
              <a:r>
                <a:rPr lang="en-US" sz="4800" b="1" dirty="0" smtClean="0">
                  <a:solidFill>
                    <a:schemeClr val="bg1">
                      <a:lumMod val="95000"/>
                    </a:schemeClr>
                  </a:solidFill>
                </a:rPr>
                <a:t>2016</a:t>
              </a:r>
              <a:endParaRPr lang="en-CA" sz="4800" b="1" dirty="0">
                <a:solidFill>
                  <a:schemeClr val="bg1">
                    <a:lumMod val="95000"/>
                  </a:schemeClr>
                </a:solidFill>
              </a:endParaRPr>
            </a:p>
          </p:txBody>
        </p:sp>
        <p:sp>
          <p:nvSpPr>
            <p:cNvPr id="34" name="TextBox 33"/>
            <p:cNvSpPr txBox="1"/>
            <p:nvPr/>
          </p:nvSpPr>
          <p:spPr>
            <a:xfrm>
              <a:off x="6204904" y="4087312"/>
              <a:ext cx="1353256" cy="1015663"/>
            </a:xfrm>
            <a:prstGeom prst="rect">
              <a:avLst/>
            </a:prstGeom>
            <a:noFill/>
          </p:spPr>
          <p:txBody>
            <a:bodyPr wrap="none" rtlCol="0">
              <a:spAutoFit/>
            </a:bodyPr>
            <a:lstStyle/>
            <a:p>
              <a:pPr algn="ctr"/>
              <a:r>
                <a:rPr lang="en-US" sz="6000" dirty="0" smtClean="0">
                  <a:solidFill>
                    <a:srgbClr val="FFC000"/>
                  </a:solidFill>
                </a:rPr>
                <a:t>268</a:t>
              </a:r>
              <a:endParaRPr lang="en-CA" sz="6000" dirty="0">
                <a:solidFill>
                  <a:srgbClr val="FFC000"/>
                </a:solidFill>
              </a:endParaRPr>
            </a:p>
          </p:txBody>
        </p:sp>
        <p:sp>
          <p:nvSpPr>
            <p:cNvPr id="35" name="TextBox 34"/>
            <p:cNvSpPr txBox="1"/>
            <p:nvPr/>
          </p:nvSpPr>
          <p:spPr>
            <a:xfrm>
              <a:off x="6087533" y="4963221"/>
              <a:ext cx="1587999" cy="400110"/>
            </a:xfrm>
            <a:prstGeom prst="rect">
              <a:avLst/>
            </a:prstGeom>
            <a:noFill/>
          </p:spPr>
          <p:txBody>
            <a:bodyPr wrap="none" rtlCol="0">
              <a:spAutoFit/>
            </a:bodyPr>
            <a:lstStyle/>
            <a:p>
              <a:pPr algn="ctr"/>
              <a:r>
                <a:rPr lang="en-US" sz="2000" dirty="0" smtClean="0">
                  <a:solidFill>
                    <a:schemeClr val="bg1">
                      <a:lumMod val="50000"/>
                    </a:schemeClr>
                  </a:solidFill>
                </a:rPr>
                <a:t>In Production</a:t>
              </a:r>
              <a:endParaRPr lang="en-CA" sz="2000" dirty="0">
                <a:solidFill>
                  <a:schemeClr val="bg1">
                    <a:lumMod val="50000"/>
                  </a:schemeClr>
                </a:solidFill>
              </a:endParaRPr>
            </a:p>
          </p:txBody>
        </p:sp>
      </p:grpSp>
      <p:sp>
        <p:nvSpPr>
          <p:cNvPr id="36" name="Oval 35"/>
          <p:cNvSpPr/>
          <p:nvPr/>
        </p:nvSpPr>
        <p:spPr>
          <a:xfrm>
            <a:off x="7073975" y="620688"/>
            <a:ext cx="437200" cy="437200"/>
          </a:xfrm>
          <a:prstGeom prst="ellipse">
            <a:avLst/>
          </a:prstGeom>
          <a:solidFill>
            <a:srgbClr val="FFC000"/>
          </a:solid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cxnSp>
        <p:nvCxnSpPr>
          <p:cNvPr id="37" name="Straight Connector 36"/>
          <p:cNvCxnSpPr>
            <a:stCxn id="36" idx="3"/>
            <a:endCxn id="15" idx="7"/>
          </p:cNvCxnSpPr>
          <p:nvPr/>
        </p:nvCxnSpPr>
        <p:spPr>
          <a:xfrm flipH="1">
            <a:off x="5665866" y="993862"/>
            <a:ext cx="1472135" cy="1551339"/>
          </a:xfrm>
          <a:prstGeom prst="line">
            <a:avLst/>
          </a:prstGeom>
          <a:ln w="762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7567793"/>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left)">
                                      <p:cBhvr>
                                        <p:cTn id="7" dur="250"/>
                                        <p:tgtEl>
                                          <p:spTgt spid="24"/>
                                        </p:tgtEl>
                                      </p:cBhvr>
                                    </p:animEffect>
                                  </p:childTnLst>
                                </p:cTn>
                              </p:par>
                            </p:childTnLst>
                          </p:cTn>
                        </p:par>
                        <p:par>
                          <p:cTn id="8" fill="hold">
                            <p:stCondLst>
                              <p:cond delay="250"/>
                            </p:stCondLst>
                            <p:childTnLst>
                              <p:par>
                                <p:cTn id="9" presetID="53" presetClass="entr" presetSubtype="16"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p:cTn id="11" dur="250" fill="hold"/>
                                        <p:tgtEl>
                                          <p:spTgt spid="14"/>
                                        </p:tgtEl>
                                        <p:attrNameLst>
                                          <p:attrName>ppt_w</p:attrName>
                                        </p:attrNameLst>
                                      </p:cBhvr>
                                      <p:tavLst>
                                        <p:tav tm="0">
                                          <p:val>
                                            <p:fltVal val="0"/>
                                          </p:val>
                                        </p:tav>
                                        <p:tav tm="100000">
                                          <p:val>
                                            <p:strVal val="#ppt_w"/>
                                          </p:val>
                                        </p:tav>
                                      </p:tavLst>
                                    </p:anim>
                                    <p:anim calcmode="lin" valueType="num">
                                      <p:cBhvr>
                                        <p:cTn id="12" dur="250" fill="hold"/>
                                        <p:tgtEl>
                                          <p:spTgt spid="14"/>
                                        </p:tgtEl>
                                        <p:attrNameLst>
                                          <p:attrName>ppt_h</p:attrName>
                                        </p:attrNameLst>
                                      </p:cBhvr>
                                      <p:tavLst>
                                        <p:tav tm="0">
                                          <p:val>
                                            <p:fltVal val="0"/>
                                          </p:val>
                                        </p:tav>
                                        <p:tav tm="100000">
                                          <p:val>
                                            <p:strVal val="#ppt_h"/>
                                          </p:val>
                                        </p:tav>
                                      </p:tavLst>
                                    </p:anim>
                                    <p:animEffect transition="in" filter="fade">
                                      <p:cBhvr>
                                        <p:cTn id="13" dur="250"/>
                                        <p:tgtEl>
                                          <p:spTgt spid="14"/>
                                        </p:tgtEl>
                                      </p:cBhvr>
                                    </p:animEffect>
                                  </p:childTnLst>
                                </p:cTn>
                              </p:par>
                            </p:childTnLst>
                          </p:cTn>
                        </p:par>
                        <p:par>
                          <p:cTn id="14" fill="hold">
                            <p:stCondLst>
                              <p:cond delay="500"/>
                            </p:stCondLst>
                            <p:childTnLst>
                              <p:par>
                                <p:cTn id="15" presetID="10" presetClass="entr" presetSubtype="0" fill="hold" nodeType="after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250"/>
                                        <p:tgtEl>
                                          <p:spTgt spid="28"/>
                                        </p:tgtEl>
                                      </p:cBhvr>
                                    </p:animEffect>
                                  </p:childTnLst>
                                </p:cTn>
                              </p:par>
                            </p:childTnLst>
                          </p:cTn>
                        </p:par>
                        <p:par>
                          <p:cTn id="18" fill="hold">
                            <p:stCondLst>
                              <p:cond delay="750"/>
                            </p:stCondLst>
                            <p:childTnLst>
                              <p:par>
                                <p:cTn id="19" presetID="22" presetClass="entr" presetSubtype="4" fill="hold" nodeType="after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wipe(down)">
                                      <p:cBhvr>
                                        <p:cTn id="21" dur="250"/>
                                        <p:tgtEl>
                                          <p:spTgt spid="18"/>
                                        </p:tgtEl>
                                      </p:cBhvr>
                                    </p:animEffect>
                                  </p:childTnLst>
                                </p:cTn>
                              </p:par>
                            </p:childTnLst>
                          </p:cTn>
                        </p:par>
                        <p:par>
                          <p:cTn id="22" fill="hold">
                            <p:stCondLst>
                              <p:cond delay="1000"/>
                            </p:stCondLst>
                            <p:childTnLst>
                              <p:par>
                                <p:cTn id="23" presetID="53" presetClass="entr" presetSubtype="16" fill="hold" grpId="0" nodeType="after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p:cTn id="25" dur="250" fill="hold"/>
                                        <p:tgtEl>
                                          <p:spTgt spid="16"/>
                                        </p:tgtEl>
                                        <p:attrNameLst>
                                          <p:attrName>ppt_w</p:attrName>
                                        </p:attrNameLst>
                                      </p:cBhvr>
                                      <p:tavLst>
                                        <p:tav tm="0">
                                          <p:val>
                                            <p:fltVal val="0"/>
                                          </p:val>
                                        </p:tav>
                                        <p:tav tm="100000">
                                          <p:val>
                                            <p:strVal val="#ppt_w"/>
                                          </p:val>
                                        </p:tav>
                                      </p:tavLst>
                                    </p:anim>
                                    <p:anim calcmode="lin" valueType="num">
                                      <p:cBhvr>
                                        <p:cTn id="26" dur="250" fill="hold"/>
                                        <p:tgtEl>
                                          <p:spTgt spid="16"/>
                                        </p:tgtEl>
                                        <p:attrNameLst>
                                          <p:attrName>ppt_h</p:attrName>
                                        </p:attrNameLst>
                                      </p:cBhvr>
                                      <p:tavLst>
                                        <p:tav tm="0">
                                          <p:val>
                                            <p:fltVal val="0"/>
                                          </p:val>
                                        </p:tav>
                                        <p:tav tm="100000">
                                          <p:val>
                                            <p:strVal val="#ppt_h"/>
                                          </p:val>
                                        </p:tav>
                                      </p:tavLst>
                                    </p:anim>
                                    <p:animEffect transition="in" filter="fade">
                                      <p:cBhvr>
                                        <p:cTn id="27" dur="250"/>
                                        <p:tgtEl>
                                          <p:spTgt spid="16"/>
                                        </p:tgtEl>
                                      </p:cBhvr>
                                    </p:animEffect>
                                  </p:childTnLst>
                                </p:cTn>
                              </p:par>
                            </p:childTnLst>
                          </p:cTn>
                        </p:par>
                        <p:par>
                          <p:cTn id="28" fill="hold">
                            <p:stCondLst>
                              <p:cond delay="1250"/>
                            </p:stCondLst>
                            <p:childTnLst>
                              <p:par>
                                <p:cTn id="29" presetID="10" presetClass="entr" presetSubtype="0" fill="hold" nodeType="afterEffect">
                                  <p:stCondLst>
                                    <p:cond delay="0"/>
                                  </p:stCondLst>
                                  <p:childTnLst>
                                    <p:set>
                                      <p:cBhvr>
                                        <p:cTn id="30" dur="1" fill="hold">
                                          <p:stCondLst>
                                            <p:cond delay="0"/>
                                          </p:stCondLst>
                                        </p:cTn>
                                        <p:tgtEl>
                                          <p:spTgt spid="29"/>
                                        </p:tgtEl>
                                        <p:attrNameLst>
                                          <p:attrName>style.visibility</p:attrName>
                                        </p:attrNameLst>
                                      </p:cBhvr>
                                      <p:to>
                                        <p:strVal val="visible"/>
                                      </p:to>
                                    </p:set>
                                    <p:animEffect transition="in" filter="fade">
                                      <p:cBhvr>
                                        <p:cTn id="31" dur="250"/>
                                        <p:tgtEl>
                                          <p:spTgt spid="29"/>
                                        </p:tgtEl>
                                      </p:cBhvr>
                                    </p:animEffect>
                                  </p:childTnLst>
                                </p:cTn>
                              </p:par>
                            </p:childTnLst>
                          </p:cTn>
                        </p:par>
                        <p:par>
                          <p:cTn id="32" fill="hold">
                            <p:stCondLst>
                              <p:cond delay="1500"/>
                            </p:stCondLst>
                            <p:childTnLst>
                              <p:par>
                                <p:cTn id="33" presetID="22" presetClass="entr" presetSubtype="8" fill="hold" nodeType="after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wipe(left)">
                                      <p:cBhvr>
                                        <p:cTn id="35" dur="250"/>
                                        <p:tgtEl>
                                          <p:spTgt spid="19"/>
                                        </p:tgtEl>
                                      </p:cBhvr>
                                    </p:animEffect>
                                  </p:childTnLst>
                                </p:cTn>
                              </p:par>
                            </p:childTnLst>
                          </p:cTn>
                        </p:par>
                        <p:par>
                          <p:cTn id="36" fill="hold">
                            <p:stCondLst>
                              <p:cond delay="1750"/>
                            </p:stCondLst>
                            <p:childTnLst>
                              <p:par>
                                <p:cTn id="37" presetID="53" presetClass="entr" presetSubtype="16" fill="hold" grpId="0" nodeType="afterEffect">
                                  <p:stCondLst>
                                    <p:cond delay="0"/>
                                  </p:stCondLst>
                                  <p:childTnLst>
                                    <p:set>
                                      <p:cBhvr>
                                        <p:cTn id="38" dur="1" fill="hold">
                                          <p:stCondLst>
                                            <p:cond delay="0"/>
                                          </p:stCondLst>
                                        </p:cTn>
                                        <p:tgtEl>
                                          <p:spTgt spid="15"/>
                                        </p:tgtEl>
                                        <p:attrNameLst>
                                          <p:attrName>style.visibility</p:attrName>
                                        </p:attrNameLst>
                                      </p:cBhvr>
                                      <p:to>
                                        <p:strVal val="visible"/>
                                      </p:to>
                                    </p:set>
                                    <p:anim calcmode="lin" valueType="num">
                                      <p:cBhvr>
                                        <p:cTn id="39" dur="250" fill="hold"/>
                                        <p:tgtEl>
                                          <p:spTgt spid="15"/>
                                        </p:tgtEl>
                                        <p:attrNameLst>
                                          <p:attrName>ppt_w</p:attrName>
                                        </p:attrNameLst>
                                      </p:cBhvr>
                                      <p:tavLst>
                                        <p:tav tm="0">
                                          <p:val>
                                            <p:fltVal val="0"/>
                                          </p:val>
                                        </p:tav>
                                        <p:tav tm="100000">
                                          <p:val>
                                            <p:strVal val="#ppt_w"/>
                                          </p:val>
                                        </p:tav>
                                      </p:tavLst>
                                    </p:anim>
                                    <p:anim calcmode="lin" valueType="num">
                                      <p:cBhvr>
                                        <p:cTn id="40" dur="250" fill="hold"/>
                                        <p:tgtEl>
                                          <p:spTgt spid="15"/>
                                        </p:tgtEl>
                                        <p:attrNameLst>
                                          <p:attrName>ppt_h</p:attrName>
                                        </p:attrNameLst>
                                      </p:cBhvr>
                                      <p:tavLst>
                                        <p:tav tm="0">
                                          <p:val>
                                            <p:fltVal val="0"/>
                                          </p:val>
                                        </p:tav>
                                        <p:tav tm="100000">
                                          <p:val>
                                            <p:strVal val="#ppt_h"/>
                                          </p:val>
                                        </p:tav>
                                      </p:tavLst>
                                    </p:anim>
                                    <p:animEffect transition="in" filter="fade">
                                      <p:cBhvr>
                                        <p:cTn id="41" dur="250"/>
                                        <p:tgtEl>
                                          <p:spTgt spid="15"/>
                                        </p:tgtEl>
                                      </p:cBhvr>
                                    </p:animEffect>
                                  </p:childTnLst>
                                </p:cTn>
                              </p:par>
                            </p:childTnLst>
                          </p:cTn>
                        </p:par>
                        <p:par>
                          <p:cTn id="42" fill="hold">
                            <p:stCondLst>
                              <p:cond delay="2000"/>
                            </p:stCondLst>
                            <p:childTnLst>
                              <p:par>
                                <p:cTn id="43" presetID="10" presetClass="entr" presetSubtype="0" fill="hold" nodeType="afterEffect">
                                  <p:stCondLst>
                                    <p:cond delay="0"/>
                                  </p:stCondLst>
                                  <p:childTnLst>
                                    <p:set>
                                      <p:cBhvr>
                                        <p:cTn id="44" dur="1" fill="hold">
                                          <p:stCondLst>
                                            <p:cond delay="0"/>
                                          </p:stCondLst>
                                        </p:cTn>
                                        <p:tgtEl>
                                          <p:spTgt spid="30"/>
                                        </p:tgtEl>
                                        <p:attrNameLst>
                                          <p:attrName>style.visibility</p:attrName>
                                        </p:attrNameLst>
                                      </p:cBhvr>
                                      <p:to>
                                        <p:strVal val="visible"/>
                                      </p:to>
                                    </p:set>
                                    <p:animEffect transition="in" filter="fade">
                                      <p:cBhvr>
                                        <p:cTn id="45" dur="250"/>
                                        <p:tgtEl>
                                          <p:spTgt spid="30"/>
                                        </p:tgtEl>
                                      </p:cBhvr>
                                    </p:animEffect>
                                  </p:childTnLst>
                                </p:cTn>
                              </p:par>
                            </p:childTnLst>
                          </p:cTn>
                        </p:par>
                        <p:par>
                          <p:cTn id="46" fill="hold">
                            <p:stCondLst>
                              <p:cond delay="2250"/>
                            </p:stCondLst>
                            <p:childTnLst>
                              <p:par>
                                <p:cTn id="47" presetID="22" presetClass="entr" presetSubtype="8" fill="hold" nodeType="afterEffect">
                                  <p:stCondLst>
                                    <p:cond delay="0"/>
                                  </p:stCondLst>
                                  <p:childTnLst>
                                    <p:set>
                                      <p:cBhvr>
                                        <p:cTn id="48" dur="1" fill="hold">
                                          <p:stCondLst>
                                            <p:cond delay="0"/>
                                          </p:stCondLst>
                                        </p:cTn>
                                        <p:tgtEl>
                                          <p:spTgt spid="37"/>
                                        </p:tgtEl>
                                        <p:attrNameLst>
                                          <p:attrName>style.visibility</p:attrName>
                                        </p:attrNameLst>
                                      </p:cBhvr>
                                      <p:to>
                                        <p:strVal val="visible"/>
                                      </p:to>
                                    </p:set>
                                    <p:animEffect transition="in" filter="wipe(left)">
                                      <p:cBhvr>
                                        <p:cTn id="49" dur="250"/>
                                        <p:tgtEl>
                                          <p:spTgt spid="37"/>
                                        </p:tgtEl>
                                      </p:cBhvr>
                                    </p:animEffect>
                                  </p:childTnLst>
                                </p:cTn>
                              </p:par>
                            </p:childTnLst>
                          </p:cTn>
                        </p:par>
                        <p:par>
                          <p:cTn id="50" fill="hold">
                            <p:stCondLst>
                              <p:cond delay="2500"/>
                            </p:stCondLst>
                            <p:childTnLst>
                              <p:par>
                                <p:cTn id="51" presetID="53" presetClass="entr" presetSubtype="16" fill="hold" grpId="0" nodeType="afterEffect">
                                  <p:stCondLst>
                                    <p:cond delay="0"/>
                                  </p:stCondLst>
                                  <p:childTnLst>
                                    <p:set>
                                      <p:cBhvr>
                                        <p:cTn id="52" dur="1" fill="hold">
                                          <p:stCondLst>
                                            <p:cond delay="0"/>
                                          </p:stCondLst>
                                        </p:cTn>
                                        <p:tgtEl>
                                          <p:spTgt spid="36"/>
                                        </p:tgtEl>
                                        <p:attrNameLst>
                                          <p:attrName>style.visibility</p:attrName>
                                        </p:attrNameLst>
                                      </p:cBhvr>
                                      <p:to>
                                        <p:strVal val="visible"/>
                                      </p:to>
                                    </p:set>
                                    <p:anim calcmode="lin" valueType="num">
                                      <p:cBhvr>
                                        <p:cTn id="53" dur="250" fill="hold"/>
                                        <p:tgtEl>
                                          <p:spTgt spid="36"/>
                                        </p:tgtEl>
                                        <p:attrNameLst>
                                          <p:attrName>ppt_w</p:attrName>
                                        </p:attrNameLst>
                                      </p:cBhvr>
                                      <p:tavLst>
                                        <p:tav tm="0">
                                          <p:val>
                                            <p:fltVal val="0"/>
                                          </p:val>
                                        </p:tav>
                                        <p:tav tm="100000">
                                          <p:val>
                                            <p:strVal val="#ppt_w"/>
                                          </p:val>
                                        </p:tav>
                                      </p:tavLst>
                                    </p:anim>
                                    <p:anim calcmode="lin" valueType="num">
                                      <p:cBhvr>
                                        <p:cTn id="54" dur="250" fill="hold"/>
                                        <p:tgtEl>
                                          <p:spTgt spid="36"/>
                                        </p:tgtEl>
                                        <p:attrNameLst>
                                          <p:attrName>ppt_h</p:attrName>
                                        </p:attrNameLst>
                                      </p:cBhvr>
                                      <p:tavLst>
                                        <p:tav tm="0">
                                          <p:val>
                                            <p:fltVal val="0"/>
                                          </p:val>
                                        </p:tav>
                                        <p:tav tm="100000">
                                          <p:val>
                                            <p:strVal val="#ppt_h"/>
                                          </p:val>
                                        </p:tav>
                                      </p:tavLst>
                                    </p:anim>
                                    <p:animEffect transition="in" filter="fade">
                                      <p:cBhvr>
                                        <p:cTn id="55" dur="250"/>
                                        <p:tgtEl>
                                          <p:spTgt spid="36"/>
                                        </p:tgtEl>
                                      </p:cBhvr>
                                    </p:animEffect>
                                  </p:childTnLst>
                                </p:cTn>
                              </p:par>
                            </p:childTnLst>
                          </p:cTn>
                        </p:par>
                        <p:par>
                          <p:cTn id="56" fill="hold">
                            <p:stCondLst>
                              <p:cond delay="2750"/>
                            </p:stCondLst>
                            <p:childTnLst>
                              <p:par>
                                <p:cTn id="57" presetID="10" presetClass="entr" presetSubtype="0" fill="hold" nodeType="afterEffect">
                                  <p:stCondLst>
                                    <p:cond delay="0"/>
                                  </p:stCondLst>
                                  <p:childTnLst>
                                    <p:set>
                                      <p:cBhvr>
                                        <p:cTn id="58" dur="1" fill="hold">
                                          <p:stCondLst>
                                            <p:cond delay="0"/>
                                          </p:stCondLst>
                                        </p:cTn>
                                        <p:tgtEl>
                                          <p:spTgt spid="32"/>
                                        </p:tgtEl>
                                        <p:attrNameLst>
                                          <p:attrName>style.visibility</p:attrName>
                                        </p:attrNameLst>
                                      </p:cBhvr>
                                      <p:to>
                                        <p:strVal val="visible"/>
                                      </p:to>
                                    </p:set>
                                    <p:animEffect transition="in" filter="fade">
                                      <p:cBhvr>
                                        <p:cTn id="59" dur="250"/>
                                        <p:tgtEl>
                                          <p:spTgt spid="32"/>
                                        </p:tgtEl>
                                      </p:cBhvr>
                                    </p:animEffect>
                                  </p:childTnLst>
                                </p:cTn>
                              </p:par>
                            </p:childTnLst>
                          </p:cTn>
                        </p:par>
                        <p:par>
                          <p:cTn id="60" fill="hold">
                            <p:stCondLst>
                              <p:cond delay="3000"/>
                            </p:stCondLst>
                            <p:childTnLst>
                              <p:par>
                                <p:cTn id="61" presetID="22" presetClass="entr" presetSubtype="8" fill="hold" nodeType="afterEffect">
                                  <p:stCondLst>
                                    <p:cond delay="0"/>
                                  </p:stCondLst>
                                  <p:childTnLst>
                                    <p:set>
                                      <p:cBhvr>
                                        <p:cTn id="62" dur="1" fill="hold">
                                          <p:stCondLst>
                                            <p:cond delay="0"/>
                                          </p:stCondLst>
                                        </p:cTn>
                                        <p:tgtEl>
                                          <p:spTgt spid="31"/>
                                        </p:tgtEl>
                                        <p:attrNameLst>
                                          <p:attrName>style.visibility</p:attrName>
                                        </p:attrNameLst>
                                      </p:cBhvr>
                                      <p:to>
                                        <p:strVal val="visible"/>
                                      </p:to>
                                    </p:set>
                                    <p:animEffect transition="in" filter="wipe(left)">
                                      <p:cBhvr>
                                        <p:cTn id="63" dur="1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3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p:cNvSpPr txBox="1">
            <a:spLocks/>
          </p:cNvSpPr>
          <p:nvPr/>
        </p:nvSpPr>
        <p:spPr>
          <a:xfrm>
            <a:off x="611560" y="160590"/>
            <a:ext cx="8223448" cy="700850"/>
          </a:xfrm>
          <a:prstGeom prst="rect">
            <a:avLst/>
          </a:prstGeom>
        </p:spPr>
        <p:txBody>
          <a:bodyPr vert="horz" lIns="91440" tIns="45720" rIns="91440" bIns="45720" rtlCol="0" anchor="t">
            <a:normAutofit/>
          </a:bodyPr>
          <a:lstStyle>
            <a:lvl1pPr algn="l" defTabSz="914400" rtl="0" eaLnBrk="1" latinLnBrk="0" hangingPunct="1">
              <a:spcBef>
                <a:spcPct val="0"/>
              </a:spcBef>
              <a:buNone/>
              <a:defRPr sz="3600" b="1" kern="1200">
                <a:solidFill>
                  <a:schemeClr val="bg1"/>
                </a:solidFill>
                <a:latin typeface="Helvetica" pitchFamily="34" charset="0"/>
                <a:ea typeface="+mj-ea"/>
                <a:cs typeface="+mj-cs"/>
              </a:defRPr>
            </a:lvl1pPr>
          </a:lstStyle>
          <a:p>
            <a:r>
              <a:rPr lang="en-US" dirty="0">
                <a:solidFill>
                  <a:srgbClr val="92D050"/>
                </a:solidFill>
              </a:rPr>
              <a:t>Renewed</a:t>
            </a:r>
            <a:r>
              <a:rPr lang="en-US" dirty="0">
                <a:solidFill>
                  <a:srgbClr val="FFCE41"/>
                </a:solidFill>
              </a:rPr>
              <a:t> </a:t>
            </a:r>
            <a:r>
              <a:rPr lang="en-US" dirty="0" err="1">
                <a:solidFill>
                  <a:srgbClr val="FFCE41"/>
                </a:solidFill>
              </a:rPr>
              <a:t>vs</a:t>
            </a:r>
            <a:r>
              <a:rPr lang="en-US" dirty="0">
                <a:solidFill>
                  <a:srgbClr val="FFCE41"/>
                </a:solidFill>
              </a:rPr>
              <a:t> </a:t>
            </a:r>
            <a:r>
              <a:rPr lang="en-US" dirty="0">
                <a:solidFill>
                  <a:srgbClr val="FFFFFF"/>
                </a:solidFill>
              </a:rPr>
              <a:t>Deleted</a:t>
            </a:r>
            <a:r>
              <a:rPr lang="en-US" dirty="0">
                <a:solidFill>
                  <a:srgbClr val="FFCE41"/>
                </a:solidFill>
              </a:rPr>
              <a:t> Characteristics</a:t>
            </a:r>
            <a:endParaRPr lang="en-US" dirty="0">
              <a:solidFill>
                <a:srgbClr val="FFCE41"/>
              </a:solidFill>
              <a:latin typeface="Helvetica"/>
              <a:cs typeface="Helvetica"/>
            </a:endParaRPr>
          </a:p>
        </p:txBody>
      </p:sp>
      <p:graphicFrame>
        <p:nvGraphicFramePr>
          <p:cNvPr id="6" name="Chart 5"/>
          <p:cNvGraphicFramePr>
            <a:graphicFrameLocks/>
          </p:cNvGraphicFramePr>
          <p:nvPr>
            <p:extLst>
              <p:ext uri="{D42A27DB-BD31-4B8C-83A1-F6EECF244321}">
                <p14:modId xmlns:p14="http://schemas.microsoft.com/office/powerpoint/2010/main" val="2990930015"/>
              </p:ext>
            </p:extLst>
          </p:nvPr>
        </p:nvGraphicFramePr>
        <p:xfrm>
          <a:off x="50800" y="3690984"/>
          <a:ext cx="9042400" cy="2743200"/>
        </p:xfrm>
        <a:graphic>
          <a:graphicData uri="http://schemas.openxmlformats.org/drawingml/2006/chart">
            <c:chart xmlns:c="http://schemas.openxmlformats.org/drawingml/2006/chart" xmlns:r="http://schemas.openxmlformats.org/officeDocument/2006/relationships" r:id="rId3"/>
          </a:graphicData>
        </a:graphic>
      </p:graphicFrame>
      <p:grpSp>
        <p:nvGrpSpPr>
          <p:cNvPr id="7" name="Group 6"/>
          <p:cNvGrpSpPr/>
          <p:nvPr/>
        </p:nvGrpSpPr>
        <p:grpSpPr>
          <a:xfrm>
            <a:off x="44450" y="822171"/>
            <a:ext cx="9055100" cy="2868813"/>
            <a:chOff x="44450" y="822171"/>
            <a:chExt cx="9055100" cy="2868813"/>
          </a:xfrm>
        </p:grpSpPr>
        <p:sp>
          <p:nvSpPr>
            <p:cNvPr id="4" name="TextBox 3"/>
            <p:cNvSpPr txBox="1"/>
            <p:nvPr/>
          </p:nvSpPr>
          <p:spPr>
            <a:xfrm>
              <a:off x="1115616" y="3429374"/>
              <a:ext cx="6912768" cy="261610"/>
            </a:xfrm>
            <a:prstGeom prst="rect">
              <a:avLst/>
            </a:prstGeom>
            <a:noFill/>
          </p:spPr>
          <p:txBody>
            <a:bodyPr wrap="square" rtlCol="0">
              <a:spAutoFit/>
            </a:bodyPr>
            <a:lstStyle/>
            <a:p>
              <a:r>
                <a:rPr lang="en-US" sz="1100" dirty="0">
                  <a:solidFill>
                    <a:srgbClr val="FFFFFF"/>
                  </a:solidFill>
                </a:rPr>
                <a:t>Nov           Dec            Jan             Feb            Mar            Apr            May          Jun            Jul              Aug           Sep            Oct</a:t>
              </a:r>
            </a:p>
          </p:txBody>
        </p:sp>
        <p:graphicFrame>
          <p:nvGraphicFramePr>
            <p:cNvPr id="5" name="Chart 4"/>
            <p:cNvGraphicFramePr>
              <a:graphicFrameLocks/>
            </p:cNvGraphicFramePr>
            <p:nvPr>
              <p:extLst>
                <p:ext uri="{D42A27DB-BD31-4B8C-83A1-F6EECF244321}">
                  <p14:modId xmlns:p14="http://schemas.microsoft.com/office/powerpoint/2010/main" val="2388028833"/>
                </p:ext>
              </p:extLst>
            </p:nvPr>
          </p:nvGraphicFramePr>
          <p:xfrm>
            <a:off x="44450" y="822171"/>
            <a:ext cx="9055100" cy="2698750"/>
          </p:xfrm>
          <a:graphic>
            <a:graphicData uri="http://schemas.openxmlformats.org/drawingml/2006/chart">
              <c:chart xmlns:c="http://schemas.openxmlformats.org/drawingml/2006/chart" xmlns:r="http://schemas.openxmlformats.org/officeDocument/2006/relationships" r:id="rId4"/>
            </a:graphicData>
          </a:graphic>
        </p:graphicFrame>
      </p:grpSp>
    </p:spTree>
    <p:extLst>
      <p:ext uri="{BB962C8B-B14F-4D97-AF65-F5344CB8AC3E}">
        <p14:creationId xmlns:p14="http://schemas.microsoft.com/office/powerpoint/2010/main" val="129267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1533" y="44624"/>
            <a:ext cx="7932249" cy="49685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p:cNvPicPr>
            <a:picLocks noChangeAspect="1"/>
          </p:cNvPicPr>
          <p:nvPr/>
        </p:nvPicPr>
        <p:blipFill>
          <a:blip r:embed="rId4"/>
          <a:stretch>
            <a:fillRect/>
          </a:stretch>
        </p:blipFill>
        <p:spPr>
          <a:xfrm>
            <a:off x="752539" y="1556792"/>
            <a:ext cx="8375324" cy="52565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76466113"/>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Asian Opportunities </a:t>
            </a:r>
            <a:endParaRPr lang="en-US" dirty="0"/>
          </a:p>
        </p:txBody>
      </p:sp>
      <p:sp>
        <p:nvSpPr>
          <p:cNvPr id="3" name="Content Placeholder 2"/>
          <p:cNvSpPr>
            <a:spLocks noGrp="1"/>
          </p:cNvSpPr>
          <p:nvPr>
            <p:ph idx="1"/>
          </p:nvPr>
        </p:nvSpPr>
        <p:spPr/>
        <p:txBody>
          <a:bodyPr/>
          <a:lstStyle/>
          <a:p>
            <a:pPr marL="0" indent="0">
              <a:buNone/>
            </a:pPr>
            <a:r>
              <a:rPr lang="en-US" dirty="0" smtClean="0"/>
              <a:t>E-Commerce and .Asia</a:t>
            </a:r>
          </a:p>
          <a:p>
            <a:pPr marL="0" indent="0">
              <a:buNone/>
            </a:pPr>
            <a:endParaRPr lang="en-US" dirty="0" smtClean="0"/>
          </a:p>
          <a:p>
            <a:endParaRPr lang="en-US" dirty="0"/>
          </a:p>
        </p:txBody>
      </p:sp>
      <p:pic>
        <p:nvPicPr>
          <p:cNvPr id="4" name="Picture 3"/>
          <p:cNvPicPr>
            <a:picLocks noChangeAspect="1"/>
          </p:cNvPicPr>
          <p:nvPr/>
        </p:nvPicPr>
        <p:blipFill>
          <a:blip r:embed="rId2"/>
          <a:stretch>
            <a:fillRect/>
          </a:stretch>
        </p:blipFill>
        <p:spPr>
          <a:xfrm>
            <a:off x="323528" y="116632"/>
            <a:ext cx="4337540" cy="2082300"/>
          </a:xfrm>
          <a:prstGeom prst="rect">
            <a:avLst/>
          </a:prstGeom>
        </p:spPr>
      </p:pic>
      <p:sp>
        <p:nvSpPr>
          <p:cNvPr id="5" name="Rectangle 4"/>
          <p:cNvSpPr/>
          <p:nvPr/>
        </p:nvSpPr>
        <p:spPr>
          <a:xfrm>
            <a:off x="323528" y="2276872"/>
            <a:ext cx="3492246" cy="369332"/>
          </a:xfrm>
          <a:prstGeom prst="rect">
            <a:avLst/>
          </a:prstGeom>
        </p:spPr>
        <p:txBody>
          <a:bodyPr wrap="square">
            <a:spAutoFit/>
          </a:bodyPr>
          <a:lstStyle/>
          <a:p>
            <a:r>
              <a:rPr lang="en-US" dirty="0"/>
              <a:t>http://</a:t>
            </a:r>
            <a:r>
              <a:rPr lang="en-US" dirty="0" err="1"/>
              <a:t>www.acommerce.asia</a:t>
            </a:r>
            <a:r>
              <a:rPr lang="en-US" dirty="0"/>
              <a:t>/</a:t>
            </a:r>
          </a:p>
        </p:txBody>
      </p:sp>
      <p:pic>
        <p:nvPicPr>
          <p:cNvPr id="6" name="Picture 5"/>
          <p:cNvPicPr>
            <a:picLocks noChangeAspect="1"/>
          </p:cNvPicPr>
          <p:nvPr/>
        </p:nvPicPr>
        <p:blipFill>
          <a:blip r:embed="rId3"/>
          <a:stretch>
            <a:fillRect/>
          </a:stretch>
        </p:blipFill>
        <p:spPr>
          <a:xfrm>
            <a:off x="4742982" y="116632"/>
            <a:ext cx="4293515" cy="2087170"/>
          </a:xfrm>
          <a:prstGeom prst="rect">
            <a:avLst/>
          </a:prstGeom>
        </p:spPr>
      </p:pic>
      <p:sp>
        <p:nvSpPr>
          <p:cNvPr id="7" name="Rectangle 6"/>
          <p:cNvSpPr/>
          <p:nvPr/>
        </p:nvSpPr>
        <p:spPr>
          <a:xfrm>
            <a:off x="4759344" y="2276872"/>
            <a:ext cx="3197033" cy="369332"/>
          </a:xfrm>
          <a:prstGeom prst="rect">
            <a:avLst/>
          </a:prstGeom>
        </p:spPr>
        <p:txBody>
          <a:bodyPr wrap="square">
            <a:spAutoFit/>
          </a:bodyPr>
          <a:lstStyle/>
          <a:p>
            <a:r>
              <a:rPr lang="en-US" dirty="0"/>
              <a:t>https://</a:t>
            </a:r>
            <a:r>
              <a:rPr lang="en-US" dirty="0" err="1"/>
              <a:t>dhlecommerce.asia</a:t>
            </a:r>
            <a:endParaRPr lang="en-US" dirty="0"/>
          </a:p>
        </p:txBody>
      </p:sp>
      <p:pic>
        <p:nvPicPr>
          <p:cNvPr id="8" name="Picture 7"/>
          <p:cNvPicPr>
            <a:picLocks noChangeAspect="1"/>
          </p:cNvPicPr>
          <p:nvPr/>
        </p:nvPicPr>
        <p:blipFill>
          <a:blip r:embed="rId4"/>
          <a:stretch>
            <a:fillRect/>
          </a:stretch>
        </p:blipFill>
        <p:spPr>
          <a:xfrm>
            <a:off x="298004" y="2782018"/>
            <a:ext cx="6768752" cy="3537529"/>
          </a:xfrm>
          <a:prstGeom prst="rect">
            <a:avLst/>
          </a:prstGeom>
        </p:spPr>
      </p:pic>
      <p:pic>
        <p:nvPicPr>
          <p:cNvPr id="9" name="Content Placeholder 3"/>
          <p:cNvPicPr>
            <a:picLocks noChangeAspect="1"/>
          </p:cNvPicPr>
          <p:nvPr/>
        </p:nvPicPr>
        <p:blipFill>
          <a:blip r:embed="rId5"/>
          <a:srcRect t="5283" b="5283"/>
          <a:stretch>
            <a:fillRect/>
          </a:stretch>
        </p:blipFill>
        <p:spPr>
          <a:xfrm>
            <a:off x="2644880" y="2765671"/>
            <a:ext cx="5829076" cy="2830706"/>
          </a:xfrm>
          <a:prstGeom prst="rect">
            <a:avLst/>
          </a:prstGeom>
        </p:spPr>
      </p:pic>
      <p:pic>
        <p:nvPicPr>
          <p:cNvPr id="10" name="Picture 9"/>
          <p:cNvPicPr>
            <a:picLocks noChangeAspect="1"/>
          </p:cNvPicPr>
          <p:nvPr/>
        </p:nvPicPr>
        <p:blipFill>
          <a:blip r:embed="rId6"/>
          <a:stretch>
            <a:fillRect/>
          </a:stretch>
        </p:blipFill>
        <p:spPr>
          <a:xfrm>
            <a:off x="1705204" y="4107954"/>
            <a:ext cx="4410923" cy="2750046"/>
          </a:xfrm>
          <a:prstGeom prst="rect">
            <a:avLst/>
          </a:prstGeom>
        </p:spPr>
      </p:pic>
      <p:pic>
        <p:nvPicPr>
          <p:cNvPr id="11" name="Picture 10"/>
          <p:cNvPicPr>
            <a:picLocks noChangeAspect="1"/>
          </p:cNvPicPr>
          <p:nvPr/>
        </p:nvPicPr>
        <p:blipFill>
          <a:blip r:embed="rId7"/>
          <a:stretch>
            <a:fillRect/>
          </a:stretch>
        </p:blipFill>
        <p:spPr>
          <a:xfrm>
            <a:off x="3409665" y="3857677"/>
            <a:ext cx="4546712" cy="3019670"/>
          </a:xfrm>
          <a:prstGeom prst="rect">
            <a:avLst/>
          </a:prstGeom>
        </p:spPr>
      </p:pic>
      <p:pic>
        <p:nvPicPr>
          <p:cNvPr id="12" name="Picture 11"/>
          <p:cNvPicPr>
            <a:picLocks noChangeAspect="1"/>
          </p:cNvPicPr>
          <p:nvPr/>
        </p:nvPicPr>
        <p:blipFill>
          <a:blip r:embed="rId8"/>
          <a:stretch>
            <a:fillRect/>
          </a:stretch>
        </p:blipFill>
        <p:spPr>
          <a:xfrm>
            <a:off x="4759344" y="2738963"/>
            <a:ext cx="4611124" cy="2752474"/>
          </a:xfrm>
          <a:prstGeom prst="rect">
            <a:avLst/>
          </a:prstGeom>
        </p:spPr>
      </p:pic>
    </p:spTree>
    <p:extLst>
      <p:ext uri="{BB962C8B-B14F-4D97-AF65-F5344CB8AC3E}">
        <p14:creationId xmlns:p14="http://schemas.microsoft.com/office/powerpoint/2010/main" val="334482177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anim calcmode="lin" valueType="num">
                                      <p:cBhvr>
                                        <p:cTn id="8" dur="250" fill="hold"/>
                                        <p:tgtEl>
                                          <p:spTgt spid="10"/>
                                        </p:tgtEl>
                                        <p:attrNameLst>
                                          <p:attrName>ppt_x</p:attrName>
                                        </p:attrNameLst>
                                      </p:cBhvr>
                                      <p:tavLst>
                                        <p:tav tm="0">
                                          <p:val>
                                            <p:strVal val="#ppt_x"/>
                                          </p:val>
                                        </p:tav>
                                        <p:tav tm="100000">
                                          <p:val>
                                            <p:strVal val="#ppt_x"/>
                                          </p:val>
                                        </p:tav>
                                      </p:tavLst>
                                    </p:anim>
                                    <p:anim calcmode="lin" valueType="num">
                                      <p:cBhvr>
                                        <p:cTn id="9" dur="25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250"/>
                            </p:stCondLst>
                            <p:childTnLst>
                              <p:par>
                                <p:cTn id="11" presetID="42" presetClass="entr" presetSubtype="0" fill="hold"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250"/>
                                        <p:tgtEl>
                                          <p:spTgt spid="9"/>
                                        </p:tgtEl>
                                      </p:cBhvr>
                                    </p:animEffect>
                                    <p:anim calcmode="lin" valueType="num">
                                      <p:cBhvr>
                                        <p:cTn id="14" dur="250" fill="hold"/>
                                        <p:tgtEl>
                                          <p:spTgt spid="9"/>
                                        </p:tgtEl>
                                        <p:attrNameLst>
                                          <p:attrName>ppt_x</p:attrName>
                                        </p:attrNameLst>
                                      </p:cBhvr>
                                      <p:tavLst>
                                        <p:tav tm="0">
                                          <p:val>
                                            <p:strVal val="#ppt_x"/>
                                          </p:val>
                                        </p:tav>
                                        <p:tav tm="100000">
                                          <p:val>
                                            <p:strVal val="#ppt_x"/>
                                          </p:val>
                                        </p:tav>
                                      </p:tavLst>
                                    </p:anim>
                                    <p:anim calcmode="lin" valueType="num">
                                      <p:cBhvr>
                                        <p:cTn id="15" dur="250" fill="hold"/>
                                        <p:tgtEl>
                                          <p:spTgt spid="9"/>
                                        </p:tgtEl>
                                        <p:attrNameLst>
                                          <p:attrName>ppt_y</p:attrName>
                                        </p:attrNameLst>
                                      </p:cBhvr>
                                      <p:tavLst>
                                        <p:tav tm="0">
                                          <p:val>
                                            <p:strVal val="#ppt_y+.1"/>
                                          </p:val>
                                        </p:tav>
                                        <p:tav tm="100000">
                                          <p:val>
                                            <p:strVal val="#ppt_y"/>
                                          </p:val>
                                        </p:tav>
                                      </p:tavLst>
                                    </p:anim>
                                  </p:childTnLst>
                                </p:cTn>
                              </p:par>
                            </p:childTnLst>
                          </p:cTn>
                        </p:par>
                        <p:par>
                          <p:cTn id="16" fill="hold">
                            <p:stCondLst>
                              <p:cond delay="500"/>
                            </p:stCondLst>
                            <p:childTnLst>
                              <p:par>
                                <p:cTn id="17" presetID="42" presetClass="entr" presetSubtype="0" fill="hold"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250"/>
                                        <p:tgtEl>
                                          <p:spTgt spid="11"/>
                                        </p:tgtEl>
                                      </p:cBhvr>
                                    </p:animEffect>
                                    <p:anim calcmode="lin" valueType="num">
                                      <p:cBhvr>
                                        <p:cTn id="20" dur="250" fill="hold"/>
                                        <p:tgtEl>
                                          <p:spTgt spid="11"/>
                                        </p:tgtEl>
                                        <p:attrNameLst>
                                          <p:attrName>ppt_x</p:attrName>
                                        </p:attrNameLst>
                                      </p:cBhvr>
                                      <p:tavLst>
                                        <p:tav tm="0">
                                          <p:val>
                                            <p:strVal val="#ppt_x"/>
                                          </p:val>
                                        </p:tav>
                                        <p:tav tm="100000">
                                          <p:val>
                                            <p:strVal val="#ppt_x"/>
                                          </p:val>
                                        </p:tav>
                                      </p:tavLst>
                                    </p:anim>
                                    <p:anim calcmode="lin" valueType="num">
                                      <p:cBhvr>
                                        <p:cTn id="21" dur="250" fill="hold"/>
                                        <p:tgtEl>
                                          <p:spTgt spid="11"/>
                                        </p:tgtEl>
                                        <p:attrNameLst>
                                          <p:attrName>ppt_y</p:attrName>
                                        </p:attrNameLst>
                                      </p:cBhvr>
                                      <p:tavLst>
                                        <p:tav tm="0">
                                          <p:val>
                                            <p:strVal val="#ppt_y+.1"/>
                                          </p:val>
                                        </p:tav>
                                        <p:tav tm="100000">
                                          <p:val>
                                            <p:strVal val="#ppt_y"/>
                                          </p:val>
                                        </p:tav>
                                      </p:tavLst>
                                    </p:anim>
                                  </p:childTnLst>
                                </p:cTn>
                              </p:par>
                            </p:childTnLst>
                          </p:cTn>
                        </p:par>
                        <p:par>
                          <p:cTn id="22" fill="hold">
                            <p:stCondLst>
                              <p:cond delay="750"/>
                            </p:stCondLst>
                            <p:childTnLst>
                              <p:par>
                                <p:cTn id="23" presetID="42" presetClass="entr" presetSubtype="0" fill="hold"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250"/>
                                        <p:tgtEl>
                                          <p:spTgt spid="12"/>
                                        </p:tgtEl>
                                      </p:cBhvr>
                                    </p:animEffect>
                                    <p:anim calcmode="lin" valueType="num">
                                      <p:cBhvr>
                                        <p:cTn id="26" dur="250" fill="hold"/>
                                        <p:tgtEl>
                                          <p:spTgt spid="12"/>
                                        </p:tgtEl>
                                        <p:attrNameLst>
                                          <p:attrName>ppt_x</p:attrName>
                                        </p:attrNameLst>
                                      </p:cBhvr>
                                      <p:tavLst>
                                        <p:tav tm="0">
                                          <p:val>
                                            <p:strVal val="#ppt_x"/>
                                          </p:val>
                                        </p:tav>
                                        <p:tav tm="100000">
                                          <p:val>
                                            <p:strVal val="#ppt_x"/>
                                          </p:val>
                                        </p:tav>
                                      </p:tavLst>
                                    </p:anim>
                                    <p:anim calcmode="lin" valueType="num">
                                      <p:cBhvr>
                                        <p:cTn id="27" dur="25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Keep Track of Your Brand's Perfomance Only Through Snapcart!.mp4">
            <a:hlinkClick r:id="" action="ppaction://media"/>
          </p:cNvPr>
          <p:cNvPicPr>
            <a:picLocks noChangeAspect="1"/>
          </p:cNvPicPr>
          <p:nvPr>
            <a:videoFile r:link="rId1"/>
            <p:extLst>
              <p:ext uri="{DAA4B4D4-6D71-4841-9C94-3DE7FCFB9230}">
                <p14:media xmlns:p14="http://schemas.microsoft.com/office/powerpoint/2010/main" r:embed="rId2">
                  <p14:trim st="112483" end="2439.3333"/>
                </p14:media>
              </p:ext>
            </p:extLst>
          </p:nvPr>
        </p:nvPicPr>
        <p:blipFill>
          <a:blip r:embed="rId4"/>
          <a:stretch>
            <a:fillRect/>
          </a:stretch>
        </p:blipFill>
        <p:spPr>
          <a:xfrm>
            <a:off x="-9016" y="836712"/>
            <a:ext cx="9161983" cy="5154127"/>
          </a:xfrm>
          <a:prstGeom prst="rect">
            <a:avLst/>
          </a:prstGeom>
        </p:spPr>
      </p:pic>
    </p:spTree>
    <p:extLst>
      <p:ext uri="{BB962C8B-B14F-4D97-AF65-F5344CB8AC3E}">
        <p14:creationId xmlns:p14="http://schemas.microsoft.com/office/powerpoint/2010/main" val="194094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006A28">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26117"/>
            <a:ext cx="9144000" cy="6016625"/>
          </a:xfrm>
          <a:prstGeom prst="rect">
            <a:avLst/>
          </a:prstGeom>
        </p:spPr>
      </p:pic>
      <p:sp>
        <p:nvSpPr>
          <p:cNvPr id="3" name="Title 2"/>
          <p:cNvSpPr>
            <a:spLocks noGrp="1"/>
          </p:cNvSpPr>
          <p:nvPr>
            <p:ph type="title"/>
          </p:nvPr>
        </p:nvSpPr>
        <p:spPr>
          <a:xfrm>
            <a:off x="107504" y="0"/>
            <a:ext cx="8229600" cy="825508"/>
          </a:xfrm>
        </p:spPr>
        <p:txBody>
          <a:bodyPr>
            <a:normAutofit/>
          </a:bodyPr>
          <a:lstStyle/>
          <a:p>
            <a:r>
              <a:rPr lang="en-HK" dirty="0" smtClean="0">
                <a:solidFill>
                  <a:srgbClr val="FFC000"/>
                </a:solidFill>
              </a:rPr>
              <a:t>www.mixels.asia</a:t>
            </a:r>
            <a:endParaRPr lang="en-US" dirty="0">
              <a:solidFill>
                <a:srgbClr val="FFC000"/>
              </a:solidFill>
            </a:endParaRPr>
          </a:p>
        </p:txBody>
      </p:sp>
      <p:pic>
        <p:nvPicPr>
          <p:cNvPr id="4098" name="Picture 2" descr="Image result for lego logo"/>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61630" y="0"/>
            <a:ext cx="1094349" cy="109434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cartoon network logo"/>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85840" y="0"/>
            <a:ext cx="1828299" cy="1094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391609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44624" y="908720"/>
            <a:ext cx="11604387" cy="5959336"/>
          </a:xfrm>
          <a:prstGeom prst="rect">
            <a:avLst/>
          </a:prstGeom>
        </p:spPr>
      </p:pic>
      <p:sp>
        <p:nvSpPr>
          <p:cNvPr id="3" name="Title 2"/>
          <p:cNvSpPr>
            <a:spLocks noGrp="1"/>
          </p:cNvSpPr>
          <p:nvPr>
            <p:ph type="title"/>
          </p:nvPr>
        </p:nvSpPr>
        <p:spPr>
          <a:xfrm>
            <a:off x="179512" y="1"/>
            <a:ext cx="8229600" cy="877268"/>
          </a:xfrm>
        </p:spPr>
        <p:txBody>
          <a:bodyPr>
            <a:normAutofit/>
          </a:bodyPr>
          <a:lstStyle/>
          <a:p>
            <a:r>
              <a:rPr lang="en-HK" dirty="0" smtClean="0"/>
              <a:t>www.DivaTV.asia</a:t>
            </a:r>
            <a:endParaRPr lang="en-US" dirty="0"/>
          </a:p>
        </p:txBody>
      </p:sp>
      <p:pic>
        <p:nvPicPr>
          <p:cNvPr id="5124" name="Picture 4" descr="Image result for nbc universal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0"/>
            <a:ext cx="3059832" cy="1425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928457"/>
      </p:ext>
    </p:extLst>
  </p:cSld>
  <p:clrMapOvr>
    <a:masterClrMapping/>
  </p:clrMapOvr>
  <p:transition spd="slow">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199948"/>
            <a:ext cx="9144000" cy="6294634"/>
          </a:xfrm>
          <a:prstGeom prst="rect">
            <a:avLst/>
          </a:prstGeom>
        </p:spPr>
      </p:pic>
      <p:sp>
        <p:nvSpPr>
          <p:cNvPr id="3" name="Title 2"/>
          <p:cNvSpPr>
            <a:spLocks noGrp="1"/>
          </p:cNvSpPr>
          <p:nvPr>
            <p:ph type="title"/>
          </p:nvPr>
        </p:nvSpPr>
        <p:spPr>
          <a:xfrm>
            <a:off x="179512" y="332656"/>
            <a:ext cx="8229600" cy="634083"/>
          </a:xfrm>
        </p:spPr>
        <p:txBody>
          <a:bodyPr>
            <a:noAutofit/>
          </a:bodyPr>
          <a:lstStyle/>
          <a:p>
            <a:r>
              <a:rPr lang="zh-TW" altLang="en-US" sz="4800" dirty="0" smtClean="0">
                <a:latin typeface="Arial Unicode MS" panose="020B0604020202020204" pitchFamily="34" charset="-128"/>
                <a:ea typeface="Arial Unicode MS" panose="020B0604020202020204" pitchFamily="34" charset="-128"/>
                <a:cs typeface="Arial Unicode MS" panose="020B0604020202020204" pitchFamily="34" charset="-128"/>
              </a:rPr>
              <a:t>大閘蟹</a:t>
            </a:r>
            <a:r>
              <a:rPr lang="en-HK" altLang="zh-TW" sz="4800" dirty="0" smtClean="0">
                <a:latin typeface="Arial Unicode MS" panose="020B0604020202020204" pitchFamily="34" charset="-128"/>
                <a:ea typeface="Arial Unicode MS" panose="020B0604020202020204" pitchFamily="34" charset="-128"/>
                <a:cs typeface="Arial Unicode MS" panose="020B0604020202020204" pitchFamily="34" charset="-128"/>
              </a:rPr>
              <a:t>.</a:t>
            </a:r>
            <a:r>
              <a:rPr lang="en-HK" altLang="zh-TW" sz="4800" dirty="0" err="1" smtClean="0">
                <a:latin typeface="Arial Unicode MS" panose="020B0604020202020204" pitchFamily="34" charset="-128"/>
                <a:ea typeface="Arial Unicode MS" panose="020B0604020202020204" pitchFamily="34" charset="-128"/>
                <a:cs typeface="Arial Unicode MS" panose="020B0604020202020204" pitchFamily="34" charset="-128"/>
              </a:rPr>
              <a:t>asia</a:t>
            </a:r>
            <a:endParaRPr lang="en-US" sz="48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pic>
        <p:nvPicPr>
          <p:cNvPr id="4" name="Picture 3"/>
          <p:cNvPicPr>
            <a:picLocks noChangeAspect="1"/>
          </p:cNvPicPr>
          <p:nvPr/>
        </p:nvPicPr>
        <p:blipFill>
          <a:blip r:embed="rId3"/>
          <a:stretch>
            <a:fillRect/>
          </a:stretch>
        </p:blipFill>
        <p:spPr>
          <a:xfrm>
            <a:off x="6012160" y="433813"/>
            <a:ext cx="2870695" cy="532926"/>
          </a:xfrm>
          <a:prstGeom prst="rect">
            <a:avLst/>
          </a:prstGeom>
        </p:spPr>
      </p:pic>
    </p:spTree>
    <p:extLst>
      <p:ext uri="{BB962C8B-B14F-4D97-AF65-F5344CB8AC3E}">
        <p14:creationId xmlns:p14="http://schemas.microsoft.com/office/powerpoint/2010/main" val="408541748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619672" y="1484784"/>
            <a:ext cx="6084189" cy="4176464"/>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454725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5400" b="1" dirty="0" smtClean="0">
                <a:latin typeface="Arial Unicode MS" panose="020B0604020202020204" pitchFamily="34" charset="-128"/>
                <a:ea typeface="Arial Unicode MS" panose="020B0604020202020204" pitchFamily="34" charset="-128"/>
                <a:cs typeface="Arial Unicode MS" panose="020B0604020202020204" pitchFamily="34" charset="-128"/>
              </a:rPr>
              <a:t>.box</a:t>
            </a:r>
            <a:endParaRPr lang="en-US" sz="5400" b="1"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 name="Rectangle 2"/>
          <p:cNvSpPr/>
          <p:nvPr/>
        </p:nvSpPr>
        <p:spPr>
          <a:xfrm>
            <a:off x="4547250" y="0"/>
            <a:ext cx="4596750" cy="6858000"/>
          </a:xfrm>
          <a:prstGeom prst="rect">
            <a:avLst/>
          </a:prstGeom>
          <a:solidFill>
            <a:srgbClr val="96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altLang="zh-TW" sz="5400" b="1" dirty="0" smtClean="0">
                <a:latin typeface="Arial Unicode MS" panose="020B0604020202020204" pitchFamily="34" charset="-128"/>
                <a:ea typeface="Arial Unicode MS" panose="020B0604020202020204" pitchFamily="34" charset="-128"/>
                <a:cs typeface="Arial Unicode MS" panose="020B0604020202020204" pitchFamily="34" charset="-128"/>
              </a:rPr>
              <a:t>.</a:t>
            </a:r>
            <a:r>
              <a:rPr lang="zh-TW" altLang="en-US" sz="5400" b="1" dirty="0" smtClean="0">
                <a:latin typeface="Arial Unicode MS" panose="020B0604020202020204" pitchFamily="34" charset="-128"/>
                <a:ea typeface="Arial Unicode MS" panose="020B0604020202020204" pitchFamily="34" charset="-128"/>
                <a:cs typeface="Arial Unicode MS" panose="020B0604020202020204" pitchFamily="34" charset="-128"/>
              </a:rPr>
              <a:t>网站</a:t>
            </a:r>
            <a:endParaRPr lang="en-US" sz="5400" b="1"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pic>
        <p:nvPicPr>
          <p:cNvPr id="5" name="Picture 4"/>
          <p:cNvPicPr>
            <a:picLocks noChangeAspect="1"/>
          </p:cNvPicPr>
          <p:nvPr/>
        </p:nvPicPr>
        <p:blipFill>
          <a:blip r:embed="rId2"/>
          <a:stretch>
            <a:fillRect/>
          </a:stretch>
        </p:blipFill>
        <p:spPr>
          <a:xfrm>
            <a:off x="6280326" y="1340768"/>
            <a:ext cx="1244551" cy="1244551"/>
          </a:xfrm>
          <a:prstGeom prst="rect">
            <a:avLst/>
          </a:prstGeom>
        </p:spPr>
      </p:pic>
      <p:pic>
        <p:nvPicPr>
          <p:cNvPr id="6" name="Picture 5"/>
          <p:cNvPicPr>
            <a:picLocks noChangeAspect="1"/>
          </p:cNvPicPr>
          <p:nvPr/>
        </p:nvPicPr>
        <p:blipFill>
          <a:blip r:embed="rId3"/>
          <a:stretch>
            <a:fillRect/>
          </a:stretch>
        </p:blipFill>
        <p:spPr>
          <a:xfrm>
            <a:off x="1644105" y="1385314"/>
            <a:ext cx="1472953" cy="1215486"/>
          </a:xfrm>
          <a:prstGeom prst="rect">
            <a:avLst/>
          </a:prstGeom>
        </p:spPr>
      </p:pic>
      <p:sp>
        <p:nvSpPr>
          <p:cNvPr id="7" name="TextBox 6"/>
          <p:cNvSpPr txBox="1"/>
          <p:nvPr/>
        </p:nvSpPr>
        <p:spPr>
          <a:xfrm>
            <a:off x="1548975" y="5229200"/>
            <a:ext cx="1663212" cy="369332"/>
          </a:xfrm>
          <a:prstGeom prst="rect">
            <a:avLst/>
          </a:prstGeom>
          <a:noFill/>
        </p:spPr>
        <p:txBody>
          <a:bodyPr wrap="none" rtlCol="0">
            <a:spAutoFit/>
          </a:bodyPr>
          <a:lstStyle/>
          <a:p>
            <a:r>
              <a:rPr lang="en-HK" dirty="0" smtClean="0">
                <a:solidFill>
                  <a:schemeClr val="accent1">
                    <a:lumMod val="40000"/>
                    <a:lumOff val="60000"/>
                  </a:schemeClr>
                </a:solidFill>
              </a:rPr>
              <a:t>Internet Things.</a:t>
            </a:r>
            <a:endParaRPr lang="en-US" dirty="0">
              <a:solidFill>
                <a:schemeClr val="accent1">
                  <a:lumMod val="40000"/>
                  <a:lumOff val="60000"/>
                </a:schemeClr>
              </a:solidFill>
            </a:endParaRPr>
          </a:p>
        </p:txBody>
      </p:sp>
      <p:sp>
        <p:nvSpPr>
          <p:cNvPr id="8" name="TextBox 7"/>
          <p:cNvSpPr txBox="1"/>
          <p:nvPr/>
        </p:nvSpPr>
        <p:spPr>
          <a:xfrm>
            <a:off x="6167688" y="5229200"/>
            <a:ext cx="1469826" cy="369332"/>
          </a:xfrm>
          <a:prstGeom prst="rect">
            <a:avLst/>
          </a:prstGeom>
          <a:noFill/>
        </p:spPr>
        <p:txBody>
          <a:bodyPr wrap="none" rtlCol="0">
            <a:spAutoFit/>
          </a:bodyPr>
          <a:lstStyle/>
          <a:p>
            <a:r>
              <a:rPr lang="en-HK" dirty="0" smtClean="0">
                <a:solidFill>
                  <a:schemeClr val="accent2">
                    <a:lumMod val="60000"/>
                    <a:lumOff val="40000"/>
                  </a:schemeClr>
                </a:solidFill>
              </a:rPr>
              <a:t>Chinese Web.</a:t>
            </a:r>
            <a:endParaRPr lang="en-US" dirty="0">
              <a:solidFill>
                <a:schemeClr val="accent2">
                  <a:lumMod val="60000"/>
                  <a:lumOff val="40000"/>
                </a:schemeClr>
              </a:solidFill>
            </a:endParaRPr>
          </a:p>
        </p:txBody>
      </p:sp>
    </p:spTree>
    <p:extLst>
      <p:ext uri="{BB962C8B-B14F-4D97-AF65-F5344CB8AC3E}">
        <p14:creationId xmlns:p14="http://schemas.microsoft.com/office/powerpoint/2010/main" val="2615664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urtains"/>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2514" y="0"/>
            <a:ext cx="10465904" cy="6858000"/>
          </a:xfrm>
          <a:prstGeom prst="rect">
            <a:avLst/>
          </a:prstGeom>
        </p:spPr>
      </p:pic>
    </p:spTree>
    <p:extLst>
      <p:ext uri="{BB962C8B-B14F-4D97-AF65-F5344CB8AC3E}">
        <p14:creationId xmlns:p14="http://schemas.microsoft.com/office/powerpoint/2010/main" val="22570670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750">
        <p15:prstTrans prst="curtains"/>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descr="http://www.digitaltrends.com/wp-content/uploads/2014/01/Internet-of-Things.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
        <p:nvSpPr>
          <p:cNvPr id="3" name="Title 2"/>
          <p:cNvSpPr>
            <a:spLocks noGrp="1"/>
          </p:cNvSpPr>
          <p:nvPr>
            <p:ph type="title"/>
          </p:nvPr>
        </p:nvSpPr>
        <p:spPr>
          <a:xfrm>
            <a:off x="0" y="0"/>
            <a:ext cx="9144000" cy="908720"/>
          </a:xfrm>
          <a:solidFill>
            <a:schemeClr val="tx1">
              <a:alpha val="56000"/>
            </a:schemeClr>
          </a:solidFill>
        </p:spPr>
        <p:txBody>
          <a:bodyPr>
            <a:normAutofit/>
          </a:bodyPr>
          <a:lstStyle/>
          <a:p>
            <a:r>
              <a:rPr lang="en-US" dirty="0" smtClean="0">
                <a:latin typeface="Arial" pitchFamily="34" charset="0"/>
                <a:cs typeface="Arial" pitchFamily="34" charset="0"/>
              </a:rPr>
              <a:t> Internet of Things</a:t>
            </a:r>
            <a:endParaRPr lang="en-US" dirty="0">
              <a:latin typeface="Arial" pitchFamily="34" charset="0"/>
              <a:cs typeface="Arial" pitchFamily="34" charset="0"/>
            </a:endParaRPr>
          </a:p>
        </p:txBody>
      </p:sp>
      <p:sp>
        <p:nvSpPr>
          <p:cNvPr id="4" name="TextBox 3"/>
          <p:cNvSpPr txBox="1"/>
          <p:nvPr/>
        </p:nvSpPr>
        <p:spPr>
          <a:xfrm>
            <a:off x="1691680" y="1844824"/>
            <a:ext cx="3672408" cy="523220"/>
          </a:xfrm>
          <a:prstGeom prst="rect">
            <a:avLst/>
          </a:prstGeom>
          <a:solidFill>
            <a:schemeClr val="tx1">
              <a:alpha val="70000"/>
            </a:schemeClr>
          </a:solidFill>
        </p:spPr>
        <p:txBody>
          <a:bodyPr wrap="square" rtlCol="0">
            <a:spAutoFit/>
          </a:bodyPr>
          <a:lstStyle/>
          <a:p>
            <a:pPr algn="ctr"/>
            <a:r>
              <a:rPr lang="en-US" sz="2800" b="1" dirty="0" err="1" smtClean="0">
                <a:solidFill>
                  <a:srgbClr val="FFC000"/>
                </a:solidFill>
                <a:latin typeface="Arial" pitchFamily="34" charset="0"/>
                <a:cs typeface="Arial" pitchFamily="34" charset="0"/>
              </a:rPr>
              <a:t>fridge.</a:t>
            </a:r>
            <a:r>
              <a:rPr lang="en-US" sz="2800" b="1" dirty="0" err="1" smtClean="0">
                <a:solidFill>
                  <a:prstClr val="white">
                    <a:lumMod val="75000"/>
                  </a:prstClr>
                </a:solidFill>
                <a:latin typeface="Arial" pitchFamily="34" charset="0"/>
                <a:cs typeface="Arial" pitchFamily="34" charset="0"/>
              </a:rPr>
              <a:t>john.box</a:t>
            </a:r>
            <a:endParaRPr lang="en-US" sz="2800" b="1" dirty="0">
              <a:solidFill>
                <a:srgbClr val="FFC000"/>
              </a:solidFill>
              <a:latin typeface="Arial" pitchFamily="34" charset="0"/>
              <a:cs typeface="Arial" pitchFamily="34" charset="0"/>
            </a:endParaRPr>
          </a:p>
        </p:txBody>
      </p:sp>
      <p:sp>
        <p:nvSpPr>
          <p:cNvPr id="5" name="TextBox 4"/>
          <p:cNvSpPr txBox="1"/>
          <p:nvPr/>
        </p:nvSpPr>
        <p:spPr>
          <a:xfrm>
            <a:off x="6012160" y="1412776"/>
            <a:ext cx="2915816" cy="523220"/>
          </a:xfrm>
          <a:prstGeom prst="rect">
            <a:avLst/>
          </a:prstGeom>
          <a:solidFill>
            <a:schemeClr val="tx1">
              <a:alpha val="70000"/>
            </a:schemeClr>
          </a:solidFill>
        </p:spPr>
        <p:txBody>
          <a:bodyPr wrap="square" rtlCol="0">
            <a:spAutoFit/>
          </a:bodyPr>
          <a:lstStyle/>
          <a:p>
            <a:pPr algn="ctr"/>
            <a:r>
              <a:rPr lang="en-US" sz="2800" b="1" dirty="0" err="1" smtClean="0">
                <a:solidFill>
                  <a:srgbClr val="FFC000"/>
                </a:solidFill>
                <a:latin typeface="Arial" pitchFamily="34" charset="0"/>
                <a:cs typeface="Arial" pitchFamily="34" charset="0"/>
              </a:rPr>
              <a:t>tv.</a:t>
            </a:r>
            <a:r>
              <a:rPr lang="en-US" sz="2800" b="1" dirty="0" err="1" smtClean="0">
                <a:solidFill>
                  <a:prstClr val="white">
                    <a:lumMod val="75000"/>
                  </a:prstClr>
                </a:solidFill>
                <a:latin typeface="Arial" pitchFamily="34" charset="0"/>
                <a:cs typeface="Arial" pitchFamily="34" charset="0"/>
              </a:rPr>
              <a:t>john.box</a:t>
            </a:r>
            <a:endParaRPr lang="en-US" sz="2800" b="1" dirty="0">
              <a:solidFill>
                <a:srgbClr val="FFC000"/>
              </a:solidFill>
              <a:latin typeface="Arial" pitchFamily="34" charset="0"/>
              <a:cs typeface="Arial" pitchFamily="34" charset="0"/>
            </a:endParaRPr>
          </a:p>
        </p:txBody>
      </p:sp>
      <p:sp>
        <p:nvSpPr>
          <p:cNvPr id="6" name="TextBox 5"/>
          <p:cNvSpPr txBox="1"/>
          <p:nvPr/>
        </p:nvSpPr>
        <p:spPr>
          <a:xfrm>
            <a:off x="4427984" y="3717032"/>
            <a:ext cx="3672408" cy="523220"/>
          </a:xfrm>
          <a:prstGeom prst="rect">
            <a:avLst/>
          </a:prstGeom>
          <a:solidFill>
            <a:schemeClr val="tx1">
              <a:alpha val="70000"/>
            </a:schemeClr>
          </a:solidFill>
        </p:spPr>
        <p:txBody>
          <a:bodyPr wrap="square" rtlCol="0">
            <a:spAutoFit/>
          </a:bodyPr>
          <a:lstStyle/>
          <a:p>
            <a:pPr algn="ctr"/>
            <a:r>
              <a:rPr lang="en-US" sz="2800" b="1" dirty="0" err="1" smtClean="0">
                <a:solidFill>
                  <a:srgbClr val="FFC000"/>
                </a:solidFill>
                <a:latin typeface="Arial" pitchFamily="34" charset="0"/>
                <a:cs typeface="Arial" pitchFamily="34" charset="0"/>
              </a:rPr>
              <a:t>oven.</a:t>
            </a:r>
            <a:r>
              <a:rPr lang="en-US" sz="2800" b="1" dirty="0" err="1" smtClean="0">
                <a:solidFill>
                  <a:prstClr val="white">
                    <a:lumMod val="75000"/>
                  </a:prstClr>
                </a:solidFill>
                <a:latin typeface="Arial" pitchFamily="34" charset="0"/>
                <a:cs typeface="Arial" pitchFamily="34" charset="0"/>
              </a:rPr>
              <a:t>john.box</a:t>
            </a:r>
            <a:endParaRPr lang="en-US" sz="2800" b="1" dirty="0">
              <a:solidFill>
                <a:prstClr val="white">
                  <a:lumMod val="75000"/>
                </a:prstClr>
              </a:solidFill>
              <a:latin typeface="Arial" pitchFamily="34" charset="0"/>
              <a:cs typeface="Arial" pitchFamily="34" charset="0"/>
            </a:endParaRPr>
          </a:p>
        </p:txBody>
      </p:sp>
      <p:sp>
        <p:nvSpPr>
          <p:cNvPr id="7" name="TextBox 6"/>
          <p:cNvSpPr txBox="1"/>
          <p:nvPr/>
        </p:nvSpPr>
        <p:spPr>
          <a:xfrm>
            <a:off x="251520" y="3356992"/>
            <a:ext cx="3024336" cy="523220"/>
          </a:xfrm>
          <a:prstGeom prst="rect">
            <a:avLst/>
          </a:prstGeom>
          <a:solidFill>
            <a:schemeClr val="tx1">
              <a:alpha val="70000"/>
            </a:schemeClr>
          </a:solidFill>
        </p:spPr>
        <p:txBody>
          <a:bodyPr wrap="square" rtlCol="0">
            <a:spAutoFit/>
          </a:bodyPr>
          <a:lstStyle/>
          <a:p>
            <a:pPr algn="ctr"/>
            <a:r>
              <a:rPr lang="en-US" sz="2800" b="1" dirty="0" err="1" smtClean="0">
                <a:solidFill>
                  <a:srgbClr val="FFC000"/>
                </a:solidFill>
                <a:latin typeface="Arial" pitchFamily="34" charset="0"/>
                <a:cs typeface="Arial" pitchFamily="34" charset="0"/>
              </a:rPr>
              <a:t>sink.</a:t>
            </a:r>
            <a:r>
              <a:rPr lang="en-US" sz="2800" b="1" dirty="0" err="1" smtClean="0">
                <a:solidFill>
                  <a:prstClr val="white">
                    <a:lumMod val="75000"/>
                  </a:prstClr>
                </a:solidFill>
                <a:latin typeface="Arial" pitchFamily="34" charset="0"/>
                <a:cs typeface="Arial" pitchFamily="34" charset="0"/>
              </a:rPr>
              <a:t>john.box</a:t>
            </a:r>
            <a:endParaRPr lang="en-US" sz="2800" b="1" dirty="0">
              <a:solidFill>
                <a:srgbClr val="FFC000"/>
              </a:solidFill>
              <a:latin typeface="Arial" pitchFamily="34" charset="0"/>
              <a:cs typeface="Arial" pitchFamily="34" charset="0"/>
            </a:endParaRPr>
          </a:p>
        </p:txBody>
      </p:sp>
      <p:sp>
        <p:nvSpPr>
          <p:cNvPr id="8" name="Title 2"/>
          <p:cNvSpPr txBox="1">
            <a:spLocks/>
          </p:cNvSpPr>
          <p:nvPr/>
        </p:nvSpPr>
        <p:spPr>
          <a:xfrm>
            <a:off x="0" y="5301208"/>
            <a:ext cx="9144000" cy="1556792"/>
          </a:xfrm>
          <a:prstGeom prst="rect">
            <a:avLst/>
          </a:prstGeom>
          <a:solidFill>
            <a:schemeClr val="tx1">
              <a:alpha val="56000"/>
            </a:schemeClr>
          </a:solidFill>
        </p:spPr>
        <p:txBody>
          <a:bodyPr vert="horz" lIns="91440" tIns="45720" rIns="91440" bIns="45720" rtlCol="0" anchor="ctr">
            <a:normAutofit/>
          </a:bodyPr>
          <a:lstStyle/>
          <a:p>
            <a:pPr algn="r">
              <a:spcBef>
                <a:spcPct val="0"/>
              </a:spcBef>
              <a:defRPr/>
            </a:pPr>
            <a:r>
              <a:rPr lang="en-US" sz="4000" dirty="0" smtClean="0">
                <a:solidFill>
                  <a:srgbClr val="FFC000"/>
                </a:solidFill>
                <a:latin typeface="Arial" pitchFamily="34" charset="0"/>
                <a:cs typeface="Arial" pitchFamily="34" charset="0"/>
              </a:rPr>
              <a:t> Internet of Names</a:t>
            </a:r>
            <a:endParaRPr lang="en-US" sz="4000" dirty="0">
              <a:solidFill>
                <a:srgbClr val="FFC000"/>
              </a:solidFill>
              <a:latin typeface="Arial" pitchFamily="34" charset="0"/>
              <a:cs typeface="Arial" pitchFamily="34" charset="0"/>
            </a:endParaRPr>
          </a:p>
        </p:txBody>
      </p:sp>
    </p:spTree>
    <p:extLst>
      <p:ext uri="{BB962C8B-B14F-4D97-AF65-F5344CB8AC3E}">
        <p14:creationId xmlns:p14="http://schemas.microsoft.com/office/powerpoint/2010/main" val="1975637867"/>
      </p:ext>
    </p:extLst>
  </p:cSld>
  <p:clrMapOvr>
    <a:masterClrMapping/>
  </p:clrMapOvr>
  <mc:AlternateContent xmlns:mc="http://schemas.openxmlformats.org/markup-compatibility/2006" xmlns:p14="http://schemas.microsoft.com/office/powerpoint/2010/main">
    <mc:Choice Requires="p14">
      <p:transition spd="slow" p14:dur="1600">
        <p14:prism dir="r"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anim calcmode="lin" valueType="num">
                                      <p:cBhvr>
                                        <p:cTn id="14" dur="500" fill="hold"/>
                                        <p:tgtEl>
                                          <p:spTgt spid="6"/>
                                        </p:tgtEl>
                                        <p:attrNameLst>
                                          <p:attrName>ppt_x</p:attrName>
                                        </p:attrNameLst>
                                      </p:cBhvr>
                                      <p:tavLst>
                                        <p:tav tm="0">
                                          <p:val>
                                            <p:strVal val="#ppt_x"/>
                                          </p:val>
                                        </p:tav>
                                        <p:tav tm="100000">
                                          <p:val>
                                            <p:strVal val="#ppt_x"/>
                                          </p:val>
                                        </p:tav>
                                      </p:tavLst>
                                    </p:anim>
                                    <p:anim calcmode="lin" valueType="num">
                                      <p:cBhvr>
                                        <p:cTn id="15" dur="500" fill="hold"/>
                                        <p:tgtEl>
                                          <p:spTgt spid="6"/>
                                        </p:tgtEl>
                                        <p:attrNameLst>
                                          <p:attrName>ppt_y</p:attrName>
                                        </p:attrNameLst>
                                      </p:cBhvr>
                                      <p:tavLst>
                                        <p:tav tm="0">
                                          <p:val>
                                            <p:strVal val="#ppt_y+.1"/>
                                          </p:val>
                                        </p:tav>
                                        <p:tav tm="100000">
                                          <p:val>
                                            <p:strVal val="#ppt_y"/>
                                          </p:val>
                                        </p:tav>
                                      </p:tavLst>
                                    </p:anim>
                                  </p:childTnLst>
                                </p:cTn>
                              </p:par>
                            </p:childTnLst>
                          </p:cTn>
                        </p:par>
                        <p:par>
                          <p:cTn id="16" fill="hold">
                            <p:stCondLst>
                              <p:cond delay="1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anim calcmode="lin" valueType="num">
                                      <p:cBhvr>
                                        <p:cTn id="20" dur="500" fill="hold"/>
                                        <p:tgtEl>
                                          <p:spTgt spid="7"/>
                                        </p:tgtEl>
                                        <p:attrNameLst>
                                          <p:attrName>ppt_x</p:attrName>
                                        </p:attrNameLst>
                                      </p:cBhvr>
                                      <p:tavLst>
                                        <p:tav tm="0">
                                          <p:val>
                                            <p:strVal val="#ppt_x"/>
                                          </p:val>
                                        </p:tav>
                                        <p:tav tm="100000">
                                          <p:val>
                                            <p:strVal val="#ppt_x"/>
                                          </p:val>
                                        </p:tav>
                                      </p:tavLst>
                                    </p:anim>
                                    <p:anim calcmode="lin" valueType="num">
                                      <p:cBhvr>
                                        <p:cTn id="21" dur="5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1500"/>
                            </p:stCondLst>
                            <p:childTnLst>
                              <p:par>
                                <p:cTn id="23" presetID="42" presetClass="entr" presetSubtype="0" fill="hold" grpId="0" nodeType="after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anim calcmode="lin" valueType="num">
                                      <p:cBhvr>
                                        <p:cTn id="26" dur="500" fill="hold"/>
                                        <p:tgtEl>
                                          <p:spTgt spid="5"/>
                                        </p:tgtEl>
                                        <p:attrNameLst>
                                          <p:attrName>ppt_x</p:attrName>
                                        </p:attrNameLst>
                                      </p:cBhvr>
                                      <p:tavLst>
                                        <p:tav tm="0">
                                          <p:val>
                                            <p:strVal val="#ppt_x"/>
                                          </p:val>
                                        </p:tav>
                                        <p:tav tm="100000">
                                          <p:val>
                                            <p:strVal val="#ppt_x"/>
                                          </p:val>
                                        </p:tav>
                                      </p:tavLst>
                                    </p:anim>
                                    <p:anim calcmode="lin" valueType="num">
                                      <p:cBhvr>
                                        <p:cTn id="27" dur="500" fill="hold"/>
                                        <p:tgtEl>
                                          <p:spTgt spid="5"/>
                                        </p:tgtEl>
                                        <p:attrNameLst>
                                          <p:attrName>ppt_y</p:attrName>
                                        </p:attrNameLst>
                                      </p:cBhvr>
                                      <p:tavLst>
                                        <p:tav tm="0">
                                          <p:val>
                                            <p:strVal val="#ppt_y+.1"/>
                                          </p:val>
                                        </p:tav>
                                        <p:tav tm="100000">
                                          <p:val>
                                            <p:strVal val="#ppt_y"/>
                                          </p:val>
                                        </p:tav>
                                      </p:tavLst>
                                    </p:anim>
                                  </p:childTnLst>
                                </p:cTn>
                              </p:par>
                            </p:childTnLst>
                          </p:cTn>
                        </p:par>
                        <p:par>
                          <p:cTn id="28" fill="hold">
                            <p:stCondLst>
                              <p:cond delay="2000"/>
                            </p:stCondLst>
                            <p:childTnLst>
                              <p:par>
                                <p:cTn id="29" presetID="10" presetClass="entr" presetSubtype="0"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dyn iot attack"/>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18049" y="3933056"/>
            <a:ext cx="9162047" cy="515252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Image result for dyn iot attack"/>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18047" y="-19392"/>
            <a:ext cx="9162047" cy="515252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dyn iot attack"/>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18048" y="1012780"/>
            <a:ext cx="9162047" cy="5152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0422175"/>
      </p:ext>
    </p:extLst>
  </p:cSld>
  <p:clrMapOvr>
    <a:masterClrMapping/>
  </p:clrMapOvr>
  <p:transition spd="slow">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hackersnewsbulletin.com/wp-content/uploads/2013/12/Your-TV-is-spying-on-you-We-Are-Watching-You-Act-2013-ClimateViewer.com_.jpg"/>
          <p:cNvPicPr>
            <a:picLocks noChangeAspect="1" noChangeArrowheads="1"/>
          </p:cNvPicPr>
          <p:nvPr/>
        </p:nvPicPr>
        <p:blipFill rotWithShape="1">
          <a:blip r:embed="rId3">
            <a:extLst>
              <a:ext uri="{28A0092B-C50C-407E-A947-70E740481C1C}">
                <a14:useLocalDpi xmlns:a14="http://schemas.microsoft.com/office/drawing/2010/main" val="0"/>
              </a:ext>
            </a:extLst>
          </a:blip>
          <a:srcRect l="-299" r="24768"/>
          <a:stretch/>
        </p:blipFill>
        <p:spPr bwMode="auto">
          <a:xfrm>
            <a:off x="-36512" y="0"/>
            <a:ext cx="9217024" cy="6858000"/>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832487"/>
      </p:ext>
    </p:extLst>
  </p:cSld>
  <p:clrMapOvr>
    <a:masterClrMapping/>
  </p:clrMapOvr>
  <p:transition spd="med">
    <p:fade thruBlk="1"/>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cxnSp>
        <p:nvCxnSpPr>
          <p:cNvPr id="5" name="Straight Arrow Connector 4"/>
          <p:cNvCxnSpPr>
            <a:stCxn id="45" idx="0"/>
          </p:cNvCxnSpPr>
          <p:nvPr/>
        </p:nvCxnSpPr>
        <p:spPr>
          <a:xfrm flipV="1">
            <a:off x="971210" y="1933776"/>
            <a:ext cx="0" cy="2497843"/>
          </a:xfrm>
          <a:prstGeom prst="straightConnector1">
            <a:avLst/>
          </a:prstGeom>
          <a:ln w="76200">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971211" y="4517344"/>
            <a:ext cx="7193756" cy="0"/>
          </a:xfrm>
          <a:prstGeom prst="straightConnector1">
            <a:avLst/>
          </a:prstGeom>
          <a:ln w="76200">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1386640" y="2297392"/>
            <a:ext cx="3159497" cy="1604897"/>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453414" y="2444426"/>
            <a:ext cx="3114674" cy="1270200"/>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3452045" y="2725373"/>
            <a:ext cx="2232086" cy="738664"/>
          </a:xfrm>
          <a:prstGeom prst="rect">
            <a:avLst/>
          </a:prstGeom>
          <a:noFill/>
        </p:spPr>
        <p:txBody>
          <a:bodyPr wrap="none" rtlCol="0">
            <a:spAutoFit/>
          </a:bodyPr>
          <a:lstStyle/>
          <a:p>
            <a:pPr algn="ctr"/>
            <a:r>
              <a:rPr lang="en-HK" sz="2100" b="1" dirty="0">
                <a:solidFill>
                  <a:srgbClr val="5B9BD5"/>
                </a:solidFill>
              </a:rPr>
              <a:t>Average User</a:t>
            </a:r>
          </a:p>
          <a:p>
            <a:pPr algn="ctr"/>
            <a:r>
              <a:rPr lang="en-HK" sz="2100" b="1" dirty="0">
                <a:solidFill>
                  <a:srgbClr val="5B9BD5"/>
                </a:solidFill>
              </a:rPr>
              <a:t>Computer Literacy</a:t>
            </a:r>
            <a:endParaRPr lang="en-US" sz="2100" b="1" dirty="0">
              <a:solidFill>
                <a:srgbClr val="5B9BD5"/>
              </a:solidFill>
            </a:endParaRPr>
          </a:p>
        </p:txBody>
      </p:sp>
      <p:sp>
        <p:nvSpPr>
          <p:cNvPr id="21" name="TextBox 20"/>
          <p:cNvSpPr txBox="1"/>
          <p:nvPr/>
        </p:nvSpPr>
        <p:spPr>
          <a:xfrm>
            <a:off x="1998649" y="1818951"/>
            <a:ext cx="2492349" cy="738664"/>
          </a:xfrm>
          <a:prstGeom prst="rect">
            <a:avLst/>
          </a:prstGeom>
          <a:noFill/>
        </p:spPr>
        <p:txBody>
          <a:bodyPr wrap="none" rtlCol="0">
            <a:spAutoFit/>
          </a:bodyPr>
          <a:lstStyle/>
          <a:p>
            <a:pPr algn="ctr"/>
            <a:r>
              <a:rPr lang="en-HK" sz="2100" b="1" dirty="0">
                <a:solidFill>
                  <a:srgbClr val="00B050"/>
                </a:solidFill>
              </a:rPr>
              <a:t>Market Adoption Of </a:t>
            </a:r>
          </a:p>
          <a:p>
            <a:pPr algn="ctr"/>
            <a:r>
              <a:rPr lang="en-HK" sz="2100" b="1" dirty="0">
                <a:solidFill>
                  <a:srgbClr val="00B050"/>
                </a:solidFill>
              </a:rPr>
              <a:t>Computing Devices</a:t>
            </a:r>
            <a:endParaRPr lang="en-US" sz="2100" b="1" dirty="0">
              <a:solidFill>
                <a:srgbClr val="00B050"/>
              </a:solidFill>
            </a:endParaRPr>
          </a:p>
        </p:txBody>
      </p:sp>
      <p:cxnSp>
        <p:nvCxnSpPr>
          <p:cNvPr id="22" name="Straight Arrow Connector 21"/>
          <p:cNvCxnSpPr/>
          <p:nvPr/>
        </p:nvCxnSpPr>
        <p:spPr>
          <a:xfrm flipV="1">
            <a:off x="4578150" y="1818951"/>
            <a:ext cx="3096815" cy="622522"/>
          </a:xfrm>
          <a:prstGeom prst="straightConnector1">
            <a:avLst/>
          </a:prstGeom>
          <a:ln w="57150">
            <a:solidFill>
              <a:srgbClr val="00B050"/>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V="1">
            <a:off x="4523445" y="2472420"/>
            <a:ext cx="3151520" cy="1429870"/>
          </a:xfrm>
          <a:prstGeom prst="straightConnector1">
            <a:avLst/>
          </a:prstGeom>
          <a:ln w="57150">
            <a:solidFill>
              <a:schemeClr val="accent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30" name="Right Arrow 29"/>
          <p:cNvSpPr/>
          <p:nvPr/>
        </p:nvSpPr>
        <p:spPr>
          <a:xfrm>
            <a:off x="4546137" y="4183236"/>
            <a:ext cx="3380785" cy="1080018"/>
          </a:xfrm>
          <a:prstGeom prst="rightArrow">
            <a:avLst>
              <a:gd name="adj1" fmla="val 67639"/>
              <a:gd name="adj2" fmla="val 50000"/>
            </a:avLst>
          </a:prstGeom>
          <a:solidFill>
            <a:schemeClr val="bg1">
              <a:lumMod val="75000"/>
              <a:alpha val="80000"/>
            </a:schemeClr>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2700" b="1" dirty="0">
                <a:solidFill>
                  <a:prstClr val="black">
                    <a:lumMod val="65000"/>
                    <a:lumOff val="35000"/>
                  </a:prstClr>
                </a:solidFill>
              </a:rPr>
              <a:t>Next 25 Years</a:t>
            </a:r>
            <a:endParaRPr lang="en-US" sz="2700" b="1" dirty="0">
              <a:solidFill>
                <a:prstClr val="black">
                  <a:lumMod val="65000"/>
                  <a:lumOff val="35000"/>
                </a:prstClr>
              </a:solidFill>
            </a:endParaRPr>
          </a:p>
        </p:txBody>
      </p:sp>
      <p:sp>
        <p:nvSpPr>
          <p:cNvPr id="31" name="Right Arrow 30"/>
          <p:cNvSpPr/>
          <p:nvPr/>
        </p:nvSpPr>
        <p:spPr>
          <a:xfrm flipH="1">
            <a:off x="1142659" y="4183236"/>
            <a:ext cx="3407570" cy="1080017"/>
          </a:xfrm>
          <a:prstGeom prst="rightArrow">
            <a:avLst>
              <a:gd name="adj1" fmla="val 67639"/>
              <a:gd name="adj2" fmla="val 55348"/>
            </a:avLst>
          </a:prstGeom>
          <a:solidFill>
            <a:schemeClr val="tx1">
              <a:lumMod val="65000"/>
              <a:lumOff val="35000"/>
              <a:alpha val="70000"/>
            </a:schemeClr>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2700" b="1" dirty="0">
                <a:solidFill>
                  <a:prstClr val="white">
                    <a:lumMod val="95000"/>
                  </a:prstClr>
                </a:solidFill>
              </a:rPr>
              <a:t>Last 25 Years</a:t>
            </a:r>
            <a:endParaRPr lang="en-US" sz="2700" b="1" dirty="0">
              <a:solidFill>
                <a:prstClr val="white">
                  <a:lumMod val="95000"/>
                </a:prstClr>
              </a:solidFill>
            </a:endParaRPr>
          </a:p>
        </p:txBody>
      </p:sp>
      <p:pic>
        <p:nvPicPr>
          <p:cNvPr id="1026" name="Picture 2" descr="Image result for steve jobs woz"/>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8823" r="14854"/>
          <a:stretch/>
        </p:blipFill>
        <p:spPr bwMode="auto">
          <a:xfrm>
            <a:off x="-857" y="5592465"/>
            <a:ext cx="1200155" cy="113312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steve jobs iphone 2007"/>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l="35375"/>
          <a:stretch/>
        </p:blipFill>
        <p:spPr bwMode="auto">
          <a:xfrm>
            <a:off x="4546137" y="5598556"/>
            <a:ext cx="1304529" cy="113449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elated imag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06875" y="5598504"/>
            <a:ext cx="1127487" cy="1133124"/>
          </a:xfrm>
          <a:prstGeom prst="rect">
            <a:avLst/>
          </a:prstGeom>
          <a:noFill/>
          <a:extLst>
            <a:ext uri="{909E8E84-426E-40DD-AFC4-6F175D3DCCD1}">
              <a14:hiddenFill xmlns:a14="http://schemas.microsoft.com/office/drawing/2010/main">
                <a:solidFill>
                  <a:srgbClr val="FFFFFF"/>
                </a:solidFill>
              </a14:hiddenFill>
            </a:ext>
          </a:extLst>
        </p:spPr>
      </p:pic>
      <p:sp>
        <p:nvSpPr>
          <p:cNvPr id="45" name="Oval 44"/>
          <p:cNvSpPr/>
          <p:nvPr/>
        </p:nvSpPr>
        <p:spPr>
          <a:xfrm>
            <a:off x="885485" y="4431619"/>
            <a:ext cx="171450" cy="17145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1034" name="Picture 10" descr="Image result for tim berners-lee browse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4191" r="8636"/>
          <a:stretch/>
        </p:blipFill>
        <p:spPr bwMode="auto">
          <a:xfrm>
            <a:off x="3397443" y="5594878"/>
            <a:ext cx="1193007" cy="1140377"/>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facebook mark zuckerberg"/>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sharpenSoften amount="50000"/>
                    </a14:imgEffect>
                    <a14:imgEffect>
                      <a14:saturation sat="66000"/>
                    </a14:imgEffect>
                  </a14:imgLayer>
                </a14:imgProps>
              </a:ext>
              <a:ext uri="{28A0092B-C50C-407E-A947-70E740481C1C}">
                <a14:useLocalDpi xmlns:a14="http://schemas.microsoft.com/office/drawing/2010/main" val="0"/>
              </a:ext>
            </a:extLst>
          </a:blip>
          <a:srcRect l="19535" r="9356"/>
          <a:stretch/>
        </p:blipFill>
        <p:spPr bwMode="auto">
          <a:xfrm>
            <a:off x="5799935" y="5598556"/>
            <a:ext cx="1250157" cy="1127033"/>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age result for vint cerf internet compute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17664" r="16508"/>
          <a:stretch/>
        </p:blipFill>
        <p:spPr bwMode="auto">
          <a:xfrm>
            <a:off x="1185569" y="5598504"/>
            <a:ext cx="1121306" cy="1133124"/>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53"/>
          <p:cNvPicPr>
            <a:picLocks noChangeAspect="1"/>
          </p:cNvPicPr>
          <p:nvPr/>
        </p:nvPicPr>
        <p:blipFill rotWithShape="1">
          <a:blip r:embed="rId10" cstate="print">
            <a:extLst>
              <a:ext uri="{28A0092B-C50C-407E-A947-70E740481C1C}">
                <a14:useLocalDpi xmlns:a14="http://schemas.microsoft.com/office/drawing/2010/main" val="0"/>
              </a:ext>
            </a:extLst>
          </a:blip>
          <a:srcRect l="9217" t="11734" r="55633"/>
          <a:stretch/>
        </p:blipFill>
        <p:spPr>
          <a:xfrm>
            <a:off x="6976668" y="5598504"/>
            <a:ext cx="1177268" cy="1140838"/>
          </a:xfrm>
          <a:prstGeom prst="rect">
            <a:avLst/>
          </a:prstGeom>
          <a:noFill/>
          <a:ln>
            <a:noFill/>
          </a:ln>
        </p:spPr>
      </p:pic>
      <p:pic>
        <p:nvPicPr>
          <p:cNvPr id="1042" name="Picture 18" descr="Image result for augmented reality"/>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15804" r="16960"/>
          <a:stretch/>
        </p:blipFill>
        <p:spPr bwMode="auto">
          <a:xfrm>
            <a:off x="8086725" y="5598503"/>
            <a:ext cx="1057275" cy="1152783"/>
          </a:xfrm>
          <a:prstGeom prst="rect">
            <a:avLst/>
          </a:prstGeom>
          <a:noFill/>
          <a:extLst>
            <a:ext uri="{909E8E84-426E-40DD-AFC4-6F175D3DCCD1}">
              <a14:hiddenFill xmlns:a14="http://schemas.microsoft.com/office/drawing/2010/main">
                <a:solidFill>
                  <a:srgbClr val="FFFFFF"/>
                </a:solidFill>
              </a14:hiddenFill>
            </a:ext>
          </a:extLst>
        </p:spPr>
      </p:pic>
      <p:sp>
        <p:nvSpPr>
          <p:cNvPr id="51" name="Title 50"/>
          <p:cNvSpPr>
            <a:spLocks noGrp="1"/>
          </p:cNvSpPr>
          <p:nvPr>
            <p:ph type="title"/>
          </p:nvPr>
        </p:nvSpPr>
        <p:spPr>
          <a:xfrm>
            <a:off x="-857" y="-2560"/>
            <a:ext cx="9151007" cy="1206456"/>
          </a:xfrm>
          <a:solidFill>
            <a:schemeClr val="tx2">
              <a:lumMod val="75000"/>
            </a:schemeClr>
          </a:solidFill>
        </p:spPr>
        <p:txBody>
          <a:bodyPr>
            <a:normAutofit/>
          </a:bodyPr>
          <a:lstStyle/>
          <a:p>
            <a:pPr algn="ctr"/>
            <a:r>
              <a:rPr lang="en-HK" sz="2700" b="1" dirty="0">
                <a:solidFill>
                  <a:schemeClr val="bg1"/>
                </a:solidFill>
              </a:rPr>
              <a:t>Consumers Will Become More Technology Literate, Not Less</a:t>
            </a:r>
            <a:endParaRPr lang="en-US" sz="2700" b="1" dirty="0">
              <a:solidFill>
                <a:schemeClr val="bg1"/>
              </a:solidFill>
            </a:endParaRPr>
          </a:p>
        </p:txBody>
      </p:sp>
    </p:spTree>
    <p:extLst>
      <p:ext uri="{BB962C8B-B14F-4D97-AF65-F5344CB8AC3E}">
        <p14:creationId xmlns:p14="http://schemas.microsoft.com/office/powerpoint/2010/main" val="1000674068"/>
      </p:ext>
    </p:extLst>
  </p:cSld>
  <p:clrMapOvr>
    <a:masterClrMapping/>
  </p:clrMapOvr>
  <p:transition spd="slow">
    <p:strips dir="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250"/>
                                        <p:tgtEl>
                                          <p:spTgt spid="1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wipe(left)">
                                      <p:cBhvr>
                                        <p:cTn id="10" dur="500"/>
                                        <p:tgtEl>
                                          <p:spTgt spid="21"/>
                                        </p:tgtEl>
                                      </p:cBhvr>
                                    </p:animEffect>
                                  </p:childTnLst>
                                </p:cTn>
                              </p:par>
                            </p:childTnLst>
                          </p:cTn>
                        </p:par>
                        <p:par>
                          <p:cTn id="11" fill="hold">
                            <p:stCondLst>
                              <p:cond delay="500"/>
                            </p:stCondLst>
                            <p:childTnLst>
                              <p:par>
                                <p:cTn id="12" presetID="22" presetClass="entr" presetSubtype="8" fill="hold"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left)">
                                      <p:cBhvr>
                                        <p:cTn id="14" dur="250"/>
                                        <p:tgtEl>
                                          <p:spTgt spid="10"/>
                                        </p:tgtEl>
                                      </p:cBhvr>
                                    </p:animEffect>
                                  </p:childTnLst>
                                </p:cTn>
                              </p:par>
                              <p:par>
                                <p:cTn id="15" presetID="22" presetClass="entr" presetSubtype="8"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wipe(left)">
                                      <p:cBhvr>
                                        <p:cTn id="17" dur="500"/>
                                        <p:tgtEl>
                                          <p:spTgt spid="17"/>
                                        </p:tgtEl>
                                      </p:cBhvr>
                                    </p:animEffect>
                                  </p:childTnLst>
                                </p:cTn>
                              </p:par>
                            </p:childTnLst>
                          </p:cTn>
                        </p:par>
                        <p:par>
                          <p:cTn id="18" fill="hold">
                            <p:stCondLst>
                              <p:cond delay="1000"/>
                            </p:stCondLst>
                            <p:childTnLst>
                              <p:par>
                                <p:cTn id="19" presetID="22" presetClass="entr" presetSubtype="2" fill="hold" grpId="0" nodeType="after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wipe(right)">
                                      <p:cBhvr>
                                        <p:cTn id="21" dur="500"/>
                                        <p:tgtEl>
                                          <p:spTgt spid="31"/>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wipe(left)">
                                      <p:cBhvr>
                                        <p:cTn id="26" dur="500"/>
                                        <p:tgtEl>
                                          <p:spTgt spid="30"/>
                                        </p:tgtEl>
                                      </p:cBhvr>
                                    </p:animEffect>
                                  </p:childTnLst>
                                </p:cTn>
                              </p:par>
                              <p:par>
                                <p:cTn id="27" presetID="22" presetClass="entr" presetSubtype="8" fill="hold" nodeType="withEffect">
                                  <p:stCondLst>
                                    <p:cond delay="0"/>
                                  </p:stCondLst>
                                  <p:childTnLst>
                                    <p:set>
                                      <p:cBhvr>
                                        <p:cTn id="28" dur="1" fill="hold">
                                          <p:stCondLst>
                                            <p:cond delay="0"/>
                                          </p:stCondLst>
                                        </p:cTn>
                                        <p:tgtEl>
                                          <p:spTgt spid="27"/>
                                        </p:tgtEl>
                                        <p:attrNameLst>
                                          <p:attrName>style.visibility</p:attrName>
                                        </p:attrNameLst>
                                      </p:cBhvr>
                                      <p:to>
                                        <p:strVal val="visible"/>
                                      </p:to>
                                    </p:set>
                                    <p:animEffect transition="in" filter="wipe(left)">
                                      <p:cBhvr>
                                        <p:cTn id="29" dur="250"/>
                                        <p:tgtEl>
                                          <p:spTgt spid="27"/>
                                        </p:tgtEl>
                                      </p:cBhvr>
                                    </p:animEffect>
                                  </p:childTnLst>
                                </p:cTn>
                              </p:par>
                              <p:par>
                                <p:cTn id="30" presetID="22" presetClass="entr" presetSubtype="8" fill="hold" nodeType="with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wipe(left)">
                                      <p:cBhvr>
                                        <p:cTn id="32" dur="250"/>
                                        <p:tgtEl>
                                          <p:spTgt spid="22"/>
                                        </p:tgtEl>
                                      </p:cBhvr>
                                    </p:animEffect>
                                  </p:childTnLst>
                                </p:cTn>
                              </p:par>
                            </p:childTnLst>
                          </p:cTn>
                        </p:par>
                        <p:par>
                          <p:cTn id="33" fill="hold">
                            <p:stCondLst>
                              <p:cond delay="500"/>
                            </p:stCondLst>
                            <p:childTnLst>
                              <p:par>
                                <p:cTn id="34" presetID="10" presetClass="entr" presetSubtype="0" fill="hold" grpId="0" nodeType="afterEffect">
                                  <p:stCondLst>
                                    <p:cond delay="0"/>
                                  </p:stCondLst>
                                  <p:childTnLst>
                                    <p:set>
                                      <p:cBhvr>
                                        <p:cTn id="35" dur="1" fill="hold">
                                          <p:stCondLst>
                                            <p:cond delay="0"/>
                                          </p:stCondLst>
                                        </p:cTn>
                                        <p:tgtEl>
                                          <p:spTgt spid="51"/>
                                        </p:tgtEl>
                                        <p:attrNameLst>
                                          <p:attrName>style.visibility</p:attrName>
                                        </p:attrNameLst>
                                      </p:cBhvr>
                                      <p:to>
                                        <p:strVal val="visible"/>
                                      </p:to>
                                    </p:set>
                                    <p:animEffect transition="in" filter="fade">
                                      <p:cBhvr>
                                        <p:cTn id="36" dur="250"/>
                                        <p:tgtEl>
                                          <p:spTgt spid="51"/>
                                        </p:tgtEl>
                                      </p:cBhvr>
                                    </p:animEffect>
                                  </p:childTnLst>
                                </p:cTn>
                              </p:par>
                            </p:childTnLst>
                          </p:cTn>
                        </p:par>
                        <p:par>
                          <p:cTn id="37" fill="hold">
                            <p:stCondLst>
                              <p:cond delay="750"/>
                            </p:stCondLst>
                            <p:childTnLst>
                              <p:par>
                                <p:cTn id="38" presetID="10" presetClass="entr" presetSubtype="0" fill="hold" nodeType="afterEffect">
                                  <p:stCondLst>
                                    <p:cond delay="0"/>
                                  </p:stCondLst>
                                  <p:childTnLst>
                                    <p:set>
                                      <p:cBhvr>
                                        <p:cTn id="39" dur="1" fill="hold">
                                          <p:stCondLst>
                                            <p:cond delay="0"/>
                                          </p:stCondLst>
                                        </p:cTn>
                                        <p:tgtEl>
                                          <p:spTgt spid="1026"/>
                                        </p:tgtEl>
                                        <p:attrNameLst>
                                          <p:attrName>style.visibility</p:attrName>
                                        </p:attrNameLst>
                                      </p:cBhvr>
                                      <p:to>
                                        <p:strVal val="visible"/>
                                      </p:to>
                                    </p:set>
                                    <p:animEffect transition="in" filter="fade">
                                      <p:cBhvr>
                                        <p:cTn id="40" dur="250"/>
                                        <p:tgtEl>
                                          <p:spTgt spid="1026"/>
                                        </p:tgtEl>
                                      </p:cBhvr>
                                    </p:animEffect>
                                  </p:childTnLst>
                                </p:cTn>
                              </p:par>
                            </p:childTnLst>
                          </p:cTn>
                        </p:par>
                        <p:par>
                          <p:cTn id="41" fill="hold">
                            <p:stCondLst>
                              <p:cond delay="1000"/>
                            </p:stCondLst>
                            <p:childTnLst>
                              <p:par>
                                <p:cTn id="42" presetID="10" presetClass="entr" presetSubtype="0" fill="hold" nodeType="afterEffect">
                                  <p:stCondLst>
                                    <p:cond delay="0"/>
                                  </p:stCondLst>
                                  <p:childTnLst>
                                    <p:set>
                                      <p:cBhvr>
                                        <p:cTn id="43" dur="1" fill="hold">
                                          <p:stCondLst>
                                            <p:cond delay="0"/>
                                          </p:stCondLst>
                                        </p:cTn>
                                        <p:tgtEl>
                                          <p:spTgt spid="1040"/>
                                        </p:tgtEl>
                                        <p:attrNameLst>
                                          <p:attrName>style.visibility</p:attrName>
                                        </p:attrNameLst>
                                      </p:cBhvr>
                                      <p:to>
                                        <p:strVal val="visible"/>
                                      </p:to>
                                    </p:set>
                                    <p:animEffect transition="in" filter="fade">
                                      <p:cBhvr>
                                        <p:cTn id="44" dur="250"/>
                                        <p:tgtEl>
                                          <p:spTgt spid="1040"/>
                                        </p:tgtEl>
                                      </p:cBhvr>
                                    </p:animEffect>
                                  </p:childTnLst>
                                </p:cTn>
                              </p:par>
                            </p:childTnLst>
                          </p:cTn>
                        </p:par>
                        <p:par>
                          <p:cTn id="45" fill="hold">
                            <p:stCondLst>
                              <p:cond delay="1250"/>
                            </p:stCondLst>
                            <p:childTnLst>
                              <p:par>
                                <p:cTn id="46" presetID="10" presetClass="entr" presetSubtype="0" fill="hold" nodeType="afterEffect">
                                  <p:stCondLst>
                                    <p:cond delay="0"/>
                                  </p:stCondLst>
                                  <p:childTnLst>
                                    <p:set>
                                      <p:cBhvr>
                                        <p:cTn id="47" dur="1" fill="hold">
                                          <p:stCondLst>
                                            <p:cond delay="0"/>
                                          </p:stCondLst>
                                        </p:cTn>
                                        <p:tgtEl>
                                          <p:spTgt spid="1028"/>
                                        </p:tgtEl>
                                        <p:attrNameLst>
                                          <p:attrName>style.visibility</p:attrName>
                                        </p:attrNameLst>
                                      </p:cBhvr>
                                      <p:to>
                                        <p:strVal val="visible"/>
                                      </p:to>
                                    </p:set>
                                    <p:animEffect transition="in" filter="fade">
                                      <p:cBhvr>
                                        <p:cTn id="48" dur="250"/>
                                        <p:tgtEl>
                                          <p:spTgt spid="1028"/>
                                        </p:tgtEl>
                                      </p:cBhvr>
                                    </p:animEffect>
                                  </p:childTnLst>
                                </p:cTn>
                              </p:par>
                            </p:childTnLst>
                          </p:cTn>
                        </p:par>
                        <p:par>
                          <p:cTn id="49" fill="hold">
                            <p:stCondLst>
                              <p:cond delay="1500"/>
                            </p:stCondLst>
                            <p:childTnLst>
                              <p:par>
                                <p:cTn id="50" presetID="10" presetClass="entr" presetSubtype="0" fill="hold" nodeType="afterEffect">
                                  <p:stCondLst>
                                    <p:cond delay="0"/>
                                  </p:stCondLst>
                                  <p:childTnLst>
                                    <p:set>
                                      <p:cBhvr>
                                        <p:cTn id="51" dur="1" fill="hold">
                                          <p:stCondLst>
                                            <p:cond delay="0"/>
                                          </p:stCondLst>
                                        </p:cTn>
                                        <p:tgtEl>
                                          <p:spTgt spid="1034"/>
                                        </p:tgtEl>
                                        <p:attrNameLst>
                                          <p:attrName>style.visibility</p:attrName>
                                        </p:attrNameLst>
                                      </p:cBhvr>
                                      <p:to>
                                        <p:strVal val="visible"/>
                                      </p:to>
                                    </p:set>
                                    <p:animEffect transition="in" filter="fade">
                                      <p:cBhvr>
                                        <p:cTn id="52" dur="250"/>
                                        <p:tgtEl>
                                          <p:spTgt spid="1034"/>
                                        </p:tgtEl>
                                      </p:cBhvr>
                                    </p:animEffect>
                                  </p:childTnLst>
                                </p:cTn>
                              </p:par>
                            </p:childTnLst>
                          </p:cTn>
                        </p:par>
                        <p:par>
                          <p:cTn id="53" fill="hold">
                            <p:stCondLst>
                              <p:cond delay="1750"/>
                            </p:stCondLst>
                            <p:childTnLst>
                              <p:par>
                                <p:cTn id="54" presetID="10" presetClass="entr" presetSubtype="0" fill="hold" nodeType="afterEffect">
                                  <p:stCondLst>
                                    <p:cond delay="0"/>
                                  </p:stCondLst>
                                  <p:childTnLst>
                                    <p:set>
                                      <p:cBhvr>
                                        <p:cTn id="55" dur="1" fill="hold">
                                          <p:stCondLst>
                                            <p:cond delay="0"/>
                                          </p:stCondLst>
                                        </p:cTn>
                                        <p:tgtEl>
                                          <p:spTgt spid="1030"/>
                                        </p:tgtEl>
                                        <p:attrNameLst>
                                          <p:attrName>style.visibility</p:attrName>
                                        </p:attrNameLst>
                                      </p:cBhvr>
                                      <p:to>
                                        <p:strVal val="visible"/>
                                      </p:to>
                                    </p:set>
                                    <p:animEffect transition="in" filter="fade">
                                      <p:cBhvr>
                                        <p:cTn id="56" dur="250"/>
                                        <p:tgtEl>
                                          <p:spTgt spid="1030"/>
                                        </p:tgtEl>
                                      </p:cBhvr>
                                    </p:animEffect>
                                  </p:childTnLst>
                                </p:cTn>
                              </p:par>
                            </p:childTnLst>
                          </p:cTn>
                        </p:par>
                        <p:par>
                          <p:cTn id="57" fill="hold">
                            <p:stCondLst>
                              <p:cond delay="2000"/>
                            </p:stCondLst>
                            <p:childTnLst>
                              <p:par>
                                <p:cTn id="58" presetID="10" presetClass="entr" presetSubtype="0" fill="hold" nodeType="afterEffect">
                                  <p:stCondLst>
                                    <p:cond delay="0"/>
                                  </p:stCondLst>
                                  <p:childTnLst>
                                    <p:set>
                                      <p:cBhvr>
                                        <p:cTn id="59" dur="1" fill="hold">
                                          <p:stCondLst>
                                            <p:cond delay="0"/>
                                          </p:stCondLst>
                                        </p:cTn>
                                        <p:tgtEl>
                                          <p:spTgt spid="1038"/>
                                        </p:tgtEl>
                                        <p:attrNameLst>
                                          <p:attrName>style.visibility</p:attrName>
                                        </p:attrNameLst>
                                      </p:cBhvr>
                                      <p:to>
                                        <p:strVal val="visible"/>
                                      </p:to>
                                    </p:set>
                                    <p:animEffect transition="in" filter="fade">
                                      <p:cBhvr>
                                        <p:cTn id="60" dur="250"/>
                                        <p:tgtEl>
                                          <p:spTgt spid="1038"/>
                                        </p:tgtEl>
                                      </p:cBhvr>
                                    </p:animEffect>
                                  </p:childTnLst>
                                </p:cTn>
                              </p:par>
                            </p:childTnLst>
                          </p:cTn>
                        </p:par>
                        <p:par>
                          <p:cTn id="61" fill="hold">
                            <p:stCondLst>
                              <p:cond delay="2250"/>
                            </p:stCondLst>
                            <p:childTnLst>
                              <p:par>
                                <p:cTn id="62" presetID="10" presetClass="entr" presetSubtype="0" fill="hold" nodeType="afterEffect">
                                  <p:stCondLst>
                                    <p:cond delay="0"/>
                                  </p:stCondLst>
                                  <p:childTnLst>
                                    <p:set>
                                      <p:cBhvr>
                                        <p:cTn id="63" dur="1" fill="hold">
                                          <p:stCondLst>
                                            <p:cond delay="0"/>
                                          </p:stCondLst>
                                        </p:cTn>
                                        <p:tgtEl>
                                          <p:spTgt spid="54"/>
                                        </p:tgtEl>
                                        <p:attrNameLst>
                                          <p:attrName>style.visibility</p:attrName>
                                        </p:attrNameLst>
                                      </p:cBhvr>
                                      <p:to>
                                        <p:strVal val="visible"/>
                                      </p:to>
                                    </p:set>
                                    <p:animEffect transition="in" filter="fade">
                                      <p:cBhvr>
                                        <p:cTn id="64" dur="250"/>
                                        <p:tgtEl>
                                          <p:spTgt spid="54"/>
                                        </p:tgtEl>
                                      </p:cBhvr>
                                    </p:animEffect>
                                  </p:childTnLst>
                                </p:cTn>
                              </p:par>
                            </p:childTnLst>
                          </p:cTn>
                        </p:par>
                        <p:par>
                          <p:cTn id="65" fill="hold">
                            <p:stCondLst>
                              <p:cond delay="2500"/>
                            </p:stCondLst>
                            <p:childTnLst>
                              <p:par>
                                <p:cTn id="66" presetID="10" presetClass="entr" presetSubtype="0" fill="hold" nodeType="afterEffect">
                                  <p:stCondLst>
                                    <p:cond delay="0"/>
                                  </p:stCondLst>
                                  <p:childTnLst>
                                    <p:set>
                                      <p:cBhvr>
                                        <p:cTn id="67" dur="1" fill="hold">
                                          <p:stCondLst>
                                            <p:cond delay="0"/>
                                          </p:stCondLst>
                                        </p:cTn>
                                        <p:tgtEl>
                                          <p:spTgt spid="1042"/>
                                        </p:tgtEl>
                                        <p:attrNameLst>
                                          <p:attrName>style.visibility</p:attrName>
                                        </p:attrNameLst>
                                      </p:cBhvr>
                                      <p:to>
                                        <p:strVal val="visible"/>
                                      </p:to>
                                    </p:set>
                                    <p:animEffect transition="in" filter="fade">
                                      <p:cBhvr>
                                        <p:cTn id="68" dur="250"/>
                                        <p:tgtEl>
                                          <p:spTgt spid="10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1" grpId="0"/>
      <p:bldP spid="30" grpId="0" animBg="1"/>
      <p:bldP spid="31" grpId="0" animBg="1"/>
      <p:bldP spid="5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854529" y="-2981042"/>
            <a:ext cx="7105498" cy="12631996"/>
          </a:xfrm>
          <a:prstGeom prst="rect">
            <a:avLst/>
          </a:prstGeom>
        </p:spPr>
      </p:pic>
    </p:spTree>
    <p:extLst>
      <p:ext uri="{BB962C8B-B14F-4D97-AF65-F5344CB8AC3E}">
        <p14:creationId xmlns:p14="http://schemas.microsoft.com/office/powerpoint/2010/main" val="3214329785"/>
      </p:ext>
    </p:extLst>
  </p:cSld>
  <p:clrMapOvr>
    <a:masterClrMapping/>
  </p:clrMapOvr>
  <p:transition spd="slow">
    <p:wip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 name="Picture 2" descr="https://media.licdn.com/mpr/mpr/p/4/005/067/3f7/393ac1c.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591302" y="1099854"/>
            <a:ext cx="10237839" cy="57581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016" y="857250"/>
            <a:ext cx="9145016" cy="6000750"/>
          </a:xfrm>
          <a:prstGeom prst="rect">
            <a:avLst/>
          </a:pr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7" name="Title 6"/>
          <p:cNvSpPr>
            <a:spLocks noGrp="1"/>
          </p:cNvSpPr>
          <p:nvPr>
            <p:ph type="title"/>
          </p:nvPr>
        </p:nvSpPr>
        <p:spPr>
          <a:xfrm>
            <a:off x="-1016" y="-10288"/>
            <a:ext cx="9145016" cy="1110143"/>
          </a:xfrm>
          <a:solidFill>
            <a:schemeClr val="tx2">
              <a:lumMod val="75000"/>
            </a:schemeClr>
          </a:solidFill>
        </p:spPr>
        <p:txBody>
          <a:bodyPr>
            <a:normAutofit/>
          </a:bodyPr>
          <a:lstStyle/>
          <a:p>
            <a:pPr algn="ctr"/>
            <a:r>
              <a:rPr lang="en-HK" b="1" dirty="0" smtClean="0">
                <a:solidFill>
                  <a:schemeClr val="bg1"/>
                </a:solidFill>
              </a:rPr>
              <a:t>Mesh Computing</a:t>
            </a:r>
            <a:endParaRPr lang="en-US" b="1" dirty="0">
              <a:solidFill>
                <a:schemeClr val="bg1"/>
              </a:solidFill>
            </a:endParaRPr>
          </a:p>
        </p:txBody>
      </p:sp>
      <p:grpSp>
        <p:nvGrpSpPr>
          <p:cNvPr id="21" name="Group 20"/>
          <p:cNvGrpSpPr/>
          <p:nvPr/>
        </p:nvGrpSpPr>
        <p:grpSpPr>
          <a:xfrm>
            <a:off x="3123794" y="3287971"/>
            <a:ext cx="1059180" cy="887060"/>
            <a:chOff x="4165059" y="2884774"/>
            <a:chExt cx="1412240" cy="1182747"/>
          </a:xfrm>
        </p:grpSpPr>
        <p:sp>
          <p:nvSpPr>
            <p:cNvPr id="9" name="Rounded Rectangle 8"/>
            <p:cNvSpPr/>
            <p:nvPr/>
          </p:nvSpPr>
          <p:spPr>
            <a:xfrm>
              <a:off x="4165059" y="2884774"/>
              <a:ext cx="1412240" cy="1182747"/>
            </a:xfrm>
            <a:prstGeom prst="roundRect">
              <a:avLst>
                <a:gd name="adj" fmla="val 8936"/>
              </a:avLst>
            </a:prstGeom>
            <a:solidFill>
              <a:schemeClr val="accent1">
                <a:lumMod val="20000"/>
                <a:lumOff val="80000"/>
                <a:alpha val="40000"/>
              </a:scheme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6" name="TextBox 5"/>
            <p:cNvSpPr txBox="1"/>
            <p:nvPr/>
          </p:nvSpPr>
          <p:spPr>
            <a:xfrm flipH="1">
              <a:off x="4165059" y="3060647"/>
              <a:ext cx="1412240" cy="861775"/>
            </a:xfrm>
            <a:prstGeom prst="rect">
              <a:avLst/>
            </a:prstGeom>
            <a:noFill/>
          </p:spPr>
          <p:txBody>
            <a:bodyPr wrap="square" rtlCol="0">
              <a:spAutoFit/>
            </a:bodyPr>
            <a:lstStyle/>
            <a:p>
              <a:pPr algn="ctr"/>
              <a:r>
                <a:rPr lang="en-HK" sz="1500" b="1" dirty="0">
                  <a:solidFill>
                    <a:prstClr val="black"/>
                  </a:solidFill>
                </a:rPr>
                <a:t>Peernode1</a:t>
              </a:r>
            </a:p>
            <a:p>
              <a:pPr algn="ctr"/>
              <a:r>
                <a:rPr lang="en-HK" sz="1200" dirty="0">
                  <a:solidFill>
                    <a:prstClr val="black"/>
                  </a:solidFill>
                </a:rPr>
                <a:t>e.g. Gateway</a:t>
              </a:r>
            </a:p>
            <a:p>
              <a:pPr algn="ctr"/>
              <a:r>
                <a:rPr lang="en-HK" sz="900" b="1" dirty="0" err="1">
                  <a:solidFill>
                    <a:prstClr val="black"/>
                  </a:solidFill>
                </a:rPr>
                <a:t>hub.mesh.box</a:t>
              </a:r>
              <a:endParaRPr lang="en-US" sz="900" b="1" dirty="0">
                <a:solidFill>
                  <a:prstClr val="black"/>
                </a:solidFill>
              </a:endParaRPr>
            </a:p>
          </p:txBody>
        </p:sp>
      </p:grpSp>
      <p:grpSp>
        <p:nvGrpSpPr>
          <p:cNvPr id="26" name="Group 25"/>
          <p:cNvGrpSpPr/>
          <p:nvPr/>
        </p:nvGrpSpPr>
        <p:grpSpPr>
          <a:xfrm>
            <a:off x="7231475" y="3287971"/>
            <a:ext cx="1059180" cy="887060"/>
            <a:chOff x="9641966" y="2884774"/>
            <a:chExt cx="1412240" cy="1182747"/>
          </a:xfrm>
        </p:grpSpPr>
        <p:sp>
          <p:nvSpPr>
            <p:cNvPr id="10" name="Rounded Rectangle 9"/>
            <p:cNvSpPr/>
            <p:nvPr/>
          </p:nvSpPr>
          <p:spPr>
            <a:xfrm>
              <a:off x="9641966" y="2884774"/>
              <a:ext cx="1412240" cy="1182747"/>
            </a:xfrm>
            <a:prstGeom prst="roundRect">
              <a:avLst>
                <a:gd name="adj" fmla="val 8936"/>
              </a:avLst>
            </a:prstGeom>
            <a:solidFill>
              <a:schemeClr val="accent1">
                <a:lumMod val="20000"/>
                <a:lumOff val="80000"/>
                <a:alpha val="40000"/>
              </a:scheme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11" name="TextBox 10"/>
            <p:cNvSpPr txBox="1"/>
            <p:nvPr/>
          </p:nvSpPr>
          <p:spPr>
            <a:xfrm flipH="1">
              <a:off x="9641966" y="3078274"/>
              <a:ext cx="1412240" cy="861775"/>
            </a:xfrm>
            <a:prstGeom prst="rect">
              <a:avLst/>
            </a:prstGeom>
            <a:noFill/>
          </p:spPr>
          <p:txBody>
            <a:bodyPr wrap="square" rtlCol="0">
              <a:spAutoFit/>
            </a:bodyPr>
            <a:lstStyle/>
            <a:p>
              <a:pPr algn="ctr"/>
              <a:r>
                <a:rPr lang="en-HK" sz="1500" b="1" dirty="0">
                  <a:solidFill>
                    <a:prstClr val="black"/>
                  </a:solidFill>
                </a:rPr>
                <a:t>Peernode2</a:t>
              </a:r>
            </a:p>
            <a:p>
              <a:pPr algn="ctr"/>
              <a:r>
                <a:rPr lang="en-HK" sz="1200" dirty="0">
                  <a:solidFill>
                    <a:prstClr val="black"/>
                  </a:solidFill>
                </a:rPr>
                <a:t>e.g. Phone</a:t>
              </a:r>
            </a:p>
            <a:p>
              <a:pPr algn="ctr"/>
              <a:r>
                <a:rPr lang="en-HK" sz="900" b="1" dirty="0" err="1">
                  <a:solidFill>
                    <a:prstClr val="black"/>
                  </a:solidFill>
                </a:rPr>
                <a:t>phone.mesh.box</a:t>
              </a:r>
              <a:endParaRPr lang="en-US" sz="900" b="1" dirty="0">
                <a:solidFill>
                  <a:prstClr val="black"/>
                </a:solidFill>
              </a:endParaRPr>
            </a:p>
          </p:txBody>
        </p:sp>
      </p:grpSp>
      <p:grpSp>
        <p:nvGrpSpPr>
          <p:cNvPr id="42" name="Group 41"/>
          <p:cNvGrpSpPr/>
          <p:nvPr/>
        </p:nvGrpSpPr>
        <p:grpSpPr>
          <a:xfrm>
            <a:off x="2745379" y="1546011"/>
            <a:ext cx="1059180" cy="887060"/>
            <a:chOff x="3660505" y="562160"/>
            <a:chExt cx="1412240" cy="1182747"/>
          </a:xfrm>
        </p:grpSpPr>
        <p:sp>
          <p:nvSpPr>
            <p:cNvPr id="12" name="Rounded Rectangle 11"/>
            <p:cNvSpPr/>
            <p:nvPr/>
          </p:nvSpPr>
          <p:spPr>
            <a:xfrm>
              <a:off x="3660505" y="562160"/>
              <a:ext cx="1412240" cy="1182747"/>
            </a:xfrm>
            <a:prstGeom prst="roundRect">
              <a:avLst>
                <a:gd name="adj" fmla="val 8936"/>
              </a:avLst>
            </a:prstGeom>
            <a:solidFill>
              <a:schemeClr val="accent1">
                <a:lumMod val="20000"/>
                <a:lumOff val="80000"/>
                <a:alpha val="40000"/>
              </a:scheme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13" name="TextBox 12"/>
            <p:cNvSpPr txBox="1"/>
            <p:nvPr/>
          </p:nvSpPr>
          <p:spPr>
            <a:xfrm flipH="1">
              <a:off x="3660505" y="732748"/>
              <a:ext cx="1412240" cy="861775"/>
            </a:xfrm>
            <a:prstGeom prst="rect">
              <a:avLst/>
            </a:prstGeom>
            <a:noFill/>
          </p:spPr>
          <p:txBody>
            <a:bodyPr wrap="square" rtlCol="0">
              <a:spAutoFit/>
            </a:bodyPr>
            <a:lstStyle/>
            <a:p>
              <a:pPr algn="ctr"/>
              <a:r>
                <a:rPr lang="en-HK" sz="1500" b="1" dirty="0">
                  <a:solidFill>
                    <a:prstClr val="black"/>
                  </a:solidFill>
                </a:rPr>
                <a:t>Peernode3</a:t>
              </a:r>
            </a:p>
            <a:p>
              <a:pPr algn="ctr"/>
              <a:r>
                <a:rPr lang="en-HK" sz="1200" dirty="0">
                  <a:solidFill>
                    <a:prstClr val="black"/>
                  </a:solidFill>
                </a:rPr>
                <a:t>e.g. Fridge</a:t>
              </a:r>
            </a:p>
            <a:p>
              <a:pPr algn="ctr"/>
              <a:r>
                <a:rPr lang="en-HK" sz="900" b="1" dirty="0" err="1">
                  <a:solidFill>
                    <a:prstClr val="black"/>
                  </a:solidFill>
                </a:rPr>
                <a:t>fridge.mesh.box</a:t>
              </a:r>
              <a:endParaRPr lang="en-US" sz="1200" b="1" dirty="0">
                <a:solidFill>
                  <a:prstClr val="black"/>
                </a:solidFill>
              </a:endParaRPr>
            </a:p>
          </p:txBody>
        </p:sp>
      </p:grpSp>
      <p:cxnSp>
        <p:nvCxnSpPr>
          <p:cNvPr id="20" name="Straight Connector 19"/>
          <p:cNvCxnSpPr>
            <a:stCxn id="9" idx="0"/>
            <a:endCxn id="12" idx="2"/>
          </p:cNvCxnSpPr>
          <p:nvPr/>
        </p:nvCxnSpPr>
        <p:spPr>
          <a:xfrm flipH="1" flipV="1">
            <a:off x="3274969" y="2433071"/>
            <a:ext cx="378416" cy="854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9" idx="1"/>
            <a:endCxn id="14" idx="2"/>
          </p:cNvCxnSpPr>
          <p:nvPr/>
        </p:nvCxnSpPr>
        <p:spPr>
          <a:xfrm flipH="1" flipV="1">
            <a:off x="1370134" y="2560169"/>
            <a:ext cx="1753661" cy="1171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9" idx="1"/>
            <a:endCxn id="15" idx="3"/>
          </p:cNvCxnSpPr>
          <p:nvPr/>
        </p:nvCxnSpPr>
        <p:spPr>
          <a:xfrm flipH="1" flipV="1">
            <a:off x="1430269" y="3398327"/>
            <a:ext cx="1693526" cy="333174"/>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a:stCxn id="9" idx="1"/>
            <a:endCxn id="16" idx="3"/>
          </p:cNvCxnSpPr>
          <p:nvPr/>
        </p:nvCxnSpPr>
        <p:spPr>
          <a:xfrm flipH="1">
            <a:off x="1673068" y="3731501"/>
            <a:ext cx="1450727" cy="858974"/>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9" idx="1"/>
            <a:endCxn id="17" idx="0"/>
          </p:cNvCxnSpPr>
          <p:nvPr/>
        </p:nvCxnSpPr>
        <p:spPr>
          <a:xfrm flipH="1">
            <a:off x="2388398" y="3731501"/>
            <a:ext cx="735396" cy="12816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a:stCxn id="12" idx="1"/>
            <a:endCxn id="14" idx="3"/>
          </p:cNvCxnSpPr>
          <p:nvPr/>
        </p:nvCxnSpPr>
        <p:spPr>
          <a:xfrm flipH="1">
            <a:off x="1826334" y="1989541"/>
            <a:ext cx="919045" cy="239159"/>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a:stCxn id="13" idx="3"/>
            <a:endCxn id="15" idx="3"/>
          </p:cNvCxnSpPr>
          <p:nvPr/>
        </p:nvCxnSpPr>
        <p:spPr>
          <a:xfrm flipH="1">
            <a:off x="1430269" y="1997118"/>
            <a:ext cx="1315110" cy="140121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a:stCxn id="13" idx="3"/>
            <a:endCxn id="16" idx="3"/>
          </p:cNvCxnSpPr>
          <p:nvPr/>
        </p:nvCxnSpPr>
        <p:spPr>
          <a:xfrm flipH="1">
            <a:off x="1673069" y="1997118"/>
            <a:ext cx="1072310" cy="2593357"/>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a:stCxn id="13" idx="3"/>
            <a:endCxn id="17" idx="0"/>
          </p:cNvCxnSpPr>
          <p:nvPr/>
        </p:nvCxnSpPr>
        <p:spPr>
          <a:xfrm flipH="1">
            <a:off x="2388399" y="1997118"/>
            <a:ext cx="356980" cy="3016056"/>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a:stCxn id="9" idx="3"/>
            <a:endCxn id="11" idx="3"/>
          </p:cNvCxnSpPr>
          <p:nvPr/>
        </p:nvCxnSpPr>
        <p:spPr>
          <a:xfrm>
            <a:off x="4182974" y="3731501"/>
            <a:ext cx="3048501" cy="24761"/>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p:cNvCxnSpPr>
            <a:stCxn id="13" idx="1"/>
            <a:endCxn id="18" idx="1"/>
          </p:cNvCxnSpPr>
          <p:nvPr/>
        </p:nvCxnSpPr>
        <p:spPr>
          <a:xfrm>
            <a:off x="3804559" y="1997118"/>
            <a:ext cx="1446466" cy="1734383"/>
          </a:xfrm>
          <a:prstGeom prst="line">
            <a:avLst/>
          </a:prstGeom>
        </p:spPr>
        <p:style>
          <a:lnRef idx="1">
            <a:schemeClr val="accent1"/>
          </a:lnRef>
          <a:fillRef idx="0">
            <a:schemeClr val="accent1"/>
          </a:fillRef>
          <a:effectRef idx="0">
            <a:schemeClr val="accent1"/>
          </a:effectRef>
          <a:fontRef idx="minor">
            <a:schemeClr val="tx1"/>
          </a:fontRef>
        </p:style>
      </p:cxnSp>
      <p:cxnSp>
        <p:nvCxnSpPr>
          <p:cNvPr id="60" name="Straight Connector 59"/>
          <p:cNvCxnSpPr>
            <a:stCxn id="9" idx="2"/>
            <a:endCxn id="58" idx="0"/>
          </p:cNvCxnSpPr>
          <p:nvPr/>
        </p:nvCxnSpPr>
        <p:spPr>
          <a:xfrm>
            <a:off x="3653385" y="4175031"/>
            <a:ext cx="13870" cy="1115080"/>
          </a:xfrm>
          <a:prstGeom prst="line">
            <a:avLst/>
          </a:prstGeom>
        </p:spPr>
        <p:style>
          <a:lnRef idx="1">
            <a:schemeClr val="accent1"/>
          </a:lnRef>
          <a:fillRef idx="0">
            <a:schemeClr val="accent1"/>
          </a:fillRef>
          <a:effectRef idx="0">
            <a:schemeClr val="accent1"/>
          </a:effectRef>
          <a:fontRef idx="minor">
            <a:schemeClr val="tx1"/>
          </a:fontRef>
        </p:style>
      </p:cxnSp>
      <p:cxnSp>
        <p:nvCxnSpPr>
          <p:cNvPr id="3" name="Straight Connector 2"/>
          <p:cNvCxnSpPr>
            <a:stCxn id="10" idx="2"/>
            <a:endCxn id="28" idx="0"/>
          </p:cNvCxnSpPr>
          <p:nvPr/>
        </p:nvCxnSpPr>
        <p:spPr>
          <a:xfrm>
            <a:off x="7761065" y="4175031"/>
            <a:ext cx="620148" cy="1006333"/>
          </a:xfrm>
          <a:prstGeom prst="line">
            <a:avLst/>
          </a:prstGeom>
        </p:spPr>
        <p:style>
          <a:lnRef idx="1">
            <a:schemeClr val="accent1"/>
          </a:lnRef>
          <a:fillRef idx="0">
            <a:schemeClr val="accent1"/>
          </a:fillRef>
          <a:effectRef idx="0">
            <a:schemeClr val="accent1"/>
          </a:effectRef>
          <a:fontRef idx="minor">
            <a:schemeClr val="tx1"/>
          </a:fontRef>
        </p:style>
      </p:cxnSp>
      <p:grpSp>
        <p:nvGrpSpPr>
          <p:cNvPr id="44" name="Group 43"/>
          <p:cNvGrpSpPr/>
          <p:nvPr/>
        </p:nvGrpSpPr>
        <p:grpSpPr>
          <a:xfrm>
            <a:off x="913933" y="1897230"/>
            <a:ext cx="912401" cy="662939"/>
            <a:chOff x="1218577" y="1030454"/>
            <a:chExt cx="1216535" cy="883918"/>
          </a:xfrm>
        </p:grpSpPr>
        <p:sp>
          <p:nvSpPr>
            <p:cNvPr id="14" name="Rounded Rectangle 13"/>
            <p:cNvSpPr/>
            <p:nvPr/>
          </p:nvSpPr>
          <p:spPr>
            <a:xfrm>
              <a:off x="1218578" y="1030454"/>
              <a:ext cx="1216534" cy="883918"/>
            </a:xfrm>
            <a:prstGeom prst="roundRect">
              <a:avLst>
                <a:gd name="adj" fmla="val 8936"/>
              </a:avLst>
            </a:prstGeom>
            <a:solidFill>
              <a:schemeClr val="accent6">
                <a:lumMod val="20000"/>
                <a:lumOff val="80000"/>
                <a:alpha val="4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32" name="TextBox 31"/>
            <p:cNvSpPr txBox="1"/>
            <p:nvPr/>
          </p:nvSpPr>
          <p:spPr>
            <a:xfrm flipH="1">
              <a:off x="1218577" y="1072305"/>
              <a:ext cx="1216535" cy="784830"/>
            </a:xfrm>
            <a:prstGeom prst="rect">
              <a:avLst/>
            </a:prstGeom>
            <a:noFill/>
          </p:spPr>
          <p:txBody>
            <a:bodyPr wrap="square" rtlCol="0">
              <a:spAutoFit/>
            </a:bodyPr>
            <a:lstStyle/>
            <a:p>
              <a:pPr algn="ctr"/>
              <a:r>
                <a:rPr lang="en-HK" sz="1350" b="1" dirty="0">
                  <a:solidFill>
                    <a:prstClr val="black"/>
                  </a:solidFill>
                </a:rPr>
                <a:t>ddev1</a:t>
              </a:r>
            </a:p>
            <a:p>
              <a:pPr algn="ctr"/>
              <a:r>
                <a:rPr lang="en-HK" sz="1050" dirty="0">
                  <a:solidFill>
                    <a:prstClr val="black"/>
                  </a:solidFill>
                </a:rPr>
                <a:t>e.g. Alarm</a:t>
              </a:r>
            </a:p>
            <a:p>
              <a:pPr algn="ctr"/>
              <a:r>
                <a:rPr lang="en-HK" sz="825" b="1" dirty="0" err="1">
                  <a:solidFill>
                    <a:prstClr val="black"/>
                  </a:solidFill>
                </a:rPr>
                <a:t>alarm.mesh.box</a:t>
              </a:r>
              <a:endParaRPr lang="en-US" sz="1050" b="1" dirty="0">
                <a:solidFill>
                  <a:prstClr val="black"/>
                </a:solidFill>
              </a:endParaRPr>
            </a:p>
          </p:txBody>
        </p:sp>
      </p:grpSp>
      <p:grpSp>
        <p:nvGrpSpPr>
          <p:cNvPr id="46" name="Group 45"/>
          <p:cNvGrpSpPr/>
          <p:nvPr/>
        </p:nvGrpSpPr>
        <p:grpSpPr>
          <a:xfrm>
            <a:off x="517868" y="3066858"/>
            <a:ext cx="912401" cy="662939"/>
            <a:chOff x="690490" y="2589957"/>
            <a:chExt cx="1216535" cy="883918"/>
          </a:xfrm>
        </p:grpSpPr>
        <p:sp>
          <p:nvSpPr>
            <p:cNvPr id="15" name="Rounded Rectangle 14"/>
            <p:cNvSpPr/>
            <p:nvPr/>
          </p:nvSpPr>
          <p:spPr>
            <a:xfrm>
              <a:off x="690491" y="2589957"/>
              <a:ext cx="1216534" cy="883918"/>
            </a:xfrm>
            <a:prstGeom prst="roundRect">
              <a:avLst>
                <a:gd name="adj" fmla="val 8936"/>
              </a:avLst>
            </a:prstGeom>
            <a:solidFill>
              <a:schemeClr val="accent6">
                <a:lumMod val="20000"/>
                <a:lumOff val="80000"/>
                <a:alpha val="4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34" name="TextBox 33"/>
            <p:cNvSpPr txBox="1"/>
            <p:nvPr/>
          </p:nvSpPr>
          <p:spPr>
            <a:xfrm flipH="1">
              <a:off x="690490" y="2631806"/>
              <a:ext cx="1216535" cy="784830"/>
            </a:xfrm>
            <a:prstGeom prst="rect">
              <a:avLst/>
            </a:prstGeom>
            <a:noFill/>
          </p:spPr>
          <p:txBody>
            <a:bodyPr wrap="square" rtlCol="0">
              <a:spAutoFit/>
            </a:bodyPr>
            <a:lstStyle/>
            <a:p>
              <a:pPr algn="ctr"/>
              <a:r>
                <a:rPr lang="en-HK" sz="1350" b="1" dirty="0">
                  <a:solidFill>
                    <a:prstClr val="black"/>
                  </a:solidFill>
                </a:rPr>
                <a:t>ddev2</a:t>
              </a:r>
            </a:p>
            <a:p>
              <a:pPr algn="ctr"/>
              <a:r>
                <a:rPr lang="en-HK" sz="1050" dirty="0">
                  <a:solidFill>
                    <a:prstClr val="black"/>
                  </a:solidFill>
                </a:rPr>
                <a:t>e.g. old pc</a:t>
              </a:r>
            </a:p>
            <a:p>
              <a:pPr algn="ctr"/>
              <a:r>
                <a:rPr lang="en-HK" sz="825" b="1" dirty="0" err="1">
                  <a:solidFill>
                    <a:prstClr val="black"/>
                  </a:solidFill>
                </a:rPr>
                <a:t>pc.mesh.box</a:t>
              </a:r>
              <a:endParaRPr lang="en-US" sz="1050" b="1" dirty="0">
                <a:solidFill>
                  <a:prstClr val="black"/>
                </a:solidFill>
              </a:endParaRPr>
            </a:p>
          </p:txBody>
        </p:sp>
      </p:grpSp>
      <p:grpSp>
        <p:nvGrpSpPr>
          <p:cNvPr id="47" name="Group 46"/>
          <p:cNvGrpSpPr/>
          <p:nvPr/>
        </p:nvGrpSpPr>
        <p:grpSpPr>
          <a:xfrm>
            <a:off x="760666" y="4259005"/>
            <a:ext cx="912402" cy="662939"/>
            <a:chOff x="1014221" y="4179487"/>
            <a:chExt cx="1216536" cy="883918"/>
          </a:xfrm>
        </p:grpSpPr>
        <p:sp>
          <p:nvSpPr>
            <p:cNvPr id="16" name="Rounded Rectangle 15"/>
            <p:cNvSpPr/>
            <p:nvPr/>
          </p:nvSpPr>
          <p:spPr>
            <a:xfrm>
              <a:off x="1014223" y="4179487"/>
              <a:ext cx="1216534" cy="883918"/>
            </a:xfrm>
            <a:prstGeom prst="roundRect">
              <a:avLst>
                <a:gd name="adj" fmla="val 8936"/>
              </a:avLst>
            </a:prstGeom>
            <a:solidFill>
              <a:schemeClr val="accent6">
                <a:lumMod val="60000"/>
                <a:lumOff val="40000"/>
                <a:alpha val="40000"/>
              </a:schemeClr>
            </a:solidFill>
            <a:ln w="5715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36" name="TextBox 35"/>
            <p:cNvSpPr txBox="1"/>
            <p:nvPr/>
          </p:nvSpPr>
          <p:spPr>
            <a:xfrm flipH="1">
              <a:off x="1014221" y="4221336"/>
              <a:ext cx="1216535" cy="784830"/>
            </a:xfrm>
            <a:prstGeom prst="rect">
              <a:avLst/>
            </a:prstGeom>
            <a:noFill/>
          </p:spPr>
          <p:txBody>
            <a:bodyPr wrap="square" rtlCol="0">
              <a:spAutoFit/>
            </a:bodyPr>
            <a:lstStyle/>
            <a:p>
              <a:pPr algn="ctr"/>
              <a:r>
                <a:rPr lang="en-HK" sz="1350" b="1" dirty="0">
                  <a:solidFill>
                    <a:prstClr val="black"/>
                  </a:solidFill>
                </a:rPr>
                <a:t>ddev3</a:t>
              </a:r>
            </a:p>
            <a:p>
              <a:pPr algn="ctr"/>
              <a:r>
                <a:rPr lang="en-HK" sz="1050" dirty="0">
                  <a:solidFill>
                    <a:prstClr val="black"/>
                  </a:solidFill>
                </a:rPr>
                <a:t>e.g. </a:t>
              </a:r>
              <a:r>
                <a:rPr lang="en-HK" sz="1050" dirty="0" err="1">
                  <a:solidFill>
                    <a:prstClr val="black"/>
                  </a:solidFill>
                </a:rPr>
                <a:t>tv</a:t>
              </a:r>
              <a:endParaRPr lang="en-HK" sz="1050" dirty="0">
                <a:solidFill>
                  <a:prstClr val="black"/>
                </a:solidFill>
              </a:endParaRPr>
            </a:p>
            <a:p>
              <a:pPr algn="ctr"/>
              <a:r>
                <a:rPr lang="en-HK" sz="825" b="1" dirty="0" err="1">
                  <a:solidFill>
                    <a:prstClr val="black"/>
                  </a:solidFill>
                </a:rPr>
                <a:t>tv.mesh.box</a:t>
              </a:r>
              <a:endParaRPr lang="en-US" sz="825" b="1" dirty="0">
                <a:solidFill>
                  <a:prstClr val="black"/>
                </a:solidFill>
              </a:endParaRPr>
            </a:p>
          </p:txBody>
        </p:sp>
      </p:grpSp>
      <p:grpSp>
        <p:nvGrpSpPr>
          <p:cNvPr id="49" name="Group 48"/>
          <p:cNvGrpSpPr/>
          <p:nvPr/>
        </p:nvGrpSpPr>
        <p:grpSpPr>
          <a:xfrm>
            <a:off x="1932198" y="5013176"/>
            <a:ext cx="912401" cy="746968"/>
            <a:chOff x="2576263" y="5185046"/>
            <a:chExt cx="1216535" cy="995956"/>
          </a:xfrm>
        </p:grpSpPr>
        <p:sp>
          <p:nvSpPr>
            <p:cNvPr id="17" name="Rounded Rectangle 16"/>
            <p:cNvSpPr/>
            <p:nvPr/>
          </p:nvSpPr>
          <p:spPr>
            <a:xfrm>
              <a:off x="2576264" y="5185046"/>
              <a:ext cx="1216534" cy="883918"/>
            </a:xfrm>
            <a:prstGeom prst="roundRect">
              <a:avLst>
                <a:gd name="adj" fmla="val 8936"/>
              </a:avLst>
            </a:prstGeom>
            <a:solidFill>
              <a:schemeClr val="accent6">
                <a:lumMod val="20000"/>
                <a:lumOff val="80000"/>
                <a:alpha val="4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38" name="TextBox 37"/>
            <p:cNvSpPr txBox="1"/>
            <p:nvPr/>
          </p:nvSpPr>
          <p:spPr>
            <a:xfrm flipH="1">
              <a:off x="2576263" y="5226895"/>
              <a:ext cx="1216535" cy="954107"/>
            </a:xfrm>
            <a:prstGeom prst="rect">
              <a:avLst/>
            </a:prstGeom>
            <a:noFill/>
          </p:spPr>
          <p:txBody>
            <a:bodyPr wrap="square" rtlCol="0">
              <a:spAutoFit/>
            </a:bodyPr>
            <a:lstStyle/>
            <a:p>
              <a:pPr algn="ctr"/>
              <a:r>
                <a:rPr lang="en-HK" sz="1350" b="1" dirty="0">
                  <a:solidFill>
                    <a:prstClr val="black"/>
                  </a:solidFill>
                </a:rPr>
                <a:t>ddev4</a:t>
              </a:r>
            </a:p>
            <a:p>
              <a:pPr algn="ctr"/>
              <a:r>
                <a:rPr lang="en-HK" sz="1050" dirty="0">
                  <a:solidFill>
                    <a:prstClr val="black"/>
                  </a:solidFill>
                </a:rPr>
                <a:t>e.g. printer</a:t>
              </a:r>
            </a:p>
            <a:p>
              <a:pPr algn="ctr"/>
              <a:r>
                <a:rPr lang="en-HK" sz="825" b="1" dirty="0" err="1">
                  <a:solidFill>
                    <a:prstClr val="black"/>
                  </a:solidFill>
                </a:rPr>
                <a:t>printer.mesh.box</a:t>
              </a:r>
              <a:endParaRPr lang="en-US" sz="1050" b="1" dirty="0">
                <a:solidFill>
                  <a:prstClr val="black"/>
                </a:solidFill>
              </a:endParaRPr>
            </a:p>
          </p:txBody>
        </p:sp>
      </p:grpSp>
      <p:grpSp>
        <p:nvGrpSpPr>
          <p:cNvPr id="50" name="Group 49"/>
          <p:cNvGrpSpPr/>
          <p:nvPr/>
        </p:nvGrpSpPr>
        <p:grpSpPr>
          <a:xfrm>
            <a:off x="3211053" y="5290110"/>
            <a:ext cx="947387" cy="662939"/>
            <a:chOff x="4281403" y="5554294"/>
            <a:chExt cx="1263183" cy="883918"/>
          </a:xfrm>
        </p:grpSpPr>
        <p:sp>
          <p:nvSpPr>
            <p:cNvPr id="58" name="Rounded Rectangle 57"/>
            <p:cNvSpPr/>
            <p:nvPr/>
          </p:nvSpPr>
          <p:spPr>
            <a:xfrm>
              <a:off x="4281405" y="5554294"/>
              <a:ext cx="1216534" cy="883918"/>
            </a:xfrm>
            <a:prstGeom prst="roundRect">
              <a:avLst>
                <a:gd name="adj" fmla="val 8936"/>
              </a:avLst>
            </a:prstGeom>
            <a:solidFill>
              <a:schemeClr val="accent6">
                <a:lumMod val="20000"/>
                <a:lumOff val="80000"/>
                <a:alpha val="4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39" name="TextBox 38"/>
            <p:cNvSpPr txBox="1"/>
            <p:nvPr/>
          </p:nvSpPr>
          <p:spPr>
            <a:xfrm flipH="1">
              <a:off x="4281403" y="5596143"/>
              <a:ext cx="1263183" cy="784830"/>
            </a:xfrm>
            <a:prstGeom prst="rect">
              <a:avLst/>
            </a:prstGeom>
            <a:noFill/>
          </p:spPr>
          <p:txBody>
            <a:bodyPr wrap="square" rtlCol="0">
              <a:spAutoFit/>
            </a:bodyPr>
            <a:lstStyle/>
            <a:p>
              <a:pPr algn="ctr"/>
              <a:r>
                <a:rPr lang="en-HK" sz="1350" b="1" dirty="0">
                  <a:solidFill>
                    <a:prstClr val="black"/>
                  </a:solidFill>
                </a:rPr>
                <a:t>ddev5</a:t>
              </a:r>
            </a:p>
            <a:p>
              <a:pPr algn="ctr"/>
              <a:r>
                <a:rPr lang="en-HK" sz="1050" dirty="0">
                  <a:solidFill>
                    <a:prstClr val="black"/>
                  </a:solidFill>
                </a:rPr>
                <a:t>e.g. </a:t>
              </a:r>
              <a:r>
                <a:rPr lang="en-HK" sz="1050" dirty="0" err="1">
                  <a:solidFill>
                    <a:prstClr val="black"/>
                  </a:solidFill>
                </a:rPr>
                <a:t>harddrive</a:t>
              </a:r>
              <a:endParaRPr lang="en-HK" sz="1050" dirty="0">
                <a:solidFill>
                  <a:prstClr val="black"/>
                </a:solidFill>
              </a:endParaRPr>
            </a:p>
            <a:p>
              <a:pPr algn="ctr"/>
              <a:r>
                <a:rPr lang="en-HK" sz="825" b="1" dirty="0" err="1">
                  <a:solidFill>
                    <a:prstClr val="black"/>
                  </a:solidFill>
                </a:rPr>
                <a:t>store.mesh.box</a:t>
              </a:r>
              <a:endParaRPr lang="en-US" sz="825" b="1" dirty="0">
                <a:solidFill>
                  <a:prstClr val="black"/>
                </a:solidFill>
              </a:endParaRPr>
            </a:p>
          </p:txBody>
        </p:sp>
      </p:grpSp>
      <p:grpSp>
        <p:nvGrpSpPr>
          <p:cNvPr id="51" name="Group 50"/>
          <p:cNvGrpSpPr/>
          <p:nvPr/>
        </p:nvGrpSpPr>
        <p:grpSpPr>
          <a:xfrm>
            <a:off x="7848599" y="5181363"/>
            <a:ext cx="1066801" cy="662939"/>
            <a:chOff x="10464798" y="5409298"/>
            <a:chExt cx="1422401" cy="883918"/>
          </a:xfrm>
        </p:grpSpPr>
        <p:sp>
          <p:nvSpPr>
            <p:cNvPr id="28" name="Rounded Rectangle 27"/>
            <p:cNvSpPr/>
            <p:nvPr/>
          </p:nvSpPr>
          <p:spPr>
            <a:xfrm>
              <a:off x="10566683" y="5409298"/>
              <a:ext cx="1216534" cy="883918"/>
            </a:xfrm>
            <a:prstGeom prst="roundRect">
              <a:avLst>
                <a:gd name="adj" fmla="val 8936"/>
              </a:avLst>
            </a:prstGeom>
            <a:solidFill>
              <a:schemeClr val="accent6">
                <a:lumMod val="20000"/>
                <a:lumOff val="80000"/>
                <a:alpha val="4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40" name="TextBox 39"/>
            <p:cNvSpPr txBox="1"/>
            <p:nvPr/>
          </p:nvSpPr>
          <p:spPr>
            <a:xfrm flipH="1">
              <a:off x="10464798" y="5451146"/>
              <a:ext cx="1422401" cy="784830"/>
            </a:xfrm>
            <a:prstGeom prst="rect">
              <a:avLst/>
            </a:prstGeom>
            <a:noFill/>
          </p:spPr>
          <p:txBody>
            <a:bodyPr wrap="square" rtlCol="0">
              <a:spAutoFit/>
            </a:bodyPr>
            <a:lstStyle/>
            <a:p>
              <a:pPr algn="ctr"/>
              <a:r>
                <a:rPr lang="en-HK" sz="1350" b="1" dirty="0">
                  <a:solidFill>
                    <a:prstClr val="black"/>
                  </a:solidFill>
                </a:rPr>
                <a:t>ddev6</a:t>
              </a:r>
            </a:p>
            <a:p>
              <a:pPr algn="ctr"/>
              <a:r>
                <a:rPr lang="en-HK" sz="1050" dirty="0">
                  <a:solidFill>
                    <a:prstClr val="black"/>
                  </a:solidFill>
                </a:rPr>
                <a:t>e.g. bracelet</a:t>
              </a:r>
            </a:p>
            <a:p>
              <a:pPr algn="ctr"/>
              <a:r>
                <a:rPr lang="en-HK" sz="825" b="1" dirty="0" err="1">
                  <a:solidFill>
                    <a:prstClr val="black"/>
                  </a:solidFill>
                </a:rPr>
                <a:t>bracelet.mesh.box</a:t>
              </a:r>
              <a:endParaRPr lang="en-US" sz="1050" b="1" dirty="0">
                <a:solidFill>
                  <a:prstClr val="black"/>
                </a:solidFill>
              </a:endParaRPr>
            </a:p>
          </p:txBody>
        </p:sp>
      </p:grpSp>
      <p:grpSp>
        <p:nvGrpSpPr>
          <p:cNvPr id="24" name="Group 23"/>
          <p:cNvGrpSpPr/>
          <p:nvPr/>
        </p:nvGrpSpPr>
        <p:grpSpPr>
          <a:xfrm>
            <a:off x="5251024" y="3400031"/>
            <a:ext cx="912401" cy="662939"/>
            <a:chOff x="7001364" y="3034188"/>
            <a:chExt cx="1216535" cy="883918"/>
          </a:xfrm>
        </p:grpSpPr>
        <p:sp>
          <p:nvSpPr>
            <p:cNvPr id="18" name="Rounded Rectangle 17"/>
            <p:cNvSpPr/>
            <p:nvPr/>
          </p:nvSpPr>
          <p:spPr>
            <a:xfrm>
              <a:off x="7001365" y="3034188"/>
              <a:ext cx="1216534" cy="883918"/>
            </a:xfrm>
            <a:prstGeom prst="roundRect">
              <a:avLst>
                <a:gd name="adj" fmla="val 8936"/>
              </a:avLst>
            </a:prstGeom>
            <a:solidFill>
              <a:schemeClr val="bg1">
                <a:lumMod val="95000"/>
                <a:alpha val="40000"/>
              </a:schemeClr>
            </a:solid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41" name="TextBox 40"/>
            <p:cNvSpPr txBox="1"/>
            <p:nvPr/>
          </p:nvSpPr>
          <p:spPr>
            <a:xfrm flipH="1">
              <a:off x="7001364" y="3197503"/>
              <a:ext cx="1216535" cy="615553"/>
            </a:xfrm>
            <a:prstGeom prst="rect">
              <a:avLst/>
            </a:prstGeom>
            <a:noFill/>
          </p:spPr>
          <p:txBody>
            <a:bodyPr wrap="square" rtlCol="0">
              <a:spAutoFit/>
            </a:bodyPr>
            <a:lstStyle/>
            <a:p>
              <a:pPr algn="ctr"/>
              <a:r>
                <a:rPr lang="en-HK" sz="1200" b="1" dirty="0">
                  <a:solidFill>
                    <a:prstClr val="black"/>
                  </a:solidFill>
                </a:rPr>
                <a:t>Home</a:t>
              </a:r>
            </a:p>
            <a:p>
              <a:pPr algn="ctr"/>
              <a:r>
                <a:rPr lang="en-HK" sz="1200" b="1" dirty="0">
                  <a:solidFill>
                    <a:prstClr val="black"/>
                  </a:solidFill>
                </a:rPr>
                <a:t>Router</a:t>
              </a:r>
            </a:p>
          </p:txBody>
        </p:sp>
      </p:grpSp>
      <p:cxnSp>
        <p:nvCxnSpPr>
          <p:cNvPr id="8" name="Straight Connector 7"/>
          <p:cNvCxnSpPr>
            <a:stCxn id="15" idx="3"/>
            <a:endCxn id="17" idx="0"/>
          </p:cNvCxnSpPr>
          <p:nvPr/>
        </p:nvCxnSpPr>
        <p:spPr>
          <a:xfrm>
            <a:off x="1430269" y="3398327"/>
            <a:ext cx="958130" cy="1614848"/>
          </a:xfrm>
          <a:prstGeom prst="line">
            <a:avLst/>
          </a:prstGeom>
        </p:spPr>
        <p:style>
          <a:lnRef idx="1">
            <a:schemeClr val="accent1"/>
          </a:lnRef>
          <a:fillRef idx="0">
            <a:schemeClr val="accent1"/>
          </a:fillRef>
          <a:effectRef idx="0">
            <a:schemeClr val="accent1"/>
          </a:effectRef>
          <a:fontRef idx="minor">
            <a:schemeClr val="tx1"/>
          </a:fontRef>
        </p:style>
      </p:cxnSp>
      <p:sp>
        <p:nvSpPr>
          <p:cNvPr id="19" name="Cloud Callout 18"/>
          <p:cNvSpPr/>
          <p:nvPr/>
        </p:nvSpPr>
        <p:spPr>
          <a:xfrm>
            <a:off x="6850396" y="1501204"/>
            <a:ext cx="1821337" cy="1165473"/>
          </a:xfrm>
          <a:prstGeom prst="cloudCallout">
            <a:avLst>
              <a:gd name="adj1" fmla="val 22597"/>
              <a:gd name="adj2" fmla="val -555"/>
            </a:avLst>
          </a:prstGeom>
          <a:solidFill>
            <a:schemeClr val="accent1">
              <a:lumMod val="20000"/>
              <a:lumOff val="80000"/>
            </a:schemeClr>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1500" b="1" dirty="0">
                <a:solidFill>
                  <a:srgbClr val="44546A">
                    <a:lumMod val="75000"/>
                  </a:srgbClr>
                </a:solidFill>
              </a:rPr>
              <a:t>Cloud Services</a:t>
            </a:r>
            <a:endParaRPr lang="en-US" sz="1500" b="1" dirty="0">
              <a:solidFill>
                <a:srgbClr val="44546A">
                  <a:lumMod val="75000"/>
                </a:srgbClr>
              </a:solidFill>
            </a:endParaRPr>
          </a:p>
        </p:txBody>
      </p:sp>
      <p:cxnSp>
        <p:nvCxnSpPr>
          <p:cNvPr id="23" name="Straight Connector 22"/>
          <p:cNvCxnSpPr>
            <a:stCxn id="18" idx="3"/>
            <a:endCxn id="19" idx="1"/>
          </p:cNvCxnSpPr>
          <p:nvPr/>
        </p:nvCxnSpPr>
        <p:spPr>
          <a:xfrm flipV="1">
            <a:off x="6163425" y="2665435"/>
            <a:ext cx="1597640" cy="1066065"/>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10" idx="0"/>
            <a:endCxn id="19" idx="1"/>
          </p:cNvCxnSpPr>
          <p:nvPr/>
        </p:nvCxnSpPr>
        <p:spPr>
          <a:xfrm flipV="1">
            <a:off x="7761065" y="2665436"/>
            <a:ext cx="0" cy="62253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a:stCxn id="43" idx="3"/>
          </p:cNvCxnSpPr>
          <p:nvPr/>
        </p:nvCxnSpPr>
        <p:spPr>
          <a:xfrm>
            <a:off x="5009712" y="4548505"/>
            <a:ext cx="1448894" cy="0"/>
          </a:xfrm>
          <a:prstGeom prst="line">
            <a:avLst/>
          </a:prstGeom>
          <a:ln>
            <a:solidFill>
              <a:schemeClr val="accent2"/>
            </a:solidFill>
            <a:prstDash val="dash"/>
          </a:ln>
        </p:spPr>
        <p:style>
          <a:lnRef idx="1">
            <a:schemeClr val="accent1"/>
          </a:lnRef>
          <a:fillRef idx="0">
            <a:schemeClr val="accent1"/>
          </a:fillRef>
          <a:effectRef idx="0">
            <a:schemeClr val="accent1"/>
          </a:effectRef>
          <a:fontRef idx="minor">
            <a:schemeClr val="tx1"/>
          </a:fontRef>
        </p:style>
      </p:cxnSp>
      <p:grpSp>
        <p:nvGrpSpPr>
          <p:cNvPr id="56" name="Group 55"/>
          <p:cNvGrpSpPr/>
          <p:nvPr/>
        </p:nvGrpSpPr>
        <p:grpSpPr>
          <a:xfrm>
            <a:off x="3876953" y="4292905"/>
            <a:ext cx="1227996" cy="507831"/>
            <a:chOff x="5169271" y="4224691"/>
            <a:chExt cx="1637328" cy="677108"/>
          </a:xfrm>
        </p:grpSpPr>
        <p:sp>
          <p:nvSpPr>
            <p:cNvPr id="43" name="Rectangular Callout 42"/>
            <p:cNvSpPr/>
            <p:nvPr/>
          </p:nvSpPr>
          <p:spPr>
            <a:xfrm>
              <a:off x="5194840" y="4243395"/>
              <a:ext cx="1484776" cy="644182"/>
            </a:xfrm>
            <a:prstGeom prst="wedgeRectCallout">
              <a:avLst>
                <a:gd name="adj1" fmla="val -33895"/>
                <a:gd name="adj2" fmla="val -75504"/>
              </a:avLst>
            </a:prstGeom>
            <a:solidFill>
              <a:schemeClr val="accent2">
                <a:lumMod val="20000"/>
                <a:lumOff val="80000"/>
                <a:alpha val="4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53" name="TextBox 52"/>
            <p:cNvSpPr txBox="1"/>
            <p:nvPr/>
          </p:nvSpPr>
          <p:spPr>
            <a:xfrm flipH="1">
              <a:off x="5169271" y="4224691"/>
              <a:ext cx="1637328" cy="677108"/>
            </a:xfrm>
            <a:prstGeom prst="rect">
              <a:avLst/>
            </a:prstGeom>
            <a:noFill/>
          </p:spPr>
          <p:txBody>
            <a:bodyPr wrap="square" rtlCol="0">
              <a:spAutoFit/>
            </a:bodyPr>
            <a:lstStyle/>
            <a:p>
              <a:pPr algn="ctr"/>
              <a:r>
                <a:rPr lang="en-HK" sz="1050" dirty="0">
                  <a:solidFill>
                    <a:prstClr val="black"/>
                  </a:solidFill>
                </a:rPr>
                <a:t>Public Keys @</a:t>
              </a:r>
            </a:p>
            <a:p>
              <a:pPr algn="ctr"/>
              <a:r>
                <a:rPr lang="en-HK" sz="825" b="1" dirty="0">
                  <a:solidFill>
                    <a:prstClr val="black"/>
                  </a:solidFill>
                </a:rPr>
                <a:t>_</a:t>
              </a:r>
              <a:r>
                <a:rPr lang="en-HK" sz="825" b="1" dirty="0" err="1">
                  <a:solidFill>
                    <a:prstClr val="black"/>
                  </a:solidFill>
                </a:rPr>
                <a:t>phone.hub.mesh.box</a:t>
              </a:r>
              <a:endParaRPr lang="en-HK" sz="825" b="1" dirty="0">
                <a:solidFill>
                  <a:prstClr val="black"/>
                </a:solidFill>
              </a:endParaRPr>
            </a:p>
            <a:p>
              <a:pPr algn="ctr"/>
              <a:r>
                <a:rPr lang="en-HK" sz="825" b="1" dirty="0">
                  <a:solidFill>
                    <a:prstClr val="black"/>
                  </a:solidFill>
                </a:rPr>
                <a:t>_</a:t>
              </a:r>
              <a:r>
                <a:rPr lang="en-HK" sz="825" b="1" dirty="0" err="1">
                  <a:solidFill>
                    <a:prstClr val="black"/>
                  </a:solidFill>
                </a:rPr>
                <a:t>fridge.hub.mesh.box</a:t>
              </a:r>
              <a:endParaRPr lang="en-US" sz="825" b="1" dirty="0">
                <a:solidFill>
                  <a:prstClr val="black"/>
                </a:solidFill>
              </a:endParaRPr>
            </a:p>
          </p:txBody>
        </p:sp>
      </p:grpSp>
      <p:grpSp>
        <p:nvGrpSpPr>
          <p:cNvPr id="57" name="Group 56"/>
          <p:cNvGrpSpPr/>
          <p:nvPr/>
        </p:nvGrpSpPr>
        <p:grpSpPr>
          <a:xfrm>
            <a:off x="6447114" y="4279971"/>
            <a:ext cx="1212986" cy="507831"/>
            <a:chOff x="8596152" y="4207446"/>
            <a:chExt cx="1617315" cy="677108"/>
          </a:xfrm>
        </p:grpSpPr>
        <p:sp>
          <p:nvSpPr>
            <p:cNvPr id="48" name="Rectangular Callout 47"/>
            <p:cNvSpPr/>
            <p:nvPr/>
          </p:nvSpPr>
          <p:spPr>
            <a:xfrm>
              <a:off x="8662859" y="4226150"/>
              <a:ext cx="1415988" cy="644182"/>
            </a:xfrm>
            <a:prstGeom prst="wedgeRectCallout">
              <a:avLst>
                <a:gd name="adj1" fmla="val 31860"/>
                <a:gd name="adj2" fmla="val -73532"/>
              </a:avLst>
            </a:prstGeom>
            <a:solidFill>
              <a:schemeClr val="accent2">
                <a:lumMod val="20000"/>
                <a:lumOff val="80000"/>
                <a:alpha val="4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62" name="TextBox 61"/>
            <p:cNvSpPr txBox="1"/>
            <p:nvPr/>
          </p:nvSpPr>
          <p:spPr>
            <a:xfrm flipH="1">
              <a:off x="8596152" y="4207446"/>
              <a:ext cx="1617315" cy="677108"/>
            </a:xfrm>
            <a:prstGeom prst="rect">
              <a:avLst/>
            </a:prstGeom>
            <a:noFill/>
          </p:spPr>
          <p:txBody>
            <a:bodyPr wrap="square" rtlCol="0">
              <a:spAutoFit/>
            </a:bodyPr>
            <a:lstStyle/>
            <a:p>
              <a:pPr algn="ctr"/>
              <a:r>
                <a:rPr lang="en-HK" sz="1050" dirty="0">
                  <a:solidFill>
                    <a:prstClr val="black"/>
                  </a:solidFill>
                </a:rPr>
                <a:t>Public Keys @</a:t>
              </a:r>
            </a:p>
            <a:p>
              <a:pPr algn="ctr"/>
              <a:r>
                <a:rPr lang="en-HK" sz="825" b="1" dirty="0">
                  <a:solidFill>
                    <a:prstClr val="black"/>
                  </a:solidFill>
                </a:rPr>
                <a:t>_</a:t>
              </a:r>
              <a:r>
                <a:rPr lang="en-HK" sz="825" b="1" dirty="0" err="1">
                  <a:solidFill>
                    <a:prstClr val="black"/>
                  </a:solidFill>
                </a:rPr>
                <a:t>phone.hub.mesh.box</a:t>
              </a:r>
              <a:endParaRPr lang="en-HK" sz="825" b="1" dirty="0">
                <a:solidFill>
                  <a:prstClr val="black"/>
                </a:solidFill>
              </a:endParaRPr>
            </a:p>
            <a:p>
              <a:pPr algn="ctr"/>
              <a:r>
                <a:rPr lang="en-HK" sz="825" b="1" dirty="0">
                  <a:solidFill>
                    <a:prstClr val="black"/>
                  </a:solidFill>
                </a:rPr>
                <a:t>_</a:t>
              </a:r>
              <a:r>
                <a:rPr lang="en-HK" sz="825" b="1" dirty="0" err="1">
                  <a:solidFill>
                    <a:prstClr val="black"/>
                  </a:solidFill>
                </a:rPr>
                <a:t>fridge.hub.mesh.box</a:t>
              </a:r>
              <a:endParaRPr lang="en-US" sz="825" b="1" dirty="0">
                <a:solidFill>
                  <a:prstClr val="black"/>
                </a:solidFill>
              </a:endParaRPr>
            </a:p>
          </p:txBody>
        </p:sp>
      </p:grpSp>
      <p:grpSp>
        <p:nvGrpSpPr>
          <p:cNvPr id="59" name="Group 58"/>
          <p:cNvGrpSpPr/>
          <p:nvPr/>
        </p:nvGrpSpPr>
        <p:grpSpPr>
          <a:xfrm>
            <a:off x="4400161" y="4923863"/>
            <a:ext cx="1323485" cy="400076"/>
            <a:chOff x="5866882" y="5065963"/>
            <a:chExt cx="1764646" cy="533435"/>
          </a:xfrm>
        </p:grpSpPr>
        <p:sp>
          <p:nvSpPr>
            <p:cNvPr id="83" name="Rectangular Callout 82"/>
            <p:cNvSpPr/>
            <p:nvPr/>
          </p:nvSpPr>
          <p:spPr>
            <a:xfrm>
              <a:off x="5959664" y="5065963"/>
              <a:ext cx="1581514" cy="533379"/>
            </a:xfrm>
            <a:prstGeom prst="wedgeRectCallout">
              <a:avLst>
                <a:gd name="adj1" fmla="val -33895"/>
                <a:gd name="adj2" fmla="val -75504"/>
              </a:avLst>
            </a:prstGeom>
            <a:solidFill>
              <a:schemeClr val="accent2">
                <a:lumMod val="20000"/>
                <a:lumOff val="80000"/>
                <a:alpha val="4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84" name="TextBox 83"/>
            <p:cNvSpPr txBox="1"/>
            <p:nvPr/>
          </p:nvSpPr>
          <p:spPr>
            <a:xfrm flipH="1">
              <a:off x="5866882" y="5091567"/>
              <a:ext cx="1764646" cy="507831"/>
            </a:xfrm>
            <a:prstGeom prst="rect">
              <a:avLst/>
            </a:prstGeom>
            <a:noFill/>
          </p:spPr>
          <p:txBody>
            <a:bodyPr wrap="square" rtlCol="0">
              <a:spAutoFit/>
            </a:bodyPr>
            <a:lstStyle/>
            <a:p>
              <a:pPr algn="ctr"/>
              <a:r>
                <a:rPr lang="en-HK" sz="1050" dirty="0">
                  <a:solidFill>
                    <a:prstClr val="black"/>
                  </a:solidFill>
                </a:rPr>
                <a:t>Holding Keys for</a:t>
              </a:r>
            </a:p>
            <a:p>
              <a:pPr algn="ctr"/>
              <a:r>
                <a:rPr lang="en-HK" sz="825" b="1" dirty="0">
                  <a:solidFill>
                    <a:prstClr val="black"/>
                  </a:solidFill>
                </a:rPr>
                <a:t>_</a:t>
              </a:r>
              <a:r>
                <a:rPr lang="en-HK" sz="825" b="1" dirty="0" err="1">
                  <a:solidFill>
                    <a:prstClr val="black"/>
                  </a:solidFill>
                </a:rPr>
                <a:t>bracelet.store.mesh.box</a:t>
              </a:r>
              <a:endParaRPr lang="en-US" sz="825" b="1" dirty="0">
                <a:solidFill>
                  <a:prstClr val="black"/>
                </a:solidFill>
              </a:endParaRPr>
            </a:p>
          </p:txBody>
        </p:sp>
      </p:grpSp>
      <p:grpSp>
        <p:nvGrpSpPr>
          <p:cNvPr id="61" name="Group 60"/>
          <p:cNvGrpSpPr/>
          <p:nvPr/>
        </p:nvGrpSpPr>
        <p:grpSpPr>
          <a:xfrm>
            <a:off x="6030131" y="4921944"/>
            <a:ext cx="1323485" cy="413444"/>
            <a:chOff x="8040175" y="5063405"/>
            <a:chExt cx="1764646" cy="551259"/>
          </a:xfrm>
        </p:grpSpPr>
        <p:sp>
          <p:nvSpPr>
            <p:cNvPr id="85" name="Rectangular Callout 84"/>
            <p:cNvSpPr/>
            <p:nvPr/>
          </p:nvSpPr>
          <p:spPr>
            <a:xfrm>
              <a:off x="8131741" y="5063405"/>
              <a:ext cx="1581514" cy="533379"/>
            </a:xfrm>
            <a:prstGeom prst="wedgeRectCallout">
              <a:avLst>
                <a:gd name="adj1" fmla="val 33559"/>
                <a:gd name="adj2" fmla="val -77885"/>
              </a:avLst>
            </a:prstGeom>
            <a:solidFill>
              <a:schemeClr val="accent2">
                <a:lumMod val="20000"/>
                <a:lumOff val="80000"/>
                <a:alpha val="4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86" name="TextBox 85"/>
            <p:cNvSpPr txBox="1"/>
            <p:nvPr/>
          </p:nvSpPr>
          <p:spPr>
            <a:xfrm flipH="1">
              <a:off x="8040175" y="5106833"/>
              <a:ext cx="1764646" cy="507831"/>
            </a:xfrm>
            <a:prstGeom prst="rect">
              <a:avLst/>
            </a:prstGeom>
            <a:noFill/>
          </p:spPr>
          <p:txBody>
            <a:bodyPr wrap="square" rtlCol="0">
              <a:spAutoFit/>
            </a:bodyPr>
            <a:lstStyle/>
            <a:p>
              <a:pPr algn="ctr"/>
              <a:r>
                <a:rPr lang="en-HK" sz="1050" dirty="0">
                  <a:solidFill>
                    <a:prstClr val="black"/>
                  </a:solidFill>
                </a:rPr>
                <a:t>Holding Keys for</a:t>
              </a:r>
            </a:p>
            <a:p>
              <a:pPr algn="ctr"/>
              <a:r>
                <a:rPr lang="en-HK" sz="825" b="1" dirty="0">
                  <a:solidFill>
                    <a:prstClr val="black"/>
                  </a:solidFill>
                </a:rPr>
                <a:t>_</a:t>
              </a:r>
              <a:r>
                <a:rPr lang="en-HK" sz="825" b="1" dirty="0" err="1">
                  <a:solidFill>
                    <a:prstClr val="black"/>
                  </a:solidFill>
                </a:rPr>
                <a:t>store.bracelet.mesh.box</a:t>
              </a:r>
              <a:endParaRPr lang="en-US" sz="825" b="1" dirty="0">
                <a:solidFill>
                  <a:prstClr val="black"/>
                </a:solidFill>
              </a:endParaRPr>
            </a:p>
          </p:txBody>
        </p:sp>
      </p:grpSp>
      <p:cxnSp>
        <p:nvCxnSpPr>
          <p:cNvPr id="87" name="Straight Connector 86"/>
          <p:cNvCxnSpPr>
            <a:stCxn id="83" idx="3"/>
            <a:endCxn id="85" idx="1"/>
          </p:cNvCxnSpPr>
          <p:nvPr/>
        </p:nvCxnSpPr>
        <p:spPr>
          <a:xfrm flipV="1">
            <a:off x="5655884" y="5121961"/>
            <a:ext cx="442922" cy="1919"/>
          </a:xfrm>
          <a:prstGeom prst="line">
            <a:avLst/>
          </a:prstGeom>
          <a:ln>
            <a:solidFill>
              <a:schemeClr val="accent2"/>
            </a:solidFill>
            <a:prstDash val="dash"/>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a:stCxn id="58" idx="3"/>
          </p:cNvCxnSpPr>
          <p:nvPr/>
        </p:nvCxnSpPr>
        <p:spPr>
          <a:xfrm flipV="1">
            <a:off x="4123455" y="5320059"/>
            <a:ext cx="343877" cy="301521"/>
          </a:xfrm>
          <a:prstGeom prst="line">
            <a:avLst/>
          </a:prstGeom>
          <a:ln>
            <a:solidFill>
              <a:schemeClr val="accent2"/>
            </a:solidFill>
            <a:prstDash val="dash"/>
          </a:ln>
        </p:spPr>
        <p:style>
          <a:lnRef idx="1">
            <a:schemeClr val="accent1"/>
          </a:lnRef>
          <a:fillRef idx="0">
            <a:schemeClr val="accent1"/>
          </a:fillRef>
          <a:effectRef idx="0">
            <a:schemeClr val="accent1"/>
          </a:effectRef>
          <a:fontRef idx="minor">
            <a:schemeClr val="tx1"/>
          </a:fontRef>
        </p:style>
      </p:cxnSp>
      <p:cxnSp>
        <p:nvCxnSpPr>
          <p:cNvPr id="109" name="Straight Connector 108"/>
          <p:cNvCxnSpPr/>
          <p:nvPr/>
        </p:nvCxnSpPr>
        <p:spPr>
          <a:xfrm>
            <a:off x="7284941" y="5317271"/>
            <a:ext cx="640071" cy="179095"/>
          </a:xfrm>
          <a:prstGeom prst="line">
            <a:avLst/>
          </a:prstGeom>
          <a:ln>
            <a:solidFill>
              <a:schemeClr val="accent2"/>
            </a:solidFill>
            <a:prstDash val="dash"/>
          </a:ln>
        </p:spPr>
        <p:style>
          <a:lnRef idx="1">
            <a:schemeClr val="accent1"/>
          </a:lnRef>
          <a:fillRef idx="0">
            <a:schemeClr val="accent1"/>
          </a:fillRef>
          <a:effectRef idx="0">
            <a:schemeClr val="accent1"/>
          </a:effectRef>
          <a:fontRef idx="minor">
            <a:schemeClr val="tx1"/>
          </a:fontRef>
        </p:style>
      </p:cxnSp>
      <p:grpSp>
        <p:nvGrpSpPr>
          <p:cNvPr id="55" name="Group 54"/>
          <p:cNvGrpSpPr/>
          <p:nvPr/>
        </p:nvGrpSpPr>
        <p:grpSpPr>
          <a:xfrm>
            <a:off x="3590215" y="2567279"/>
            <a:ext cx="966148" cy="558911"/>
            <a:chOff x="4786952" y="1923851"/>
            <a:chExt cx="1288197" cy="745215"/>
          </a:xfrm>
        </p:grpSpPr>
        <p:sp>
          <p:nvSpPr>
            <p:cNvPr id="113" name="Rectangular Callout 112"/>
            <p:cNvSpPr/>
            <p:nvPr/>
          </p:nvSpPr>
          <p:spPr>
            <a:xfrm>
              <a:off x="4812521" y="1927568"/>
              <a:ext cx="1224304" cy="741498"/>
            </a:xfrm>
            <a:prstGeom prst="wedgeRectCallout">
              <a:avLst>
                <a:gd name="adj1" fmla="val -33040"/>
                <a:gd name="adj2" fmla="val 78272"/>
              </a:avLst>
            </a:prstGeom>
            <a:solidFill>
              <a:schemeClr val="accent2">
                <a:lumMod val="20000"/>
                <a:lumOff val="80000"/>
                <a:alpha val="4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114" name="TextBox 113"/>
            <p:cNvSpPr txBox="1"/>
            <p:nvPr/>
          </p:nvSpPr>
          <p:spPr>
            <a:xfrm flipH="1">
              <a:off x="4786952" y="1923851"/>
              <a:ext cx="1288197" cy="738665"/>
            </a:xfrm>
            <a:prstGeom prst="rect">
              <a:avLst/>
            </a:prstGeom>
            <a:noFill/>
          </p:spPr>
          <p:txBody>
            <a:bodyPr wrap="square" rtlCol="0">
              <a:spAutoFit/>
            </a:bodyPr>
            <a:lstStyle/>
            <a:p>
              <a:pPr algn="ctr"/>
              <a:r>
                <a:rPr lang="en-HK" sz="1200" dirty="0">
                  <a:solidFill>
                    <a:prstClr val="black"/>
                  </a:solidFill>
                </a:rPr>
                <a:t>Keys for</a:t>
              </a:r>
            </a:p>
            <a:p>
              <a:pPr algn="ctr"/>
              <a:r>
                <a:rPr lang="en-HK" sz="900" b="1" dirty="0" err="1">
                  <a:solidFill>
                    <a:prstClr val="black"/>
                  </a:solidFill>
                </a:rPr>
                <a:t>mesh.box</a:t>
              </a:r>
              <a:endParaRPr lang="en-HK" sz="900" b="1" dirty="0">
                <a:solidFill>
                  <a:prstClr val="black"/>
                </a:solidFill>
              </a:endParaRPr>
            </a:p>
            <a:p>
              <a:pPr algn="ctr"/>
              <a:r>
                <a:rPr lang="en-HK" sz="900" dirty="0" smtClean="0">
                  <a:solidFill>
                    <a:prstClr val="black"/>
                  </a:solidFill>
                </a:rPr>
                <a:t>&amp;</a:t>
              </a:r>
              <a:r>
                <a:rPr lang="en-HK" sz="900" b="1" dirty="0" err="1" smtClean="0">
                  <a:solidFill>
                    <a:prstClr val="black"/>
                  </a:solidFill>
                </a:rPr>
                <a:t>hub.mesh.box</a:t>
              </a:r>
              <a:endParaRPr lang="en-US" sz="900" b="1" dirty="0">
                <a:solidFill>
                  <a:prstClr val="black"/>
                </a:solidFill>
              </a:endParaRPr>
            </a:p>
          </p:txBody>
        </p:sp>
      </p:grpSp>
      <p:grpSp>
        <p:nvGrpSpPr>
          <p:cNvPr id="117" name="Group 116"/>
          <p:cNvGrpSpPr/>
          <p:nvPr/>
        </p:nvGrpSpPr>
        <p:grpSpPr>
          <a:xfrm>
            <a:off x="4515928" y="2191835"/>
            <a:ext cx="393273" cy="415927"/>
            <a:chOff x="6477000" y="215900"/>
            <a:chExt cx="524364" cy="554569"/>
          </a:xfrm>
        </p:grpSpPr>
        <p:sp>
          <p:nvSpPr>
            <p:cNvPr id="115" name="Oval 114"/>
            <p:cNvSpPr/>
            <p:nvPr/>
          </p:nvSpPr>
          <p:spPr>
            <a:xfrm>
              <a:off x="6477000" y="215900"/>
              <a:ext cx="524364" cy="524364"/>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116" name="TextBox 115"/>
            <p:cNvSpPr txBox="1"/>
            <p:nvPr/>
          </p:nvSpPr>
          <p:spPr>
            <a:xfrm>
              <a:off x="6552191" y="216472"/>
              <a:ext cx="427896" cy="553997"/>
            </a:xfrm>
            <a:prstGeom prst="rect">
              <a:avLst/>
            </a:prstGeom>
            <a:noFill/>
          </p:spPr>
          <p:txBody>
            <a:bodyPr wrap="none" rtlCol="0">
              <a:spAutoFit/>
            </a:bodyPr>
            <a:lstStyle/>
            <a:p>
              <a:r>
                <a:rPr lang="en-US" sz="2100" b="1" dirty="0">
                  <a:solidFill>
                    <a:srgbClr val="C00000"/>
                  </a:solidFill>
                </a:rPr>
                <a:t>1</a:t>
              </a:r>
            </a:p>
          </p:txBody>
        </p:sp>
      </p:grpSp>
      <p:grpSp>
        <p:nvGrpSpPr>
          <p:cNvPr id="118" name="Group 117"/>
          <p:cNvGrpSpPr/>
          <p:nvPr/>
        </p:nvGrpSpPr>
        <p:grpSpPr>
          <a:xfrm>
            <a:off x="4651241" y="3842944"/>
            <a:ext cx="393273" cy="415927"/>
            <a:chOff x="6477000" y="215900"/>
            <a:chExt cx="524364" cy="554569"/>
          </a:xfrm>
        </p:grpSpPr>
        <p:sp>
          <p:nvSpPr>
            <p:cNvPr id="119" name="Oval 118"/>
            <p:cNvSpPr/>
            <p:nvPr/>
          </p:nvSpPr>
          <p:spPr>
            <a:xfrm>
              <a:off x="6477000" y="215900"/>
              <a:ext cx="524364" cy="524364"/>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120" name="TextBox 119"/>
            <p:cNvSpPr txBox="1"/>
            <p:nvPr/>
          </p:nvSpPr>
          <p:spPr>
            <a:xfrm>
              <a:off x="6552191" y="216472"/>
              <a:ext cx="427896" cy="553997"/>
            </a:xfrm>
            <a:prstGeom prst="rect">
              <a:avLst/>
            </a:prstGeom>
            <a:noFill/>
          </p:spPr>
          <p:txBody>
            <a:bodyPr wrap="none" rtlCol="0">
              <a:spAutoFit/>
            </a:bodyPr>
            <a:lstStyle/>
            <a:p>
              <a:r>
                <a:rPr lang="en-US" sz="2100" b="1" dirty="0">
                  <a:solidFill>
                    <a:srgbClr val="C00000"/>
                  </a:solidFill>
                </a:rPr>
                <a:t>2</a:t>
              </a:r>
            </a:p>
          </p:txBody>
        </p:sp>
      </p:grpSp>
      <p:grpSp>
        <p:nvGrpSpPr>
          <p:cNvPr id="121" name="Group 120"/>
          <p:cNvGrpSpPr/>
          <p:nvPr/>
        </p:nvGrpSpPr>
        <p:grpSpPr>
          <a:xfrm>
            <a:off x="5627546" y="5287903"/>
            <a:ext cx="393273" cy="415927"/>
            <a:chOff x="6477000" y="215900"/>
            <a:chExt cx="524364" cy="554569"/>
          </a:xfrm>
        </p:grpSpPr>
        <p:sp>
          <p:nvSpPr>
            <p:cNvPr id="122" name="Oval 121"/>
            <p:cNvSpPr/>
            <p:nvPr/>
          </p:nvSpPr>
          <p:spPr>
            <a:xfrm>
              <a:off x="6477000" y="215900"/>
              <a:ext cx="524364" cy="524364"/>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123" name="TextBox 122"/>
            <p:cNvSpPr txBox="1"/>
            <p:nvPr/>
          </p:nvSpPr>
          <p:spPr>
            <a:xfrm>
              <a:off x="6552191" y="216472"/>
              <a:ext cx="427896" cy="553997"/>
            </a:xfrm>
            <a:prstGeom prst="rect">
              <a:avLst/>
            </a:prstGeom>
            <a:noFill/>
          </p:spPr>
          <p:txBody>
            <a:bodyPr wrap="none" rtlCol="0">
              <a:spAutoFit/>
            </a:bodyPr>
            <a:lstStyle/>
            <a:p>
              <a:r>
                <a:rPr lang="en-US" sz="2100" b="1" dirty="0">
                  <a:solidFill>
                    <a:srgbClr val="C00000"/>
                  </a:solidFill>
                </a:rPr>
                <a:t>3</a:t>
              </a:r>
            </a:p>
          </p:txBody>
        </p:sp>
      </p:grpSp>
      <p:grpSp>
        <p:nvGrpSpPr>
          <p:cNvPr id="63" name="Group 62"/>
          <p:cNvGrpSpPr/>
          <p:nvPr/>
        </p:nvGrpSpPr>
        <p:grpSpPr>
          <a:xfrm>
            <a:off x="499747" y="5061764"/>
            <a:ext cx="1132757" cy="422198"/>
            <a:chOff x="666329" y="5249832"/>
            <a:chExt cx="1510343" cy="562930"/>
          </a:xfrm>
        </p:grpSpPr>
        <p:sp>
          <p:nvSpPr>
            <p:cNvPr id="127" name="Rectangular Callout 126"/>
            <p:cNvSpPr/>
            <p:nvPr/>
          </p:nvSpPr>
          <p:spPr>
            <a:xfrm>
              <a:off x="713507" y="5249832"/>
              <a:ext cx="1415988" cy="561034"/>
            </a:xfrm>
            <a:prstGeom prst="wedgeRectCallout">
              <a:avLst>
                <a:gd name="adj1" fmla="val 31860"/>
                <a:gd name="adj2" fmla="val -73532"/>
              </a:avLst>
            </a:prstGeom>
            <a:solidFill>
              <a:schemeClr val="accent2">
                <a:lumMod val="20000"/>
                <a:lumOff val="80000"/>
                <a:alpha val="4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128" name="TextBox 127"/>
            <p:cNvSpPr txBox="1"/>
            <p:nvPr/>
          </p:nvSpPr>
          <p:spPr>
            <a:xfrm flipH="1">
              <a:off x="666329" y="5304932"/>
              <a:ext cx="1510343" cy="507830"/>
            </a:xfrm>
            <a:prstGeom prst="rect">
              <a:avLst/>
            </a:prstGeom>
            <a:noFill/>
          </p:spPr>
          <p:txBody>
            <a:bodyPr wrap="square" rtlCol="0">
              <a:spAutoFit/>
            </a:bodyPr>
            <a:lstStyle/>
            <a:p>
              <a:pPr algn="ctr"/>
              <a:r>
                <a:rPr lang="en-HK" sz="1050" dirty="0">
                  <a:solidFill>
                    <a:prstClr val="black"/>
                  </a:solidFill>
                </a:rPr>
                <a:t>Public Keys @</a:t>
              </a:r>
            </a:p>
            <a:p>
              <a:pPr algn="ctr"/>
              <a:r>
                <a:rPr lang="en-HK" sz="825" b="1" dirty="0">
                  <a:solidFill>
                    <a:prstClr val="black"/>
                  </a:solidFill>
                </a:rPr>
                <a:t>_*.</a:t>
              </a:r>
              <a:r>
                <a:rPr lang="en-HK" sz="825" b="1" dirty="0" err="1">
                  <a:solidFill>
                    <a:prstClr val="black"/>
                  </a:solidFill>
                </a:rPr>
                <a:t>tv.mesh.box</a:t>
              </a:r>
              <a:endParaRPr lang="en-HK" sz="825" b="1" dirty="0">
                <a:solidFill>
                  <a:prstClr val="black"/>
                </a:solidFill>
              </a:endParaRPr>
            </a:p>
          </p:txBody>
        </p:sp>
      </p:grpSp>
      <p:grpSp>
        <p:nvGrpSpPr>
          <p:cNvPr id="124" name="Group 123"/>
          <p:cNvGrpSpPr/>
          <p:nvPr/>
        </p:nvGrpSpPr>
        <p:grpSpPr>
          <a:xfrm>
            <a:off x="197009" y="4694124"/>
            <a:ext cx="393273" cy="415927"/>
            <a:chOff x="6477000" y="215900"/>
            <a:chExt cx="524364" cy="554569"/>
          </a:xfrm>
        </p:grpSpPr>
        <p:sp>
          <p:nvSpPr>
            <p:cNvPr id="125" name="Oval 124"/>
            <p:cNvSpPr/>
            <p:nvPr/>
          </p:nvSpPr>
          <p:spPr>
            <a:xfrm>
              <a:off x="6477000" y="215900"/>
              <a:ext cx="524364" cy="524364"/>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126" name="TextBox 125"/>
            <p:cNvSpPr txBox="1"/>
            <p:nvPr/>
          </p:nvSpPr>
          <p:spPr>
            <a:xfrm>
              <a:off x="6552191" y="216472"/>
              <a:ext cx="427896" cy="553997"/>
            </a:xfrm>
            <a:prstGeom prst="rect">
              <a:avLst/>
            </a:prstGeom>
            <a:noFill/>
          </p:spPr>
          <p:txBody>
            <a:bodyPr wrap="none" rtlCol="0">
              <a:spAutoFit/>
            </a:bodyPr>
            <a:lstStyle/>
            <a:p>
              <a:r>
                <a:rPr lang="en-US" sz="2100" b="1" dirty="0">
                  <a:solidFill>
                    <a:srgbClr val="C00000"/>
                  </a:solidFill>
                </a:rPr>
                <a:t>4</a:t>
              </a:r>
            </a:p>
          </p:txBody>
        </p:sp>
      </p:grpSp>
      <p:sp>
        <p:nvSpPr>
          <p:cNvPr id="129" name="TextBox 128"/>
          <p:cNvSpPr txBox="1"/>
          <p:nvPr/>
        </p:nvSpPr>
        <p:spPr>
          <a:xfrm>
            <a:off x="4186496" y="5545851"/>
            <a:ext cx="2887842" cy="507831"/>
          </a:xfrm>
          <a:prstGeom prst="rect">
            <a:avLst/>
          </a:prstGeom>
          <a:noFill/>
        </p:spPr>
        <p:txBody>
          <a:bodyPr wrap="none" rtlCol="0">
            <a:spAutoFit/>
          </a:bodyPr>
          <a:lstStyle/>
          <a:p>
            <a:r>
              <a:rPr lang="en-HK" sz="1350" dirty="0">
                <a:solidFill>
                  <a:prstClr val="black"/>
                </a:solidFill>
              </a:rPr>
              <a:t>Dependent Devices</a:t>
            </a:r>
          </a:p>
          <a:p>
            <a:r>
              <a:rPr lang="en-HK" sz="1350" dirty="0">
                <a:solidFill>
                  <a:prstClr val="black"/>
                </a:solidFill>
              </a:rPr>
              <a:t>Connecting via </a:t>
            </a:r>
            <a:r>
              <a:rPr lang="en-HK" sz="1350" dirty="0" err="1">
                <a:solidFill>
                  <a:prstClr val="black"/>
                </a:solidFill>
              </a:rPr>
              <a:t>Peernodes</a:t>
            </a:r>
            <a:r>
              <a:rPr lang="en-HK" sz="1350" dirty="0">
                <a:solidFill>
                  <a:prstClr val="black"/>
                </a:solidFill>
              </a:rPr>
              <a:t> (</a:t>
            </a:r>
            <a:r>
              <a:rPr lang="en-HK" sz="1350" dirty="0" err="1">
                <a:solidFill>
                  <a:prstClr val="black"/>
                </a:solidFill>
              </a:rPr>
              <a:t>Meshhubs</a:t>
            </a:r>
            <a:r>
              <a:rPr lang="en-HK" sz="1350" dirty="0">
                <a:solidFill>
                  <a:prstClr val="black"/>
                </a:solidFill>
              </a:rPr>
              <a:t>)</a:t>
            </a:r>
          </a:p>
        </p:txBody>
      </p:sp>
      <p:sp>
        <p:nvSpPr>
          <p:cNvPr id="130" name="TextBox 129"/>
          <p:cNvSpPr txBox="1"/>
          <p:nvPr/>
        </p:nvSpPr>
        <p:spPr>
          <a:xfrm>
            <a:off x="4996527" y="4297674"/>
            <a:ext cx="982961" cy="507831"/>
          </a:xfrm>
          <a:prstGeom prst="rect">
            <a:avLst/>
          </a:prstGeom>
          <a:noFill/>
        </p:spPr>
        <p:txBody>
          <a:bodyPr wrap="none" rtlCol="0">
            <a:spAutoFit/>
          </a:bodyPr>
          <a:lstStyle/>
          <a:p>
            <a:r>
              <a:rPr lang="en-HK" sz="1350" dirty="0">
                <a:solidFill>
                  <a:prstClr val="black"/>
                </a:solidFill>
              </a:rPr>
              <a:t>Connecting</a:t>
            </a:r>
          </a:p>
          <a:p>
            <a:r>
              <a:rPr lang="en-HK" sz="1350" dirty="0" err="1">
                <a:solidFill>
                  <a:prstClr val="black"/>
                </a:solidFill>
              </a:rPr>
              <a:t>Peernodes</a:t>
            </a:r>
            <a:endParaRPr lang="en-HK" sz="1350" dirty="0">
              <a:solidFill>
                <a:prstClr val="black"/>
              </a:solidFill>
            </a:endParaRPr>
          </a:p>
        </p:txBody>
      </p:sp>
      <p:sp>
        <p:nvSpPr>
          <p:cNvPr id="131" name="TextBox 130"/>
          <p:cNvSpPr txBox="1"/>
          <p:nvPr/>
        </p:nvSpPr>
        <p:spPr>
          <a:xfrm>
            <a:off x="4655854" y="2622147"/>
            <a:ext cx="2628861" cy="507831"/>
          </a:xfrm>
          <a:prstGeom prst="rect">
            <a:avLst/>
          </a:prstGeom>
          <a:noFill/>
        </p:spPr>
        <p:txBody>
          <a:bodyPr wrap="none" rtlCol="0">
            <a:spAutoFit/>
          </a:bodyPr>
          <a:lstStyle/>
          <a:p>
            <a:r>
              <a:rPr lang="en-HK" sz="1350" dirty="0">
                <a:solidFill>
                  <a:prstClr val="black"/>
                </a:solidFill>
              </a:rPr>
              <a:t>Gateway also responsible for</a:t>
            </a:r>
          </a:p>
          <a:p>
            <a:r>
              <a:rPr lang="en-HK" sz="1350" dirty="0">
                <a:solidFill>
                  <a:prstClr val="black"/>
                </a:solidFill>
              </a:rPr>
              <a:t>Maintaining Keys for Mesh domain</a:t>
            </a:r>
            <a:endParaRPr lang="en-US" sz="1350" dirty="0">
              <a:solidFill>
                <a:prstClr val="black"/>
              </a:solidFill>
            </a:endParaRPr>
          </a:p>
        </p:txBody>
      </p:sp>
      <p:sp>
        <p:nvSpPr>
          <p:cNvPr id="132" name="TextBox 131"/>
          <p:cNvSpPr txBox="1"/>
          <p:nvPr/>
        </p:nvSpPr>
        <p:spPr>
          <a:xfrm>
            <a:off x="264229" y="5511102"/>
            <a:ext cx="2300310" cy="715581"/>
          </a:xfrm>
          <a:prstGeom prst="rect">
            <a:avLst/>
          </a:prstGeom>
          <a:noFill/>
        </p:spPr>
        <p:txBody>
          <a:bodyPr wrap="none" rtlCol="0">
            <a:spAutoFit/>
          </a:bodyPr>
          <a:lstStyle/>
          <a:p>
            <a:r>
              <a:rPr lang="en-HK" sz="1350" dirty="0">
                <a:solidFill>
                  <a:prstClr val="black"/>
                </a:solidFill>
              </a:rPr>
              <a:t>Dependent Devices</a:t>
            </a:r>
          </a:p>
          <a:p>
            <a:r>
              <a:rPr lang="en-HK" sz="1350" dirty="0">
                <a:solidFill>
                  <a:prstClr val="black"/>
                </a:solidFill>
              </a:rPr>
              <a:t>With capability of maintaining</a:t>
            </a:r>
          </a:p>
          <a:p>
            <a:r>
              <a:rPr lang="en-HK" sz="1350" dirty="0">
                <a:solidFill>
                  <a:prstClr val="black"/>
                </a:solidFill>
              </a:rPr>
              <a:t>Its own keys.</a:t>
            </a:r>
          </a:p>
        </p:txBody>
      </p:sp>
    </p:spTree>
    <p:extLst>
      <p:ext uri="{BB962C8B-B14F-4D97-AF65-F5344CB8AC3E}">
        <p14:creationId xmlns:p14="http://schemas.microsoft.com/office/powerpoint/2010/main" val="3031410544"/>
      </p:ext>
    </p:extLst>
  </p:cSld>
  <p:clrMapOvr>
    <a:masterClrMapping/>
  </p:clrMapOvr>
  <p:transition spd="slow">
    <p:strips/>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childTnLst>
                          </p:cTn>
                        </p:par>
                        <p:par>
                          <p:cTn id="8" fill="hold">
                            <p:stCondLst>
                              <p:cond delay="250"/>
                            </p:stCondLst>
                            <p:childTnLst>
                              <p:par>
                                <p:cTn id="9" presetID="10" presetClass="entr" presetSubtype="0" fill="hold" nodeType="afterEffect">
                                  <p:stCondLst>
                                    <p:cond delay="0"/>
                                  </p:stCondLst>
                                  <p:childTnLst>
                                    <p:set>
                                      <p:cBhvr>
                                        <p:cTn id="10" dur="1" fill="hold">
                                          <p:stCondLst>
                                            <p:cond delay="0"/>
                                          </p:stCondLst>
                                        </p:cTn>
                                        <p:tgtEl>
                                          <p:spTgt spid="21"/>
                                        </p:tgtEl>
                                        <p:attrNameLst>
                                          <p:attrName>style.visibility</p:attrName>
                                        </p:attrNameLst>
                                      </p:cBhvr>
                                      <p:to>
                                        <p:strVal val="visible"/>
                                      </p:to>
                                    </p:set>
                                    <p:animEffect transition="in" filter="fade">
                                      <p:cBhvr>
                                        <p:cTn id="11" dur="250"/>
                                        <p:tgtEl>
                                          <p:spTgt spid="21"/>
                                        </p:tgtEl>
                                      </p:cBhvr>
                                    </p:animEffect>
                                  </p:childTnLst>
                                </p:cTn>
                              </p:par>
                            </p:childTnLst>
                          </p:cTn>
                        </p:par>
                        <p:par>
                          <p:cTn id="12" fill="hold">
                            <p:stCondLst>
                              <p:cond delay="500"/>
                            </p:stCondLst>
                            <p:childTnLst>
                              <p:par>
                                <p:cTn id="13" presetID="10" presetClass="entr" presetSubtype="0" fill="hold" nodeType="afterEffect">
                                  <p:stCondLst>
                                    <p:cond delay="0"/>
                                  </p:stCondLst>
                                  <p:childTnLst>
                                    <p:set>
                                      <p:cBhvr>
                                        <p:cTn id="14" dur="1" fill="hold">
                                          <p:stCondLst>
                                            <p:cond delay="0"/>
                                          </p:stCondLst>
                                        </p:cTn>
                                        <p:tgtEl>
                                          <p:spTgt spid="24"/>
                                        </p:tgtEl>
                                        <p:attrNameLst>
                                          <p:attrName>style.visibility</p:attrName>
                                        </p:attrNameLst>
                                      </p:cBhvr>
                                      <p:to>
                                        <p:strVal val="visible"/>
                                      </p:to>
                                    </p:set>
                                    <p:animEffect transition="in" filter="fade">
                                      <p:cBhvr>
                                        <p:cTn id="15" dur="250"/>
                                        <p:tgtEl>
                                          <p:spTgt spid="24"/>
                                        </p:tgtEl>
                                      </p:cBhvr>
                                    </p:animEffect>
                                  </p:childTnLst>
                                </p:cTn>
                              </p:par>
                            </p:childTnLst>
                          </p:cTn>
                        </p:par>
                        <p:par>
                          <p:cTn id="16" fill="hold">
                            <p:stCondLst>
                              <p:cond delay="750"/>
                            </p:stCondLst>
                            <p:childTnLst>
                              <p:par>
                                <p:cTn id="17" presetID="10" presetClass="entr" presetSubtype="0" fill="hold" nodeType="afterEffect">
                                  <p:stCondLst>
                                    <p:cond delay="0"/>
                                  </p:stCondLst>
                                  <p:childTnLst>
                                    <p:set>
                                      <p:cBhvr>
                                        <p:cTn id="18" dur="1" fill="hold">
                                          <p:stCondLst>
                                            <p:cond delay="0"/>
                                          </p:stCondLst>
                                        </p:cTn>
                                        <p:tgtEl>
                                          <p:spTgt spid="26"/>
                                        </p:tgtEl>
                                        <p:attrNameLst>
                                          <p:attrName>style.visibility</p:attrName>
                                        </p:attrNameLst>
                                      </p:cBhvr>
                                      <p:to>
                                        <p:strVal val="visible"/>
                                      </p:to>
                                    </p:set>
                                    <p:animEffect transition="in" filter="fade">
                                      <p:cBhvr>
                                        <p:cTn id="19" dur="250"/>
                                        <p:tgtEl>
                                          <p:spTgt spid="26"/>
                                        </p:tgtEl>
                                      </p:cBhvr>
                                    </p:animEffect>
                                  </p:childTnLst>
                                </p:cTn>
                              </p:par>
                            </p:childTnLst>
                          </p:cTn>
                        </p:par>
                        <p:par>
                          <p:cTn id="20" fill="hold">
                            <p:stCondLst>
                              <p:cond delay="1000"/>
                            </p:stCondLst>
                            <p:childTnLst>
                              <p:par>
                                <p:cTn id="21" presetID="22" presetClass="entr" presetSubtype="8" fill="hold" nodeType="afterEffect">
                                  <p:stCondLst>
                                    <p:cond delay="0"/>
                                  </p:stCondLst>
                                  <p:childTnLst>
                                    <p:set>
                                      <p:cBhvr>
                                        <p:cTn id="22" dur="1" fill="hold">
                                          <p:stCondLst>
                                            <p:cond delay="0"/>
                                          </p:stCondLst>
                                        </p:cTn>
                                        <p:tgtEl>
                                          <p:spTgt spid="52"/>
                                        </p:tgtEl>
                                        <p:attrNameLst>
                                          <p:attrName>style.visibility</p:attrName>
                                        </p:attrNameLst>
                                      </p:cBhvr>
                                      <p:to>
                                        <p:strVal val="visible"/>
                                      </p:to>
                                    </p:set>
                                    <p:animEffect transition="in" filter="wipe(left)">
                                      <p:cBhvr>
                                        <p:cTn id="23" dur="250"/>
                                        <p:tgtEl>
                                          <p:spTgt spid="52"/>
                                        </p:tgtEl>
                                      </p:cBhvr>
                                    </p:animEffect>
                                  </p:childTnLst>
                                </p:cTn>
                              </p:par>
                            </p:childTnLst>
                          </p:cTn>
                        </p:par>
                        <p:par>
                          <p:cTn id="24" fill="hold">
                            <p:stCondLst>
                              <p:cond delay="1250"/>
                            </p:stCondLst>
                            <p:childTnLst>
                              <p:par>
                                <p:cTn id="25" presetID="53" presetClass="entr" presetSubtype="16" fill="hold" nodeType="afterEffect">
                                  <p:stCondLst>
                                    <p:cond delay="0"/>
                                  </p:stCondLst>
                                  <p:childTnLst>
                                    <p:set>
                                      <p:cBhvr>
                                        <p:cTn id="26" dur="1" fill="hold">
                                          <p:stCondLst>
                                            <p:cond delay="0"/>
                                          </p:stCondLst>
                                        </p:cTn>
                                        <p:tgtEl>
                                          <p:spTgt spid="42"/>
                                        </p:tgtEl>
                                        <p:attrNameLst>
                                          <p:attrName>style.visibility</p:attrName>
                                        </p:attrNameLst>
                                      </p:cBhvr>
                                      <p:to>
                                        <p:strVal val="visible"/>
                                      </p:to>
                                    </p:set>
                                    <p:anim calcmode="lin" valueType="num">
                                      <p:cBhvr>
                                        <p:cTn id="27" dur="250" fill="hold"/>
                                        <p:tgtEl>
                                          <p:spTgt spid="42"/>
                                        </p:tgtEl>
                                        <p:attrNameLst>
                                          <p:attrName>ppt_w</p:attrName>
                                        </p:attrNameLst>
                                      </p:cBhvr>
                                      <p:tavLst>
                                        <p:tav tm="0">
                                          <p:val>
                                            <p:fltVal val="0"/>
                                          </p:val>
                                        </p:tav>
                                        <p:tav tm="100000">
                                          <p:val>
                                            <p:strVal val="#ppt_w"/>
                                          </p:val>
                                        </p:tav>
                                      </p:tavLst>
                                    </p:anim>
                                    <p:anim calcmode="lin" valueType="num">
                                      <p:cBhvr>
                                        <p:cTn id="28" dur="250" fill="hold"/>
                                        <p:tgtEl>
                                          <p:spTgt spid="42"/>
                                        </p:tgtEl>
                                        <p:attrNameLst>
                                          <p:attrName>ppt_h</p:attrName>
                                        </p:attrNameLst>
                                      </p:cBhvr>
                                      <p:tavLst>
                                        <p:tav tm="0">
                                          <p:val>
                                            <p:fltVal val="0"/>
                                          </p:val>
                                        </p:tav>
                                        <p:tav tm="100000">
                                          <p:val>
                                            <p:strVal val="#ppt_h"/>
                                          </p:val>
                                        </p:tav>
                                      </p:tavLst>
                                    </p:anim>
                                    <p:animEffect transition="in" filter="fade">
                                      <p:cBhvr>
                                        <p:cTn id="29" dur="250"/>
                                        <p:tgtEl>
                                          <p:spTgt spid="42"/>
                                        </p:tgtEl>
                                      </p:cBhvr>
                                    </p:animEffect>
                                  </p:childTnLst>
                                </p:cTn>
                              </p:par>
                            </p:childTnLst>
                          </p:cTn>
                        </p:par>
                        <p:par>
                          <p:cTn id="30" fill="hold">
                            <p:stCondLst>
                              <p:cond delay="1500"/>
                            </p:stCondLst>
                            <p:childTnLst>
                              <p:par>
                                <p:cTn id="31" presetID="53" presetClass="entr" presetSubtype="16" fill="hold" nodeType="afterEffect">
                                  <p:stCondLst>
                                    <p:cond delay="0"/>
                                  </p:stCondLst>
                                  <p:childTnLst>
                                    <p:set>
                                      <p:cBhvr>
                                        <p:cTn id="32" dur="1" fill="hold">
                                          <p:stCondLst>
                                            <p:cond delay="0"/>
                                          </p:stCondLst>
                                        </p:cTn>
                                        <p:tgtEl>
                                          <p:spTgt spid="44"/>
                                        </p:tgtEl>
                                        <p:attrNameLst>
                                          <p:attrName>style.visibility</p:attrName>
                                        </p:attrNameLst>
                                      </p:cBhvr>
                                      <p:to>
                                        <p:strVal val="visible"/>
                                      </p:to>
                                    </p:set>
                                    <p:anim calcmode="lin" valueType="num">
                                      <p:cBhvr>
                                        <p:cTn id="33" dur="250" fill="hold"/>
                                        <p:tgtEl>
                                          <p:spTgt spid="44"/>
                                        </p:tgtEl>
                                        <p:attrNameLst>
                                          <p:attrName>ppt_w</p:attrName>
                                        </p:attrNameLst>
                                      </p:cBhvr>
                                      <p:tavLst>
                                        <p:tav tm="0">
                                          <p:val>
                                            <p:fltVal val="0"/>
                                          </p:val>
                                        </p:tav>
                                        <p:tav tm="100000">
                                          <p:val>
                                            <p:strVal val="#ppt_w"/>
                                          </p:val>
                                        </p:tav>
                                      </p:tavLst>
                                    </p:anim>
                                    <p:anim calcmode="lin" valueType="num">
                                      <p:cBhvr>
                                        <p:cTn id="34" dur="250" fill="hold"/>
                                        <p:tgtEl>
                                          <p:spTgt spid="44"/>
                                        </p:tgtEl>
                                        <p:attrNameLst>
                                          <p:attrName>ppt_h</p:attrName>
                                        </p:attrNameLst>
                                      </p:cBhvr>
                                      <p:tavLst>
                                        <p:tav tm="0">
                                          <p:val>
                                            <p:fltVal val="0"/>
                                          </p:val>
                                        </p:tav>
                                        <p:tav tm="100000">
                                          <p:val>
                                            <p:strVal val="#ppt_h"/>
                                          </p:val>
                                        </p:tav>
                                      </p:tavLst>
                                    </p:anim>
                                    <p:animEffect transition="in" filter="fade">
                                      <p:cBhvr>
                                        <p:cTn id="35" dur="250"/>
                                        <p:tgtEl>
                                          <p:spTgt spid="44"/>
                                        </p:tgtEl>
                                      </p:cBhvr>
                                    </p:animEffect>
                                  </p:childTnLst>
                                </p:cTn>
                              </p:par>
                            </p:childTnLst>
                          </p:cTn>
                        </p:par>
                        <p:par>
                          <p:cTn id="36" fill="hold">
                            <p:stCondLst>
                              <p:cond delay="1750"/>
                            </p:stCondLst>
                            <p:childTnLst>
                              <p:par>
                                <p:cTn id="37" presetID="53" presetClass="entr" presetSubtype="16" fill="hold" nodeType="afterEffect">
                                  <p:stCondLst>
                                    <p:cond delay="0"/>
                                  </p:stCondLst>
                                  <p:childTnLst>
                                    <p:set>
                                      <p:cBhvr>
                                        <p:cTn id="38" dur="1" fill="hold">
                                          <p:stCondLst>
                                            <p:cond delay="0"/>
                                          </p:stCondLst>
                                        </p:cTn>
                                        <p:tgtEl>
                                          <p:spTgt spid="46"/>
                                        </p:tgtEl>
                                        <p:attrNameLst>
                                          <p:attrName>style.visibility</p:attrName>
                                        </p:attrNameLst>
                                      </p:cBhvr>
                                      <p:to>
                                        <p:strVal val="visible"/>
                                      </p:to>
                                    </p:set>
                                    <p:anim calcmode="lin" valueType="num">
                                      <p:cBhvr>
                                        <p:cTn id="39" dur="250" fill="hold"/>
                                        <p:tgtEl>
                                          <p:spTgt spid="46"/>
                                        </p:tgtEl>
                                        <p:attrNameLst>
                                          <p:attrName>ppt_w</p:attrName>
                                        </p:attrNameLst>
                                      </p:cBhvr>
                                      <p:tavLst>
                                        <p:tav tm="0">
                                          <p:val>
                                            <p:fltVal val="0"/>
                                          </p:val>
                                        </p:tav>
                                        <p:tav tm="100000">
                                          <p:val>
                                            <p:strVal val="#ppt_w"/>
                                          </p:val>
                                        </p:tav>
                                      </p:tavLst>
                                    </p:anim>
                                    <p:anim calcmode="lin" valueType="num">
                                      <p:cBhvr>
                                        <p:cTn id="40" dur="250" fill="hold"/>
                                        <p:tgtEl>
                                          <p:spTgt spid="46"/>
                                        </p:tgtEl>
                                        <p:attrNameLst>
                                          <p:attrName>ppt_h</p:attrName>
                                        </p:attrNameLst>
                                      </p:cBhvr>
                                      <p:tavLst>
                                        <p:tav tm="0">
                                          <p:val>
                                            <p:fltVal val="0"/>
                                          </p:val>
                                        </p:tav>
                                        <p:tav tm="100000">
                                          <p:val>
                                            <p:strVal val="#ppt_h"/>
                                          </p:val>
                                        </p:tav>
                                      </p:tavLst>
                                    </p:anim>
                                    <p:animEffect transition="in" filter="fade">
                                      <p:cBhvr>
                                        <p:cTn id="41" dur="250"/>
                                        <p:tgtEl>
                                          <p:spTgt spid="46"/>
                                        </p:tgtEl>
                                      </p:cBhvr>
                                    </p:animEffect>
                                  </p:childTnLst>
                                </p:cTn>
                              </p:par>
                            </p:childTnLst>
                          </p:cTn>
                        </p:par>
                        <p:par>
                          <p:cTn id="42" fill="hold">
                            <p:stCondLst>
                              <p:cond delay="2000"/>
                            </p:stCondLst>
                            <p:childTnLst>
                              <p:par>
                                <p:cTn id="43" presetID="53" presetClass="entr" presetSubtype="16" fill="hold" nodeType="afterEffect">
                                  <p:stCondLst>
                                    <p:cond delay="0"/>
                                  </p:stCondLst>
                                  <p:childTnLst>
                                    <p:set>
                                      <p:cBhvr>
                                        <p:cTn id="44" dur="1" fill="hold">
                                          <p:stCondLst>
                                            <p:cond delay="0"/>
                                          </p:stCondLst>
                                        </p:cTn>
                                        <p:tgtEl>
                                          <p:spTgt spid="47"/>
                                        </p:tgtEl>
                                        <p:attrNameLst>
                                          <p:attrName>style.visibility</p:attrName>
                                        </p:attrNameLst>
                                      </p:cBhvr>
                                      <p:to>
                                        <p:strVal val="visible"/>
                                      </p:to>
                                    </p:set>
                                    <p:anim calcmode="lin" valueType="num">
                                      <p:cBhvr>
                                        <p:cTn id="45" dur="250" fill="hold"/>
                                        <p:tgtEl>
                                          <p:spTgt spid="47"/>
                                        </p:tgtEl>
                                        <p:attrNameLst>
                                          <p:attrName>ppt_w</p:attrName>
                                        </p:attrNameLst>
                                      </p:cBhvr>
                                      <p:tavLst>
                                        <p:tav tm="0">
                                          <p:val>
                                            <p:fltVal val="0"/>
                                          </p:val>
                                        </p:tav>
                                        <p:tav tm="100000">
                                          <p:val>
                                            <p:strVal val="#ppt_w"/>
                                          </p:val>
                                        </p:tav>
                                      </p:tavLst>
                                    </p:anim>
                                    <p:anim calcmode="lin" valueType="num">
                                      <p:cBhvr>
                                        <p:cTn id="46" dur="250" fill="hold"/>
                                        <p:tgtEl>
                                          <p:spTgt spid="47"/>
                                        </p:tgtEl>
                                        <p:attrNameLst>
                                          <p:attrName>ppt_h</p:attrName>
                                        </p:attrNameLst>
                                      </p:cBhvr>
                                      <p:tavLst>
                                        <p:tav tm="0">
                                          <p:val>
                                            <p:fltVal val="0"/>
                                          </p:val>
                                        </p:tav>
                                        <p:tav tm="100000">
                                          <p:val>
                                            <p:strVal val="#ppt_h"/>
                                          </p:val>
                                        </p:tav>
                                      </p:tavLst>
                                    </p:anim>
                                    <p:animEffect transition="in" filter="fade">
                                      <p:cBhvr>
                                        <p:cTn id="47" dur="250"/>
                                        <p:tgtEl>
                                          <p:spTgt spid="47"/>
                                        </p:tgtEl>
                                      </p:cBhvr>
                                    </p:animEffect>
                                  </p:childTnLst>
                                </p:cTn>
                              </p:par>
                            </p:childTnLst>
                          </p:cTn>
                        </p:par>
                        <p:par>
                          <p:cTn id="48" fill="hold">
                            <p:stCondLst>
                              <p:cond delay="2250"/>
                            </p:stCondLst>
                            <p:childTnLst>
                              <p:par>
                                <p:cTn id="49" presetID="53" presetClass="entr" presetSubtype="16" fill="hold" nodeType="afterEffect">
                                  <p:stCondLst>
                                    <p:cond delay="0"/>
                                  </p:stCondLst>
                                  <p:childTnLst>
                                    <p:set>
                                      <p:cBhvr>
                                        <p:cTn id="50" dur="1" fill="hold">
                                          <p:stCondLst>
                                            <p:cond delay="0"/>
                                          </p:stCondLst>
                                        </p:cTn>
                                        <p:tgtEl>
                                          <p:spTgt spid="49"/>
                                        </p:tgtEl>
                                        <p:attrNameLst>
                                          <p:attrName>style.visibility</p:attrName>
                                        </p:attrNameLst>
                                      </p:cBhvr>
                                      <p:to>
                                        <p:strVal val="visible"/>
                                      </p:to>
                                    </p:set>
                                    <p:anim calcmode="lin" valueType="num">
                                      <p:cBhvr>
                                        <p:cTn id="51" dur="250" fill="hold"/>
                                        <p:tgtEl>
                                          <p:spTgt spid="49"/>
                                        </p:tgtEl>
                                        <p:attrNameLst>
                                          <p:attrName>ppt_w</p:attrName>
                                        </p:attrNameLst>
                                      </p:cBhvr>
                                      <p:tavLst>
                                        <p:tav tm="0">
                                          <p:val>
                                            <p:fltVal val="0"/>
                                          </p:val>
                                        </p:tav>
                                        <p:tav tm="100000">
                                          <p:val>
                                            <p:strVal val="#ppt_w"/>
                                          </p:val>
                                        </p:tav>
                                      </p:tavLst>
                                    </p:anim>
                                    <p:anim calcmode="lin" valueType="num">
                                      <p:cBhvr>
                                        <p:cTn id="52" dur="250" fill="hold"/>
                                        <p:tgtEl>
                                          <p:spTgt spid="49"/>
                                        </p:tgtEl>
                                        <p:attrNameLst>
                                          <p:attrName>ppt_h</p:attrName>
                                        </p:attrNameLst>
                                      </p:cBhvr>
                                      <p:tavLst>
                                        <p:tav tm="0">
                                          <p:val>
                                            <p:fltVal val="0"/>
                                          </p:val>
                                        </p:tav>
                                        <p:tav tm="100000">
                                          <p:val>
                                            <p:strVal val="#ppt_h"/>
                                          </p:val>
                                        </p:tav>
                                      </p:tavLst>
                                    </p:anim>
                                    <p:animEffect transition="in" filter="fade">
                                      <p:cBhvr>
                                        <p:cTn id="53" dur="250"/>
                                        <p:tgtEl>
                                          <p:spTgt spid="49"/>
                                        </p:tgtEl>
                                      </p:cBhvr>
                                    </p:animEffect>
                                  </p:childTnLst>
                                </p:cTn>
                              </p:par>
                            </p:childTnLst>
                          </p:cTn>
                        </p:par>
                        <p:par>
                          <p:cTn id="54" fill="hold">
                            <p:stCondLst>
                              <p:cond delay="2500"/>
                            </p:stCondLst>
                            <p:childTnLst>
                              <p:par>
                                <p:cTn id="55" presetID="53" presetClass="entr" presetSubtype="16" fill="hold" nodeType="afterEffect">
                                  <p:stCondLst>
                                    <p:cond delay="0"/>
                                  </p:stCondLst>
                                  <p:childTnLst>
                                    <p:set>
                                      <p:cBhvr>
                                        <p:cTn id="56" dur="1" fill="hold">
                                          <p:stCondLst>
                                            <p:cond delay="0"/>
                                          </p:stCondLst>
                                        </p:cTn>
                                        <p:tgtEl>
                                          <p:spTgt spid="50"/>
                                        </p:tgtEl>
                                        <p:attrNameLst>
                                          <p:attrName>style.visibility</p:attrName>
                                        </p:attrNameLst>
                                      </p:cBhvr>
                                      <p:to>
                                        <p:strVal val="visible"/>
                                      </p:to>
                                    </p:set>
                                    <p:anim calcmode="lin" valueType="num">
                                      <p:cBhvr>
                                        <p:cTn id="57" dur="250" fill="hold"/>
                                        <p:tgtEl>
                                          <p:spTgt spid="50"/>
                                        </p:tgtEl>
                                        <p:attrNameLst>
                                          <p:attrName>ppt_w</p:attrName>
                                        </p:attrNameLst>
                                      </p:cBhvr>
                                      <p:tavLst>
                                        <p:tav tm="0">
                                          <p:val>
                                            <p:fltVal val="0"/>
                                          </p:val>
                                        </p:tav>
                                        <p:tav tm="100000">
                                          <p:val>
                                            <p:strVal val="#ppt_w"/>
                                          </p:val>
                                        </p:tav>
                                      </p:tavLst>
                                    </p:anim>
                                    <p:anim calcmode="lin" valueType="num">
                                      <p:cBhvr>
                                        <p:cTn id="58" dur="250" fill="hold"/>
                                        <p:tgtEl>
                                          <p:spTgt spid="50"/>
                                        </p:tgtEl>
                                        <p:attrNameLst>
                                          <p:attrName>ppt_h</p:attrName>
                                        </p:attrNameLst>
                                      </p:cBhvr>
                                      <p:tavLst>
                                        <p:tav tm="0">
                                          <p:val>
                                            <p:fltVal val="0"/>
                                          </p:val>
                                        </p:tav>
                                        <p:tav tm="100000">
                                          <p:val>
                                            <p:strVal val="#ppt_h"/>
                                          </p:val>
                                        </p:tav>
                                      </p:tavLst>
                                    </p:anim>
                                    <p:animEffect transition="in" filter="fade">
                                      <p:cBhvr>
                                        <p:cTn id="59" dur="250"/>
                                        <p:tgtEl>
                                          <p:spTgt spid="50"/>
                                        </p:tgtEl>
                                      </p:cBhvr>
                                    </p:animEffect>
                                  </p:childTnLst>
                                </p:cTn>
                              </p:par>
                            </p:childTnLst>
                          </p:cTn>
                        </p:par>
                        <p:par>
                          <p:cTn id="60" fill="hold">
                            <p:stCondLst>
                              <p:cond delay="2750"/>
                            </p:stCondLst>
                            <p:childTnLst>
                              <p:par>
                                <p:cTn id="61" presetID="22" presetClass="entr" presetSubtype="4" fill="hold" nodeType="afterEffect">
                                  <p:stCondLst>
                                    <p:cond delay="0"/>
                                  </p:stCondLst>
                                  <p:childTnLst>
                                    <p:set>
                                      <p:cBhvr>
                                        <p:cTn id="62" dur="1" fill="hold">
                                          <p:stCondLst>
                                            <p:cond delay="0"/>
                                          </p:stCondLst>
                                        </p:cTn>
                                        <p:tgtEl>
                                          <p:spTgt spid="20"/>
                                        </p:tgtEl>
                                        <p:attrNameLst>
                                          <p:attrName>style.visibility</p:attrName>
                                        </p:attrNameLst>
                                      </p:cBhvr>
                                      <p:to>
                                        <p:strVal val="visible"/>
                                      </p:to>
                                    </p:set>
                                    <p:animEffect transition="in" filter="wipe(down)">
                                      <p:cBhvr>
                                        <p:cTn id="63" dur="250"/>
                                        <p:tgtEl>
                                          <p:spTgt spid="20"/>
                                        </p:tgtEl>
                                      </p:cBhvr>
                                    </p:animEffect>
                                  </p:childTnLst>
                                </p:cTn>
                              </p:par>
                            </p:childTnLst>
                          </p:cTn>
                        </p:par>
                        <p:par>
                          <p:cTn id="64" fill="hold">
                            <p:stCondLst>
                              <p:cond delay="3000"/>
                            </p:stCondLst>
                            <p:childTnLst>
                              <p:par>
                                <p:cTn id="65" presetID="22" presetClass="entr" presetSubtype="4" fill="hold" nodeType="afterEffect">
                                  <p:stCondLst>
                                    <p:cond delay="0"/>
                                  </p:stCondLst>
                                  <p:childTnLst>
                                    <p:set>
                                      <p:cBhvr>
                                        <p:cTn id="66" dur="1" fill="hold">
                                          <p:stCondLst>
                                            <p:cond delay="0"/>
                                          </p:stCondLst>
                                        </p:cTn>
                                        <p:tgtEl>
                                          <p:spTgt spid="22"/>
                                        </p:tgtEl>
                                        <p:attrNameLst>
                                          <p:attrName>style.visibility</p:attrName>
                                        </p:attrNameLst>
                                      </p:cBhvr>
                                      <p:to>
                                        <p:strVal val="visible"/>
                                      </p:to>
                                    </p:set>
                                    <p:animEffect transition="in" filter="wipe(down)">
                                      <p:cBhvr>
                                        <p:cTn id="67" dur="250"/>
                                        <p:tgtEl>
                                          <p:spTgt spid="22"/>
                                        </p:tgtEl>
                                      </p:cBhvr>
                                    </p:animEffect>
                                  </p:childTnLst>
                                </p:cTn>
                              </p:par>
                            </p:childTnLst>
                          </p:cTn>
                        </p:par>
                        <p:par>
                          <p:cTn id="68" fill="hold">
                            <p:stCondLst>
                              <p:cond delay="3250"/>
                            </p:stCondLst>
                            <p:childTnLst>
                              <p:par>
                                <p:cTn id="69" presetID="22" presetClass="entr" presetSubtype="4" fill="hold" nodeType="afterEffect">
                                  <p:stCondLst>
                                    <p:cond delay="0"/>
                                  </p:stCondLst>
                                  <p:childTnLst>
                                    <p:set>
                                      <p:cBhvr>
                                        <p:cTn id="70" dur="1" fill="hold">
                                          <p:stCondLst>
                                            <p:cond delay="0"/>
                                          </p:stCondLst>
                                        </p:cTn>
                                        <p:tgtEl>
                                          <p:spTgt spid="25"/>
                                        </p:tgtEl>
                                        <p:attrNameLst>
                                          <p:attrName>style.visibility</p:attrName>
                                        </p:attrNameLst>
                                      </p:cBhvr>
                                      <p:to>
                                        <p:strVal val="visible"/>
                                      </p:to>
                                    </p:set>
                                    <p:animEffect transition="in" filter="wipe(down)">
                                      <p:cBhvr>
                                        <p:cTn id="71" dur="250"/>
                                        <p:tgtEl>
                                          <p:spTgt spid="25"/>
                                        </p:tgtEl>
                                      </p:cBhvr>
                                    </p:animEffect>
                                  </p:childTnLst>
                                </p:cTn>
                              </p:par>
                            </p:childTnLst>
                          </p:cTn>
                        </p:par>
                        <p:par>
                          <p:cTn id="72" fill="hold">
                            <p:stCondLst>
                              <p:cond delay="3500"/>
                            </p:stCondLst>
                            <p:childTnLst>
                              <p:par>
                                <p:cTn id="73" presetID="22" presetClass="entr" presetSubtype="1" fill="hold" nodeType="afterEffect">
                                  <p:stCondLst>
                                    <p:cond delay="0"/>
                                  </p:stCondLst>
                                  <p:childTnLst>
                                    <p:set>
                                      <p:cBhvr>
                                        <p:cTn id="74" dur="1" fill="hold">
                                          <p:stCondLst>
                                            <p:cond delay="0"/>
                                          </p:stCondLst>
                                        </p:cTn>
                                        <p:tgtEl>
                                          <p:spTgt spid="27"/>
                                        </p:tgtEl>
                                        <p:attrNameLst>
                                          <p:attrName>style.visibility</p:attrName>
                                        </p:attrNameLst>
                                      </p:cBhvr>
                                      <p:to>
                                        <p:strVal val="visible"/>
                                      </p:to>
                                    </p:set>
                                    <p:animEffect transition="in" filter="wipe(up)">
                                      <p:cBhvr>
                                        <p:cTn id="75" dur="250"/>
                                        <p:tgtEl>
                                          <p:spTgt spid="27"/>
                                        </p:tgtEl>
                                      </p:cBhvr>
                                    </p:animEffect>
                                  </p:childTnLst>
                                </p:cTn>
                              </p:par>
                            </p:childTnLst>
                          </p:cTn>
                        </p:par>
                        <p:par>
                          <p:cTn id="76" fill="hold">
                            <p:stCondLst>
                              <p:cond delay="3750"/>
                            </p:stCondLst>
                            <p:childTnLst>
                              <p:par>
                                <p:cTn id="77" presetID="22" presetClass="entr" presetSubtype="1" fill="hold" nodeType="afterEffect">
                                  <p:stCondLst>
                                    <p:cond delay="0"/>
                                  </p:stCondLst>
                                  <p:childTnLst>
                                    <p:set>
                                      <p:cBhvr>
                                        <p:cTn id="78" dur="1" fill="hold">
                                          <p:stCondLst>
                                            <p:cond delay="0"/>
                                          </p:stCondLst>
                                        </p:cTn>
                                        <p:tgtEl>
                                          <p:spTgt spid="29"/>
                                        </p:tgtEl>
                                        <p:attrNameLst>
                                          <p:attrName>style.visibility</p:attrName>
                                        </p:attrNameLst>
                                      </p:cBhvr>
                                      <p:to>
                                        <p:strVal val="visible"/>
                                      </p:to>
                                    </p:set>
                                    <p:animEffect transition="in" filter="wipe(up)">
                                      <p:cBhvr>
                                        <p:cTn id="79" dur="250"/>
                                        <p:tgtEl>
                                          <p:spTgt spid="29"/>
                                        </p:tgtEl>
                                      </p:cBhvr>
                                    </p:animEffect>
                                  </p:childTnLst>
                                </p:cTn>
                              </p:par>
                            </p:childTnLst>
                          </p:cTn>
                        </p:par>
                        <p:par>
                          <p:cTn id="80" fill="hold">
                            <p:stCondLst>
                              <p:cond delay="4000"/>
                            </p:stCondLst>
                            <p:childTnLst>
                              <p:par>
                                <p:cTn id="81" presetID="22" presetClass="entr" presetSubtype="1" fill="hold" nodeType="afterEffect">
                                  <p:stCondLst>
                                    <p:cond delay="0"/>
                                  </p:stCondLst>
                                  <p:childTnLst>
                                    <p:set>
                                      <p:cBhvr>
                                        <p:cTn id="82" dur="1" fill="hold">
                                          <p:stCondLst>
                                            <p:cond delay="0"/>
                                          </p:stCondLst>
                                        </p:cTn>
                                        <p:tgtEl>
                                          <p:spTgt spid="60"/>
                                        </p:tgtEl>
                                        <p:attrNameLst>
                                          <p:attrName>style.visibility</p:attrName>
                                        </p:attrNameLst>
                                      </p:cBhvr>
                                      <p:to>
                                        <p:strVal val="visible"/>
                                      </p:to>
                                    </p:set>
                                    <p:animEffect transition="in" filter="wipe(up)">
                                      <p:cBhvr>
                                        <p:cTn id="83" dur="250"/>
                                        <p:tgtEl>
                                          <p:spTgt spid="60"/>
                                        </p:tgtEl>
                                      </p:cBhvr>
                                    </p:animEffect>
                                  </p:childTnLst>
                                </p:cTn>
                              </p:par>
                            </p:childTnLst>
                          </p:cTn>
                        </p:par>
                        <p:par>
                          <p:cTn id="84" fill="hold">
                            <p:stCondLst>
                              <p:cond delay="4250"/>
                            </p:stCondLst>
                            <p:childTnLst>
                              <p:par>
                                <p:cTn id="85" presetID="22" presetClass="entr" presetSubtype="1" fill="hold" nodeType="afterEffect">
                                  <p:stCondLst>
                                    <p:cond delay="0"/>
                                  </p:stCondLst>
                                  <p:childTnLst>
                                    <p:set>
                                      <p:cBhvr>
                                        <p:cTn id="86" dur="1" fill="hold">
                                          <p:stCondLst>
                                            <p:cond delay="0"/>
                                          </p:stCondLst>
                                        </p:cTn>
                                        <p:tgtEl>
                                          <p:spTgt spid="8"/>
                                        </p:tgtEl>
                                        <p:attrNameLst>
                                          <p:attrName>style.visibility</p:attrName>
                                        </p:attrNameLst>
                                      </p:cBhvr>
                                      <p:to>
                                        <p:strVal val="visible"/>
                                      </p:to>
                                    </p:set>
                                    <p:animEffect transition="in" filter="wipe(up)">
                                      <p:cBhvr>
                                        <p:cTn id="87" dur="250"/>
                                        <p:tgtEl>
                                          <p:spTgt spid="8"/>
                                        </p:tgtEl>
                                      </p:cBhvr>
                                    </p:animEffect>
                                  </p:childTnLst>
                                </p:cTn>
                              </p:par>
                            </p:childTnLst>
                          </p:cTn>
                        </p:par>
                        <p:par>
                          <p:cTn id="88" fill="hold">
                            <p:stCondLst>
                              <p:cond delay="4500"/>
                            </p:stCondLst>
                            <p:childTnLst>
                              <p:par>
                                <p:cTn id="89" presetID="42" presetClass="entr" presetSubtype="0" fill="hold" nodeType="afterEffect">
                                  <p:stCondLst>
                                    <p:cond delay="0"/>
                                  </p:stCondLst>
                                  <p:childTnLst>
                                    <p:set>
                                      <p:cBhvr>
                                        <p:cTn id="90" dur="1" fill="hold">
                                          <p:stCondLst>
                                            <p:cond delay="0"/>
                                          </p:stCondLst>
                                        </p:cTn>
                                        <p:tgtEl>
                                          <p:spTgt spid="55"/>
                                        </p:tgtEl>
                                        <p:attrNameLst>
                                          <p:attrName>style.visibility</p:attrName>
                                        </p:attrNameLst>
                                      </p:cBhvr>
                                      <p:to>
                                        <p:strVal val="visible"/>
                                      </p:to>
                                    </p:set>
                                    <p:animEffect transition="in" filter="fade">
                                      <p:cBhvr>
                                        <p:cTn id="91" dur="250"/>
                                        <p:tgtEl>
                                          <p:spTgt spid="55"/>
                                        </p:tgtEl>
                                      </p:cBhvr>
                                    </p:animEffect>
                                    <p:anim calcmode="lin" valueType="num">
                                      <p:cBhvr>
                                        <p:cTn id="92" dur="250" fill="hold"/>
                                        <p:tgtEl>
                                          <p:spTgt spid="55"/>
                                        </p:tgtEl>
                                        <p:attrNameLst>
                                          <p:attrName>ppt_x</p:attrName>
                                        </p:attrNameLst>
                                      </p:cBhvr>
                                      <p:tavLst>
                                        <p:tav tm="0">
                                          <p:val>
                                            <p:strVal val="#ppt_x"/>
                                          </p:val>
                                        </p:tav>
                                        <p:tav tm="100000">
                                          <p:val>
                                            <p:strVal val="#ppt_x"/>
                                          </p:val>
                                        </p:tav>
                                      </p:tavLst>
                                    </p:anim>
                                    <p:anim calcmode="lin" valueType="num">
                                      <p:cBhvr>
                                        <p:cTn id="93" dur="250" fill="hold"/>
                                        <p:tgtEl>
                                          <p:spTgt spid="55"/>
                                        </p:tgtEl>
                                        <p:attrNameLst>
                                          <p:attrName>ppt_y</p:attrName>
                                        </p:attrNameLst>
                                      </p:cBhvr>
                                      <p:tavLst>
                                        <p:tav tm="0">
                                          <p:val>
                                            <p:strVal val="#ppt_y+.1"/>
                                          </p:val>
                                        </p:tav>
                                        <p:tav tm="100000">
                                          <p:val>
                                            <p:strVal val="#ppt_y"/>
                                          </p:val>
                                        </p:tav>
                                      </p:tavLst>
                                    </p:anim>
                                  </p:childTnLst>
                                </p:cTn>
                              </p:par>
                              <p:par>
                                <p:cTn id="94" presetID="53" presetClass="entr" presetSubtype="16" fill="hold" nodeType="withEffect">
                                  <p:stCondLst>
                                    <p:cond delay="0"/>
                                  </p:stCondLst>
                                  <p:childTnLst>
                                    <p:set>
                                      <p:cBhvr>
                                        <p:cTn id="95" dur="1" fill="hold">
                                          <p:stCondLst>
                                            <p:cond delay="0"/>
                                          </p:stCondLst>
                                        </p:cTn>
                                        <p:tgtEl>
                                          <p:spTgt spid="117"/>
                                        </p:tgtEl>
                                        <p:attrNameLst>
                                          <p:attrName>style.visibility</p:attrName>
                                        </p:attrNameLst>
                                      </p:cBhvr>
                                      <p:to>
                                        <p:strVal val="visible"/>
                                      </p:to>
                                    </p:set>
                                    <p:anim calcmode="lin" valueType="num">
                                      <p:cBhvr>
                                        <p:cTn id="96" dur="250" fill="hold"/>
                                        <p:tgtEl>
                                          <p:spTgt spid="117"/>
                                        </p:tgtEl>
                                        <p:attrNameLst>
                                          <p:attrName>ppt_w</p:attrName>
                                        </p:attrNameLst>
                                      </p:cBhvr>
                                      <p:tavLst>
                                        <p:tav tm="0">
                                          <p:val>
                                            <p:fltVal val="0"/>
                                          </p:val>
                                        </p:tav>
                                        <p:tav tm="100000">
                                          <p:val>
                                            <p:strVal val="#ppt_w"/>
                                          </p:val>
                                        </p:tav>
                                      </p:tavLst>
                                    </p:anim>
                                    <p:anim calcmode="lin" valueType="num">
                                      <p:cBhvr>
                                        <p:cTn id="97" dur="250" fill="hold"/>
                                        <p:tgtEl>
                                          <p:spTgt spid="117"/>
                                        </p:tgtEl>
                                        <p:attrNameLst>
                                          <p:attrName>ppt_h</p:attrName>
                                        </p:attrNameLst>
                                      </p:cBhvr>
                                      <p:tavLst>
                                        <p:tav tm="0">
                                          <p:val>
                                            <p:fltVal val="0"/>
                                          </p:val>
                                        </p:tav>
                                        <p:tav tm="100000">
                                          <p:val>
                                            <p:strVal val="#ppt_h"/>
                                          </p:val>
                                        </p:tav>
                                      </p:tavLst>
                                    </p:anim>
                                    <p:animEffect transition="in" filter="fade">
                                      <p:cBhvr>
                                        <p:cTn id="98" dur="250"/>
                                        <p:tgtEl>
                                          <p:spTgt spid="117"/>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131"/>
                                        </p:tgtEl>
                                        <p:attrNameLst>
                                          <p:attrName>style.visibility</p:attrName>
                                        </p:attrNameLst>
                                      </p:cBhvr>
                                      <p:to>
                                        <p:strVal val="visible"/>
                                      </p:to>
                                    </p:set>
                                    <p:animEffect transition="in" filter="fade">
                                      <p:cBhvr>
                                        <p:cTn id="101" dur="250"/>
                                        <p:tgtEl>
                                          <p:spTgt spid="131"/>
                                        </p:tgtEl>
                                      </p:cBhvr>
                                    </p:animEffect>
                                  </p:childTnLst>
                                </p:cTn>
                              </p:par>
                            </p:childTnLst>
                          </p:cTn>
                        </p:par>
                        <p:par>
                          <p:cTn id="102" fill="hold">
                            <p:stCondLst>
                              <p:cond delay="4750"/>
                            </p:stCondLst>
                            <p:childTnLst>
                              <p:par>
                                <p:cTn id="103" presetID="22" presetClass="entr" presetSubtype="1" fill="hold" nodeType="afterEffect">
                                  <p:stCondLst>
                                    <p:cond delay="0"/>
                                  </p:stCondLst>
                                  <p:childTnLst>
                                    <p:set>
                                      <p:cBhvr>
                                        <p:cTn id="104" dur="1" fill="hold">
                                          <p:stCondLst>
                                            <p:cond delay="0"/>
                                          </p:stCondLst>
                                        </p:cTn>
                                        <p:tgtEl>
                                          <p:spTgt spid="54"/>
                                        </p:tgtEl>
                                        <p:attrNameLst>
                                          <p:attrName>style.visibility</p:attrName>
                                        </p:attrNameLst>
                                      </p:cBhvr>
                                      <p:to>
                                        <p:strVal val="visible"/>
                                      </p:to>
                                    </p:set>
                                    <p:animEffect transition="in" filter="wipe(up)">
                                      <p:cBhvr>
                                        <p:cTn id="105" dur="250"/>
                                        <p:tgtEl>
                                          <p:spTgt spid="54"/>
                                        </p:tgtEl>
                                      </p:cBhvr>
                                    </p:animEffect>
                                  </p:childTnLst>
                                </p:cTn>
                              </p:par>
                            </p:childTnLst>
                          </p:cTn>
                        </p:par>
                        <p:par>
                          <p:cTn id="106" fill="hold">
                            <p:stCondLst>
                              <p:cond delay="5000"/>
                            </p:stCondLst>
                            <p:childTnLst>
                              <p:par>
                                <p:cTn id="107" presetID="22" presetClass="entr" presetSubtype="4" fill="hold" nodeType="afterEffect">
                                  <p:stCondLst>
                                    <p:cond delay="0"/>
                                  </p:stCondLst>
                                  <p:childTnLst>
                                    <p:set>
                                      <p:cBhvr>
                                        <p:cTn id="108" dur="1" fill="hold">
                                          <p:stCondLst>
                                            <p:cond delay="0"/>
                                          </p:stCondLst>
                                        </p:cTn>
                                        <p:tgtEl>
                                          <p:spTgt spid="23"/>
                                        </p:tgtEl>
                                        <p:attrNameLst>
                                          <p:attrName>style.visibility</p:attrName>
                                        </p:attrNameLst>
                                      </p:cBhvr>
                                      <p:to>
                                        <p:strVal val="visible"/>
                                      </p:to>
                                    </p:set>
                                    <p:animEffect transition="in" filter="wipe(down)">
                                      <p:cBhvr>
                                        <p:cTn id="109" dur="250"/>
                                        <p:tgtEl>
                                          <p:spTgt spid="23"/>
                                        </p:tgtEl>
                                      </p:cBhvr>
                                    </p:animEffect>
                                  </p:childTnLst>
                                </p:cTn>
                              </p:par>
                              <p:par>
                                <p:cTn id="110" presetID="53" presetClass="entr" presetSubtype="16" fill="hold" grpId="0" nodeType="withEffect">
                                  <p:stCondLst>
                                    <p:cond delay="0"/>
                                  </p:stCondLst>
                                  <p:childTnLst>
                                    <p:set>
                                      <p:cBhvr>
                                        <p:cTn id="111" dur="1" fill="hold">
                                          <p:stCondLst>
                                            <p:cond delay="0"/>
                                          </p:stCondLst>
                                        </p:cTn>
                                        <p:tgtEl>
                                          <p:spTgt spid="19"/>
                                        </p:tgtEl>
                                        <p:attrNameLst>
                                          <p:attrName>style.visibility</p:attrName>
                                        </p:attrNameLst>
                                      </p:cBhvr>
                                      <p:to>
                                        <p:strVal val="visible"/>
                                      </p:to>
                                    </p:set>
                                    <p:anim calcmode="lin" valueType="num">
                                      <p:cBhvr>
                                        <p:cTn id="112" dur="250" fill="hold"/>
                                        <p:tgtEl>
                                          <p:spTgt spid="19"/>
                                        </p:tgtEl>
                                        <p:attrNameLst>
                                          <p:attrName>ppt_w</p:attrName>
                                        </p:attrNameLst>
                                      </p:cBhvr>
                                      <p:tavLst>
                                        <p:tav tm="0">
                                          <p:val>
                                            <p:fltVal val="0"/>
                                          </p:val>
                                        </p:tav>
                                        <p:tav tm="100000">
                                          <p:val>
                                            <p:strVal val="#ppt_w"/>
                                          </p:val>
                                        </p:tav>
                                      </p:tavLst>
                                    </p:anim>
                                    <p:anim calcmode="lin" valueType="num">
                                      <p:cBhvr>
                                        <p:cTn id="113" dur="250" fill="hold"/>
                                        <p:tgtEl>
                                          <p:spTgt spid="19"/>
                                        </p:tgtEl>
                                        <p:attrNameLst>
                                          <p:attrName>ppt_h</p:attrName>
                                        </p:attrNameLst>
                                      </p:cBhvr>
                                      <p:tavLst>
                                        <p:tav tm="0">
                                          <p:val>
                                            <p:fltVal val="0"/>
                                          </p:val>
                                        </p:tav>
                                        <p:tav tm="100000">
                                          <p:val>
                                            <p:strVal val="#ppt_h"/>
                                          </p:val>
                                        </p:tav>
                                      </p:tavLst>
                                    </p:anim>
                                    <p:animEffect transition="in" filter="fade">
                                      <p:cBhvr>
                                        <p:cTn id="114" dur="250"/>
                                        <p:tgtEl>
                                          <p:spTgt spid="19"/>
                                        </p:tgtEl>
                                      </p:cBhvr>
                                    </p:animEffect>
                                  </p:childTnLst>
                                </p:cTn>
                              </p:par>
                            </p:childTnLst>
                          </p:cTn>
                        </p:par>
                        <p:par>
                          <p:cTn id="115" fill="hold">
                            <p:stCondLst>
                              <p:cond delay="5250"/>
                            </p:stCondLst>
                            <p:childTnLst>
                              <p:par>
                                <p:cTn id="116" presetID="22" presetClass="entr" presetSubtype="1" fill="hold" nodeType="afterEffect">
                                  <p:stCondLst>
                                    <p:cond delay="0"/>
                                  </p:stCondLst>
                                  <p:childTnLst>
                                    <p:set>
                                      <p:cBhvr>
                                        <p:cTn id="117" dur="1" fill="hold">
                                          <p:stCondLst>
                                            <p:cond delay="0"/>
                                          </p:stCondLst>
                                        </p:cTn>
                                        <p:tgtEl>
                                          <p:spTgt spid="30"/>
                                        </p:tgtEl>
                                        <p:attrNameLst>
                                          <p:attrName>style.visibility</p:attrName>
                                        </p:attrNameLst>
                                      </p:cBhvr>
                                      <p:to>
                                        <p:strVal val="visible"/>
                                      </p:to>
                                    </p:set>
                                    <p:animEffect transition="in" filter="wipe(up)">
                                      <p:cBhvr>
                                        <p:cTn id="118" dur="250"/>
                                        <p:tgtEl>
                                          <p:spTgt spid="30"/>
                                        </p:tgtEl>
                                      </p:cBhvr>
                                    </p:animEffect>
                                  </p:childTnLst>
                                </p:cTn>
                              </p:par>
                            </p:childTnLst>
                          </p:cTn>
                        </p:par>
                      </p:childTnLst>
                    </p:cTn>
                  </p:par>
                  <p:par>
                    <p:cTn id="119" fill="hold">
                      <p:stCondLst>
                        <p:cond delay="indefinite"/>
                      </p:stCondLst>
                      <p:childTnLst>
                        <p:par>
                          <p:cTn id="120" fill="hold">
                            <p:stCondLst>
                              <p:cond delay="0"/>
                            </p:stCondLst>
                            <p:childTnLst>
                              <p:par>
                                <p:cTn id="121" presetID="22" presetClass="entr" presetSubtype="1" fill="hold" nodeType="clickEffect">
                                  <p:stCondLst>
                                    <p:cond delay="0"/>
                                  </p:stCondLst>
                                  <p:childTnLst>
                                    <p:set>
                                      <p:cBhvr>
                                        <p:cTn id="122" dur="1" fill="hold">
                                          <p:stCondLst>
                                            <p:cond delay="0"/>
                                          </p:stCondLst>
                                        </p:cTn>
                                        <p:tgtEl>
                                          <p:spTgt spid="31"/>
                                        </p:tgtEl>
                                        <p:attrNameLst>
                                          <p:attrName>style.visibility</p:attrName>
                                        </p:attrNameLst>
                                      </p:cBhvr>
                                      <p:to>
                                        <p:strVal val="visible"/>
                                      </p:to>
                                    </p:set>
                                    <p:animEffect transition="in" filter="wipe(up)">
                                      <p:cBhvr>
                                        <p:cTn id="123" dur="250"/>
                                        <p:tgtEl>
                                          <p:spTgt spid="31"/>
                                        </p:tgtEl>
                                      </p:cBhvr>
                                    </p:animEffect>
                                  </p:childTnLst>
                                </p:cTn>
                              </p:par>
                            </p:childTnLst>
                          </p:cTn>
                        </p:par>
                        <p:par>
                          <p:cTn id="124" fill="hold">
                            <p:stCondLst>
                              <p:cond delay="250"/>
                            </p:stCondLst>
                            <p:childTnLst>
                              <p:par>
                                <p:cTn id="125" presetID="22" presetClass="entr" presetSubtype="1" fill="hold" nodeType="afterEffect">
                                  <p:stCondLst>
                                    <p:cond delay="0"/>
                                  </p:stCondLst>
                                  <p:childTnLst>
                                    <p:set>
                                      <p:cBhvr>
                                        <p:cTn id="126" dur="1" fill="hold">
                                          <p:stCondLst>
                                            <p:cond delay="0"/>
                                          </p:stCondLst>
                                        </p:cTn>
                                        <p:tgtEl>
                                          <p:spTgt spid="33"/>
                                        </p:tgtEl>
                                        <p:attrNameLst>
                                          <p:attrName>style.visibility</p:attrName>
                                        </p:attrNameLst>
                                      </p:cBhvr>
                                      <p:to>
                                        <p:strVal val="visible"/>
                                      </p:to>
                                    </p:set>
                                    <p:animEffect transition="in" filter="wipe(up)">
                                      <p:cBhvr>
                                        <p:cTn id="127" dur="250"/>
                                        <p:tgtEl>
                                          <p:spTgt spid="33"/>
                                        </p:tgtEl>
                                      </p:cBhvr>
                                    </p:animEffect>
                                  </p:childTnLst>
                                </p:cTn>
                              </p:par>
                            </p:childTnLst>
                          </p:cTn>
                        </p:par>
                        <p:par>
                          <p:cTn id="128" fill="hold">
                            <p:stCondLst>
                              <p:cond delay="500"/>
                            </p:stCondLst>
                            <p:childTnLst>
                              <p:par>
                                <p:cTn id="129" presetID="22" presetClass="entr" presetSubtype="1" fill="hold" nodeType="afterEffect">
                                  <p:stCondLst>
                                    <p:cond delay="0"/>
                                  </p:stCondLst>
                                  <p:childTnLst>
                                    <p:set>
                                      <p:cBhvr>
                                        <p:cTn id="130" dur="1" fill="hold">
                                          <p:stCondLst>
                                            <p:cond delay="0"/>
                                          </p:stCondLst>
                                        </p:cTn>
                                        <p:tgtEl>
                                          <p:spTgt spid="35"/>
                                        </p:tgtEl>
                                        <p:attrNameLst>
                                          <p:attrName>style.visibility</p:attrName>
                                        </p:attrNameLst>
                                      </p:cBhvr>
                                      <p:to>
                                        <p:strVal val="visible"/>
                                      </p:to>
                                    </p:set>
                                    <p:animEffect transition="in" filter="wipe(up)">
                                      <p:cBhvr>
                                        <p:cTn id="131" dur="250"/>
                                        <p:tgtEl>
                                          <p:spTgt spid="35"/>
                                        </p:tgtEl>
                                      </p:cBhvr>
                                    </p:animEffect>
                                  </p:childTnLst>
                                </p:cTn>
                              </p:par>
                            </p:childTnLst>
                          </p:cTn>
                        </p:par>
                        <p:par>
                          <p:cTn id="132" fill="hold">
                            <p:stCondLst>
                              <p:cond delay="750"/>
                            </p:stCondLst>
                            <p:childTnLst>
                              <p:par>
                                <p:cTn id="133" presetID="22" presetClass="entr" presetSubtype="1" fill="hold" nodeType="afterEffect">
                                  <p:stCondLst>
                                    <p:cond delay="0"/>
                                  </p:stCondLst>
                                  <p:childTnLst>
                                    <p:set>
                                      <p:cBhvr>
                                        <p:cTn id="134" dur="1" fill="hold">
                                          <p:stCondLst>
                                            <p:cond delay="0"/>
                                          </p:stCondLst>
                                        </p:cTn>
                                        <p:tgtEl>
                                          <p:spTgt spid="37"/>
                                        </p:tgtEl>
                                        <p:attrNameLst>
                                          <p:attrName>style.visibility</p:attrName>
                                        </p:attrNameLst>
                                      </p:cBhvr>
                                      <p:to>
                                        <p:strVal val="visible"/>
                                      </p:to>
                                    </p:set>
                                    <p:animEffect transition="in" filter="wipe(up)">
                                      <p:cBhvr>
                                        <p:cTn id="135" dur="250"/>
                                        <p:tgtEl>
                                          <p:spTgt spid="37"/>
                                        </p:tgtEl>
                                      </p:cBhvr>
                                    </p:animEffect>
                                  </p:childTnLst>
                                </p:cTn>
                              </p:par>
                            </p:childTnLst>
                          </p:cTn>
                        </p:par>
                        <p:par>
                          <p:cTn id="136" fill="hold">
                            <p:stCondLst>
                              <p:cond delay="1250"/>
                            </p:stCondLst>
                            <p:childTnLst>
                              <p:par>
                                <p:cTn id="137" presetID="47" presetClass="entr" presetSubtype="0" fill="hold" nodeType="afterEffect">
                                  <p:stCondLst>
                                    <p:cond delay="0"/>
                                  </p:stCondLst>
                                  <p:childTnLst>
                                    <p:set>
                                      <p:cBhvr>
                                        <p:cTn id="138" dur="1" fill="hold">
                                          <p:stCondLst>
                                            <p:cond delay="0"/>
                                          </p:stCondLst>
                                        </p:cTn>
                                        <p:tgtEl>
                                          <p:spTgt spid="56"/>
                                        </p:tgtEl>
                                        <p:attrNameLst>
                                          <p:attrName>style.visibility</p:attrName>
                                        </p:attrNameLst>
                                      </p:cBhvr>
                                      <p:to>
                                        <p:strVal val="visible"/>
                                      </p:to>
                                    </p:set>
                                    <p:animEffect transition="in" filter="fade">
                                      <p:cBhvr>
                                        <p:cTn id="139" dur="250"/>
                                        <p:tgtEl>
                                          <p:spTgt spid="56"/>
                                        </p:tgtEl>
                                      </p:cBhvr>
                                    </p:animEffect>
                                    <p:anim calcmode="lin" valueType="num">
                                      <p:cBhvr>
                                        <p:cTn id="140" dur="250" fill="hold"/>
                                        <p:tgtEl>
                                          <p:spTgt spid="56"/>
                                        </p:tgtEl>
                                        <p:attrNameLst>
                                          <p:attrName>ppt_x</p:attrName>
                                        </p:attrNameLst>
                                      </p:cBhvr>
                                      <p:tavLst>
                                        <p:tav tm="0">
                                          <p:val>
                                            <p:strVal val="#ppt_x"/>
                                          </p:val>
                                        </p:tav>
                                        <p:tav tm="100000">
                                          <p:val>
                                            <p:strVal val="#ppt_x"/>
                                          </p:val>
                                        </p:tav>
                                      </p:tavLst>
                                    </p:anim>
                                    <p:anim calcmode="lin" valueType="num">
                                      <p:cBhvr>
                                        <p:cTn id="141" dur="250" fill="hold"/>
                                        <p:tgtEl>
                                          <p:spTgt spid="56"/>
                                        </p:tgtEl>
                                        <p:attrNameLst>
                                          <p:attrName>ppt_y</p:attrName>
                                        </p:attrNameLst>
                                      </p:cBhvr>
                                      <p:tavLst>
                                        <p:tav tm="0">
                                          <p:val>
                                            <p:strVal val="#ppt_y-.1"/>
                                          </p:val>
                                        </p:tav>
                                        <p:tav tm="100000">
                                          <p:val>
                                            <p:strVal val="#ppt_y"/>
                                          </p:val>
                                        </p:tav>
                                      </p:tavLst>
                                    </p:anim>
                                  </p:childTnLst>
                                </p:cTn>
                              </p:par>
                              <p:par>
                                <p:cTn id="142" presetID="47" presetClass="entr" presetSubtype="0" fill="hold" nodeType="withEffect">
                                  <p:stCondLst>
                                    <p:cond delay="0"/>
                                  </p:stCondLst>
                                  <p:childTnLst>
                                    <p:set>
                                      <p:cBhvr>
                                        <p:cTn id="143" dur="1" fill="hold">
                                          <p:stCondLst>
                                            <p:cond delay="0"/>
                                          </p:stCondLst>
                                        </p:cTn>
                                        <p:tgtEl>
                                          <p:spTgt spid="57"/>
                                        </p:tgtEl>
                                        <p:attrNameLst>
                                          <p:attrName>style.visibility</p:attrName>
                                        </p:attrNameLst>
                                      </p:cBhvr>
                                      <p:to>
                                        <p:strVal val="visible"/>
                                      </p:to>
                                    </p:set>
                                    <p:animEffect transition="in" filter="fade">
                                      <p:cBhvr>
                                        <p:cTn id="144" dur="250"/>
                                        <p:tgtEl>
                                          <p:spTgt spid="57"/>
                                        </p:tgtEl>
                                      </p:cBhvr>
                                    </p:animEffect>
                                    <p:anim calcmode="lin" valueType="num">
                                      <p:cBhvr>
                                        <p:cTn id="145" dur="250" fill="hold"/>
                                        <p:tgtEl>
                                          <p:spTgt spid="57"/>
                                        </p:tgtEl>
                                        <p:attrNameLst>
                                          <p:attrName>ppt_x</p:attrName>
                                        </p:attrNameLst>
                                      </p:cBhvr>
                                      <p:tavLst>
                                        <p:tav tm="0">
                                          <p:val>
                                            <p:strVal val="#ppt_x"/>
                                          </p:val>
                                        </p:tav>
                                        <p:tav tm="100000">
                                          <p:val>
                                            <p:strVal val="#ppt_x"/>
                                          </p:val>
                                        </p:tav>
                                      </p:tavLst>
                                    </p:anim>
                                    <p:anim calcmode="lin" valueType="num">
                                      <p:cBhvr>
                                        <p:cTn id="146" dur="250" fill="hold"/>
                                        <p:tgtEl>
                                          <p:spTgt spid="57"/>
                                        </p:tgtEl>
                                        <p:attrNameLst>
                                          <p:attrName>ppt_y</p:attrName>
                                        </p:attrNameLst>
                                      </p:cBhvr>
                                      <p:tavLst>
                                        <p:tav tm="0">
                                          <p:val>
                                            <p:strVal val="#ppt_y-.1"/>
                                          </p:val>
                                        </p:tav>
                                        <p:tav tm="100000">
                                          <p:val>
                                            <p:strVal val="#ppt_y"/>
                                          </p:val>
                                        </p:tav>
                                      </p:tavLst>
                                    </p:anim>
                                  </p:childTnLst>
                                </p:cTn>
                              </p:par>
                            </p:childTnLst>
                          </p:cTn>
                        </p:par>
                        <p:par>
                          <p:cTn id="147" fill="hold">
                            <p:stCondLst>
                              <p:cond delay="1500"/>
                            </p:stCondLst>
                            <p:childTnLst>
                              <p:par>
                                <p:cTn id="148" presetID="22" presetClass="entr" presetSubtype="8" fill="hold" grpId="0" nodeType="afterEffect">
                                  <p:stCondLst>
                                    <p:cond delay="0"/>
                                  </p:stCondLst>
                                  <p:childTnLst>
                                    <p:set>
                                      <p:cBhvr>
                                        <p:cTn id="149" dur="1" fill="hold">
                                          <p:stCondLst>
                                            <p:cond delay="0"/>
                                          </p:stCondLst>
                                        </p:cTn>
                                        <p:tgtEl>
                                          <p:spTgt spid="130"/>
                                        </p:tgtEl>
                                        <p:attrNameLst>
                                          <p:attrName>style.visibility</p:attrName>
                                        </p:attrNameLst>
                                      </p:cBhvr>
                                      <p:to>
                                        <p:strVal val="visible"/>
                                      </p:to>
                                    </p:set>
                                    <p:animEffect transition="in" filter="wipe(left)">
                                      <p:cBhvr>
                                        <p:cTn id="150" dur="250"/>
                                        <p:tgtEl>
                                          <p:spTgt spid="130"/>
                                        </p:tgtEl>
                                      </p:cBhvr>
                                    </p:animEffect>
                                  </p:childTnLst>
                                </p:cTn>
                              </p:par>
                              <p:par>
                                <p:cTn id="151" presetID="22" presetClass="entr" presetSubtype="8" fill="hold" nodeType="withEffect">
                                  <p:stCondLst>
                                    <p:cond delay="0"/>
                                  </p:stCondLst>
                                  <p:childTnLst>
                                    <p:set>
                                      <p:cBhvr>
                                        <p:cTn id="152" dur="1" fill="hold">
                                          <p:stCondLst>
                                            <p:cond delay="0"/>
                                          </p:stCondLst>
                                        </p:cTn>
                                        <p:tgtEl>
                                          <p:spTgt spid="45"/>
                                        </p:tgtEl>
                                        <p:attrNameLst>
                                          <p:attrName>style.visibility</p:attrName>
                                        </p:attrNameLst>
                                      </p:cBhvr>
                                      <p:to>
                                        <p:strVal val="visible"/>
                                      </p:to>
                                    </p:set>
                                    <p:animEffect transition="in" filter="wipe(left)">
                                      <p:cBhvr>
                                        <p:cTn id="153" dur="250"/>
                                        <p:tgtEl>
                                          <p:spTgt spid="45"/>
                                        </p:tgtEl>
                                      </p:cBhvr>
                                    </p:animEffect>
                                  </p:childTnLst>
                                </p:cTn>
                              </p:par>
                              <p:par>
                                <p:cTn id="154" presetID="53" presetClass="entr" presetSubtype="16" fill="hold" nodeType="withEffect">
                                  <p:stCondLst>
                                    <p:cond delay="0"/>
                                  </p:stCondLst>
                                  <p:childTnLst>
                                    <p:set>
                                      <p:cBhvr>
                                        <p:cTn id="155" dur="1" fill="hold">
                                          <p:stCondLst>
                                            <p:cond delay="0"/>
                                          </p:stCondLst>
                                        </p:cTn>
                                        <p:tgtEl>
                                          <p:spTgt spid="118"/>
                                        </p:tgtEl>
                                        <p:attrNameLst>
                                          <p:attrName>style.visibility</p:attrName>
                                        </p:attrNameLst>
                                      </p:cBhvr>
                                      <p:to>
                                        <p:strVal val="visible"/>
                                      </p:to>
                                    </p:set>
                                    <p:anim calcmode="lin" valueType="num">
                                      <p:cBhvr>
                                        <p:cTn id="156" dur="250" fill="hold"/>
                                        <p:tgtEl>
                                          <p:spTgt spid="118"/>
                                        </p:tgtEl>
                                        <p:attrNameLst>
                                          <p:attrName>ppt_w</p:attrName>
                                        </p:attrNameLst>
                                      </p:cBhvr>
                                      <p:tavLst>
                                        <p:tav tm="0">
                                          <p:val>
                                            <p:fltVal val="0"/>
                                          </p:val>
                                        </p:tav>
                                        <p:tav tm="100000">
                                          <p:val>
                                            <p:strVal val="#ppt_w"/>
                                          </p:val>
                                        </p:tav>
                                      </p:tavLst>
                                    </p:anim>
                                    <p:anim calcmode="lin" valueType="num">
                                      <p:cBhvr>
                                        <p:cTn id="157" dur="250" fill="hold"/>
                                        <p:tgtEl>
                                          <p:spTgt spid="118"/>
                                        </p:tgtEl>
                                        <p:attrNameLst>
                                          <p:attrName>ppt_h</p:attrName>
                                        </p:attrNameLst>
                                      </p:cBhvr>
                                      <p:tavLst>
                                        <p:tav tm="0">
                                          <p:val>
                                            <p:fltVal val="0"/>
                                          </p:val>
                                        </p:tav>
                                        <p:tav tm="100000">
                                          <p:val>
                                            <p:strVal val="#ppt_h"/>
                                          </p:val>
                                        </p:tav>
                                      </p:tavLst>
                                    </p:anim>
                                    <p:animEffect transition="in" filter="fade">
                                      <p:cBhvr>
                                        <p:cTn id="158" dur="250"/>
                                        <p:tgtEl>
                                          <p:spTgt spid="118"/>
                                        </p:tgtEl>
                                      </p:cBhvr>
                                    </p:animEffect>
                                  </p:childTnLst>
                                </p:cTn>
                              </p:par>
                            </p:childTnLst>
                          </p:cTn>
                        </p:par>
                        <p:par>
                          <p:cTn id="159" fill="hold">
                            <p:stCondLst>
                              <p:cond delay="1750"/>
                            </p:stCondLst>
                            <p:childTnLst>
                              <p:par>
                                <p:cTn id="160" presetID="53" presetClass="entr" presetSubtype="16" fill="hold" nodeType="afterEffect">
                                  <p:stCondLst>
                                    <p:cond delay="0"/>
                                  </p:stCondLst>
                                  <p:childTnLst>
                                    <p:set>
                                      <p:cBhvr>
                                        <p:cTn id="161" dur="1" fill="hold">
                                          <p:stCondLst>
                                            <p:cond delay="0"/>
                                          </p:stCondLst>
                                        </p:cTn>
                                        <p:tgtEl>
                                          <p:spTgt spid="51"/>
                                        </p:tgtEl>
                                        <p:attrNameLst>
                                          <p:attrName>style.visibility</p:attrName>
                                        </p:attrNameLst>
                                      </p:cBhvr>
                                      <p:to>
                                        <p:strVal val="visible"/>
                                      </p:to>
                                    </p:set>
                                    <p:anim calcmode="lin" valueType="num">
                                      <p:cBhvr>
                                        <p:cTn id="162" dur="250" fill="hold"/>
                                        <p:tgtEl>
                                          <p:spTgt spid="51"/>
                                        </p:tgtEl>
                                        <p:attrNameLst>
                                          <p:attrName>ppt_w</p:attrName>
                                        </p:attrNameLst>
                                      </p:cBhvr>
                                      <p:tavLst>
                                        <p:tav tm="0">
                                          <p:val>
                                            <p:fltVal val="0"/>
                                          </p:val>
                                        </p:tav>
                                        <p:tav tm="100000">
                                          <p:val>
                                            <p:strVal val="#ppt_w"/>
                                          </p:val>
                                        </p:tav>
                                      </p:tavLst>
                                    </p:anim>
                                    <p:anim calcmode="lin" valueType="num">
                                      <p:cBhvr>
                                        <p:cTn id="163" dur="250" fill="hold"/>
                                        <p:tgtEl>
                                          <p:spTgt spid="51"/>
                                        </p:tgtEl>
                                        <p:attrNameLst>
                                          <p:attrName>ppt_h</p:attrName>
                                        </p:attrNameLst>
                                      </p:cBhvr>
                                      <p:tavLst>
                                        <p:tav tm="0">
                                          <p:val>
                                            <p:fltVal val="0"/>
                                          </p:val>
                                        </p:tav>
                                        <p:tav tm="100000">
                                          <p:val>
                                            <p:strVal val="#ppt_h"/>
                                          </p:val>
                                        </p:tav>
                                      </p:tavLst>
                                    </p:anim>
                                    <p:animEffect transition="in" filter="fade">
                                      <p:cBhvr>
                                        <p:cTn id="164" dur="250"/>
                                        <p:tgtEl>
                                          <p:spTgt spid="51"/>
                                        </p:tgtEl>
                                      </p:cBhvr>
                                    </p:animEffect>
                                  </p:childTnLst>
                                </p:cTn>
                              </p:par>
                              <p:par>
                                <p:cTn id="165" presetID="22" presetClass="entr" presetSubtype="1" fill="hold" nodeType="withEffect">
                                  <p:stCondLst>
                                    <p:cond delay="0"/>
                                  </p:stCondLst>
                                  <p:childTnLst>
                                    <p:set>
                                      <p:cBhvr>
                                        <p:cTn id="166" dur="1" fill="hold">
                                          <p:stCondLst>
                                            <p:cond delay="0"/>
                                          </p:stCondLst>
                                        </p:cTn>
                                        <p:tgtEl>
                                          <p:spTgt spid="3"/>
                                        </p:tgtEl>
                                        <p:attrNameLst>
                                          <p:attrName>style.visibility</p:attrName>
                                        </p:attrNameLst>
                                      </p:cBhvr>
                                      <p:to>
                                        <p:strVal val="visible"/>
                                      </p:to>
                                    </p:set>
                                    <p:animEffect transition="in" filter="wipe(up)">
                                      <p:cBhvr>
                                        <p:cTn id="167" dur="250"/>
                                        <p:tgtEl>
                                          <p:spTgt spid="3"/>
                                        </p:tgtEl>
                                      </p:cBhvr>
                                    </p:animEffect>
                                  </p:childTnLst>
                                </p:cTn>
                              </p:par>
                              <p:par>
                                <p:cTn id="168" presetID="47" presetClass="entr" presetSubtype="0" fill="hold" nodeType="withEffect">
                                  <p:stCondLst>
                                    <p:cond delay="0"/>
                                  </p:stCondLst>
                                  <p:childTnLst>
                                    <p:set>
                                      <p:cBhvr>
                                        <p:cTn id="169" dur="1" fill="hold">
                                          <p:stCondLst>
                                            <p:cond delay="0"/>
                                          </p:stCondLst>
                                        </p:cTn>
                                        <p:tgtEl>
                                          <p:spTgt spid="61"/>
                                        </p:tgtEl>
                                        <p:attrNameLst>
                                          <p:attrName>style.visibility</p:attrName>
                                        </p:attrNameLst>
                                      </p:cBhvr>
                                      <p:to>
                                        <p:strVal val="visible"/>
                                      </p:to>
                                    </p:set>
                                    <p:animEffect transition="in" filter="fade">
                                      <p:cBhvr>
                                        <p:cTn id="170" dur="250"/>
                                        <p:tgtEl>
                                          <p:spTgt spid="61"/>
                                        </p:tgtEl>
                                      </p:cBhvr>
                                    </p:animEffect>
                                    <p:anim calcmode="lin" valueType="num">
                                      <p:cBhvr>
                                        <p:cTn id="171" dur="250" fill="hold"/>
                                        <p:tgtEl>
                                          <p:spTgt spid="61"/>
                                        </p:tgtEl>
                                        <p:attrNameLst>
                                          <p:attrName>ppt_x</p:attrName>
                                        </p:attrNameLst>
                                      </p:cBhvr>
                                      <p:tavLst>
                                        <p:tav tm="0">
                                          <p:val>
                                            <p:strVal val="#ppt_x"/>
                                          </p:val>
                                        </p:tav>
                                        <p:tav tm="100000">
                                          <p:val>
                                            <p:strVal val="#ppt_x"/>
                                          </p:val>
                                        </p:tav>
                                      </p:tavLst>
                                    </p:anim>
                                    <p:anim calcmode="lin" valueType="num">
                                      <p:cBhvr>
                                        <p:cTn id="172" dur="250" fill="hold"/>
                                        <p:tgtEl>
                                          <p:spTgt spid="61"/>
                                        </p:tgtEl>
                                        <p:attrNameLst>
                                          <p:attrName>ppt_y</p:attrName>
                                        </p:attrNameLst>
                                      </p:cBhvr>
                                      <p:tavLst>
                                        <p:tav tm="0">
                                          <p:val>
                                            <p:strVal val="#ppt_y-.1"/>
                                          </p:val>
                                        </p:tav>
                                        <p:tav tm="100000">
                                          <p:val>
                                            <p:strVal val="#ppt_y"/>
                                          </p:val>
                                        </p:tav>
                                      </p:tavLst>
                                    </p:anim>
                                  </p:childTnLst>
                                </p:cTn>
                              </p:par>
                            </p:childTnLst>
                          </p:cTn>
                        </p:par>
                        <p:par>
                          <p:cTn id="173" fill="hold">
                            <p:stCondLst>
                              <p:cond delay="2000"/>
                            </p:stCondLst>
                            <p:childTnLst>
                              <p:par>
                                <p:cTn id="174" presetID="47" presetClass="entr" presetSubtype="0" fill="hold" nodeType="afterEffect">
                                  <p:stCondLst>
                                    <p:cond delay="0"/>
                                  </p:stCondLst>
                                  <p:childTnLst>
                                    <p:set>
                                      <p:cBhvr>
                                        <p:cTn id="175" dur="1" fill="hold">
                                          <p:stCondLst>
                                            <p:cond delay="0"/>
                                          </p:stCondLst>
                                        </p:cTn>
                                        <p:tgtEl>
                                          <p:spTgt spid="59"/>
                                        </p:tgtEl>
                                        <p:attrNameLst>
                                          <p:attrName>style.visibility</p:attrName>
                                        </p:attrNameLst>
                                      </p:cBhvr>
                                      <p:to>
                                        <p:strVal val="visible"/>
                                      </p:to>
                                    </p:set>
                                    <p:animEffect transition="in" filter="fade">
                                      <p:cBhvr>
                                        <p:cTn id="176" dur="250"/>
                                        <p:tgtEl>
                                          <p:spTgt spid="59"/>
                                        </p:tgtEl>
                                      </p:cBhvr>
                                    </p:animEffect>
                                    <p:anim calcmode="lin" valueType="num">
                                      <p:cBhvr>
                                        <p:cTn id="177" dur="250" fill="hold"/>
                                        <p:tgtEl>
                                          <p:spTgt spid="59"/>
                                        </p:tgtEl>
                                        <p:attrNameLst>
                                          <p:attrName>ppt_x</p:attrName>
                                        </p:attrNameLst>
                                      </p:cBhvr>
                                      <p:tavLst>
                                        <p:tav tm="0">
                                          <p:val>
                                            <p:strVal val="#ppt_x"/>
                                          </p:val>
                                        </p:tav>
                                        <p:tav tm="100000">
                                          <p:val>
                                            <p:strVal val="#ppt_x"/>
                                          </p:val>
                                        </p:tav>
                                      </p:tavLst>
                                    </p:anim>
                                    <p:anim calcmode="lin" valueType="num">
                                      <p:cBhvr>
                                        <p:cTn id="178" dur="250" fill="hold"/>
                                        <p:tgtEl>
                                          <p:spTgt spid="59"/>
                                        </p:tgtEl>
                                        <p:attrNameLst>
                                          <p:attrName>ppt_y</p:attrName>
                                        </p:attrNameLst>
                                      </p:cBhvr>
                                      <p:tavLst>
                                        <p:tav tm="0">
                                          <p:val>
                                            <p:strVal val="#ppt_y-.1"/>
                                          </p:val>
                                        </p:tav>
                                        <p:tav tm="100000">
                                          <p:val>
                                            <p:strVal val="#ppt_y"/>
                                          </p:val>
                                        </p:tav>
                                      </p:tavLst>
                                    </p:anim>
                                  </p:childTnLst>
                                </p:cTn>
                              </p:par>
                            </p:childTnLst>
                          </p:cTn>
                        </p:par>
                        <p:par>
                          <p:cTn id="179" fill="hold">
                            <p:stCondLst>
                              <p:cond delay="2250"/>
                            </p:stCondLst>
                            <p:childTnLst>
                              <p:par>
                                <p:cTn id="180" presetID="22" presetClass="entr" presetSubtype="8" fill="hold" nodeType="afterEffect">
                                  <p:stCondLst>
                                    <p:cond delay="0"/>
                                  </p:stCondLst>
                                  <p:childTnLst>
                                    <p:set>
                                      <p:cBhvr>
                                        <p:cTn id="181" dur="1" fill="hold">
                                          <p:stCondLst>
                                            <p:cond delay="0"/>
                                          </p:stCondLst>
                                        </p:cTn>
                                        <p:tgtEl>
                                          <p:spTgt spid="103"/>
                                        </p:tgtEl>
                                        <p:attrNameLst>
                                          <p:attrName>style.visibility</p:attrName>
                                        </p:attrNameLst>
                                      </p:cBhvr>
                                      <p:to>
                                        <p:strVal val="visible"/>
                                      </p:to>
                                    </p:set>
                                    <p:animEffect transition="in" filter="wipe(left)">
                                      <p:cBhvr>
                                        <p:cTn id="182" dur="250"/>
                                        <p:tgtEl>
                                          <p:spTgt spid="103"/>
                                        </p:tgtEl>
                                      </p:cBhvr>
                                    </p:animEffect>
                                  </p:childTnLst>
                                </p:cTn>
                              </p:par>
                              <p:par>
                                <p:cTn id="183" presetID="22" presetClass="entr" presetSubtype="8" fill="hold" nodeType="withEffect">
                                  <p:stCondLst>
                                    <p:cond delay="0"/>
                                  </p:stCondLst>
                                  <p:childTnLst>
                                    <p:set>
                                      <p:cBhvr>
                                        <p:cTn id="184" dur="1" fill="hold">
                                          <p:stCondLst>
                                            <p:cond delay="0"/>
                                          </p:stCondLst>
                                        </p:cTn>
                                        <p:tgtEl>
                                          <p:spTgt spid="87"/>
                                        </p:tgtEl>
                                        <p:attrNameLst>
                                          <p:attrName>style.visibility</p:attrName>
                                        </p:attrNameLst>
                                      </p:cBhvr>
                                      <p:to>
                                        <p:strVal val="visible"/>
                                      </p:to>
                                    </p:set>
                                    <p:animEffect transition="in" filter="wipe(left)">
                                      <p:cBhvr>
                                        <p:cTn id="185" dur="250"/>
                                        <p:tgtEl>
                                          <p:spTgt spid="87"/>
                                        </p:tgtEl>
                                      </p:cBhvr>
                                    </p:animEffect>
                                  </p:childTnLst>
                                </p:cTn>
                              </p:par>
                              <p:par>
                                <p:cTn id="186" presetID="22" presetClass="entr" presetSubtype="8" fill="hold" nodeType="withEffect">
                                  <p:stCondLst>
                                    <p:cond delay="0"/>
                                  </p:stCondLst>
                                  <p:childTnLst>
                                    <p:set>
                                      <p:cBhvr>
                                        <p:cTn id="187" dur="1" fill="hold">
                                          <p:stCondLst>
                                            <p:cond delay="0"/>
                                          </p:stCondLst>
                                        </p:cTn>
                                        <p:tgtEl>
                                          <p:spTgt spid="109"/>
                                        </p:tgtEl>
                                        <p:attrNameLst>
                                          <p:attrName>style.visibility</p:attrName>
                                        </p:attrNameLst>
                                      </p:cBhvr>
                                      <p:to>
                                        <p:strVal val="visible"/>
                                      </p:to>
                                    </p:set>
                                    <p:animEffect transition="in" filter="wipe(left)">
                                      <p:cBhvr>
                                        <p:cTn id="188" dur="250"/>
                                        <p:tgtEl>
                                          <p:spTgt spid="109"/>
                                        </p:tgtEl>
                                      </p:cBhvr>
                                    </p:animEffect>
                                  </p:childTnLst>
                                </p:cTn>
                              </p:par>
                              <p:par>
                                <p:cTn id="189" presetID="53" presetClass="entr" presetSubtype="16" fill="hold" nodeType="withEffect">
                                  <p:stCondLst>
                                    <p:cond delay="0"/>
                                  </p:stCondLst>
                                  <p:childTnLst>
                                    <p:set>
                                      <p:cBhvr>
                                        <p:cTn id="190" dur="1" fill="hold">
                                          <p:stCondLst>
                                            <p:cond delay="0"/>
                                          </p:stCondLst>
                                        </p:cTn>
                                        <p:tgtEl>
                                          <p:spTgt spid="121"/>
                                        </p:tgtEl>
                                        <p:attrNameLst>
                                          <p:attrName>style.visibility</p:attrName>
                                        </p:attrNameLst>
                                      </p:cBhvr>
                                      <p:to>
                                        <p:strVal val="visible"/>
                                      </p:to>
                                    </p:set>
                                    <p:anim calcmode="lin" valueType="num">
                                      <p:cBhvr>
                                        <p:cTn id="191" dur="250" fill="hold"/>
                                        <p:tgtEl>
                                          <p:spTgt spid="121"/>
                                        </p:tgtEl>
                                        <p:attrNameLst>
                                          <p:attrName>ppt_w</p:attrName>
                                        </p:attrNameLst>
                                      </p:cBhvr>
                                      <p:tavLst>
                                        <p:tav tm="0">
                                          <p:val>
                                            <p:fltVal val="0"/>
                                          </p:val>
                                        </p:tav>
                                        <p:tav tm="100000">
                                          <p:val>
                                            <p:strVal val="#ppt_w"/>
                                          </p:val>
                                        </p:tav>
                                      </p:tavLst>
                                    </p:anim>
                                    <p:anim calcmode="lin" valueType="num">
                                      <p:cBhvr>
                                        <p:cTn id="192" dur="250" fill="hold"/>
                                        <p:tgtEl>
                                          <p:spTgt spid="121"/>
                                        </p:tgtEl>
                                        <p:attrNameLst>
                                          <p:attrName>ppt_h</p:attrName>
                                        </p:attrNameLst>
                                      </p:cBhvr>
                                      <p:tavLst>
                                        <p:tav tm="0">
                                          <p:val>
                                            <p:fltVal val="0"/>
                                          </p:val>
                                        </p:tav>
                                        <p:tav tm="100000">
                                          <p:val>
                                            <p:strVal val="#ppt_h"/>
                                          </p:val>
                                        </p:tav>
                                      </p:tavLst>
                                    </p:anim>
                                    <p:animEffect transition="in" filter="fade">
                                      <p:cBhvr>
                                        <p:cTn id="193" dur="250"/>
                                        <p:tgtEl>
                                          <p:spTgt spid="121"/>
                                        </p:tgtEl>
                                      </p:cBhvr>
                                    </p:animEffect>
                                  </p:childTnLst>
                                </p:cTn>
                              </p:par>
                              <p:par>
                                <p:cTn id="194" presetID="22" presetClass="entr" presetSubtype="8" fill="hold" grpId="0" nodeType="withEffect">
                                  <p:stCondLst>
                                    <p:cond delay="0"/>
                                  </p:stCondLst>
                                  <p:childTnLst>
                                    <p:set>
                                      <p:cBhvr>
                                        <p:cTn id="195" dur="1" fill="hold">
                                          <p:stCondLst>
                                            <p:cond delay="0"/>
                                          </p:stCondLst>
                                        </p:cTn>
                                        <p:tgtEl>
                                          <p:spTgt spid="129"/>
                                        </p:tgtEl>
                                        <p:attrNameLst>
                                          <p:attrName>style.visibility</p:attrName>
                                        </p:attrNameLst>
                                      </p:cBhvr>
                                      <p:to>
                                        <p:strVal val="visible"/>
                                      </p:to>
                                    </p:set>
                                    <p:animEffect transition="in" filter="wipe(left)">
                                      <p:cBhvr>
                                        <p:cTn id="196" dur="250"/>
                                        <p:tgtEl>
                                          <p:spTgt spid="129"/>
                                        </p:tgtEl>
                                      </p:cBhvr>
                                    </p:animEffect>
                                  </p:childTnLst>
                                </p:cTn>
                              </p:par>
                            </p:childTnLst>
                          </p:cTn>
                        </p:par>
                        <p:par>
                          <p:cTn id="197" fill="hold">
                            <p:stCondLst>
                              <p:cond delay="2500"/>
                            </p:stCondLst>
                            <p:childTnLst>
                              <p:par>
                                <p:cTn id="198" presetID="47" presetClass="entr" presetSubtype="0" fill="hold" nodeType="afterEffect">
                                  <p:stCondLst>
                                    <p:cond delay="0"/>
                                  </p:stCondLst>
                                  <p:childTnLst>
                                    <p:set>
                                      <p:cBhvr>
                                        <p:cTn id="199" dur="1" fill="hold">
                                          <p:stCondLst>
                                            <p:cond delay="0"/>
                                          </p:stCondLst>
                                        </p:cTn>
                                        <p:tgtEl>
                                          <p:spTgt spid="63"/>
                                        </p:tgtEl>
                                        <p:attrNameLst>
                                          <p:attrName>style.visibility</p:attrName>
                                        </p:attrNameLst>
                                      </p:cBhvr>
                                      <p:to>
                                        <p:strVal val="visible"/>
                                      </p:to>
                                    </p:set>
                                    <p:animEffect transition="in" filter="fade">
                                      <p:cBhvr>
                                        <p:cTn id="200" dur="500"/>
                                        <p:tgtEl>
                                          <p:spTgt spid="63"/>
                                        </p:tgtEl>
                                      </p:cBhvr>
                                    </p:animEffect>
                                    <p:anim calcmode="lin" valueType="num">
                                      <p:cBhvr>
                                        <p:cTn id="201" dur="500" fill="hold"/>
                                        <p:tgtEl>
                                          <p:spTgt spid="63"/>
                                        </p:tgtEl>
                                        <p:attrNameLst>
                                          <p:attrName>ppt_x</p:attrName>
                                        </p:attrNameLst>
                                      </p:cBhvr>
                                      <p:tavLst>
                                        <p:tav tm="0">
                                          <p:val>
                                            <p:strVal val="#ppt_x"/>
                                          </p:val>
                                        </p:tav>
                                        <p:tav tm="100000">
                                          <p:val>
                                            <p:strVal val="#ppt_x"/>
                                          </p:val>
                                        </p:tav>
                                      </p:tavLst>
                                    </p:anim>
                                    <p:anim calcmode="lin" valueType="num">
                                      <p:cBhvr>
                                        <p:cTn id="202" dur="500" fill="hold"/>
                                        <p:tgtEl>
                                          <p:spTgt spid="63"/>
                                        </p:tgtEl>
                                        <p:attrNameLst>
                                          <p:attrName>ppt_y</p:attrName>
                                        </p:attrNameLst>
                                      </p:cBhvr>
                                      <p:tavLst>
                                        <p:tav tm="0">
                                          <p:val>
                                            <p:strVal val="#ppt_y-.1"/>
                                          </p:val>
                                        </p:tav>
                                        <p:tav tm="100000">
                                          <p:val>
                                            <p:strVal val="#ppt_y"/>
                                          </p:val>
                                        </p:tav>
                                      </p:tavLst>
                                    </p:anim>
                                  </p:childTnLst>
                                </p:cTn>
                              </p:par>
                              <p:par>
                                <p:cTn id="203" presetID="53" presetClass="entr" presetSubtype="16" fill="hold" nodeType="withEffect">
                                  <p:stCondLst>
                                    <p:cond delay="0"/>
                                  </p:stCondLst>
                                  <p:childTnLst>
                                    <p:set>
                                      <p:cBhvr>
                                        <p:cTn id="204" dur="1" fill="hold">
                                          <p:stCondLst>
                                            <p:cond delay="0"/>
                                          </p:stCondLst>
                                        </p:cTn>
                                        <p:tgtEl>
                                          <p:spTgt spid="124"/>
                                        </p:tgtEl>
                                        <p:attrNameLst>
                                          <p:attrName>style.visibility</p:attrName>
                                        </p:attrNameLst>
                                      </p:cBhvr>
                                      <p:to>
                                        <p:strVal val="visible"/>
                                      </p:to>
                                    </p:set>
                                    <p:anim calcmode="lin" valueType="num">
                                      <p:cBhvr>
                                        <p:cTn id="205" dur="250" fill="hold"/>
                                        <p:tgtEl>
                                          <p:spTgt spid="124"/>
                                        </p:tgtEl>
                                        <p:attrNameLst>
                                          <p:attrName>ppt_w</p:attrName>
                                        </p:attrNameLst>
                                      </p:cBhvr>
                                      <p:tavLst>
                                        <p:tav tm="0">
                                          <p:val>
                                            <p:fltVal val="0"/>
                                          </p:val>
                                        </p:tav>
                                        <p:tav tm="100000">
                                          <p:val>
                                            <p:strVal val="#ppt_w"/>
                                          </p:val>
                                        </p:tav>
                                      </p:tavLst>
                                    </p:anim>
                                    <p:anim calcmode="lin" valueType="num">
                                      <p:cBhvr>
                                        <p:cTn id="206" dur="250" fill="hold"/>
                                        <p:tgtEl>
                                          <p:spTgt spid="124"/>
                                        </p:tgtEl>
                                        <p:attrNameLst>
                                          <p:attrName>ppt_h</p:attrName>
                                        </p:attrNameLst>
                                      </p:cBhvr>
                                      <p:tavLst>
                                        <p:tav tm="0">
                                          <p:val>
                                            <p:fltVal val="0"/>
                                          </p:val>
                                        </p:tav>
                                        <p:tav tm="100000">
                                          <p:val>
                                            <p:strVal val="#ppt_h"/>
                                          </p:val>
                                        </p:tav>
                                      </p:tavLst>
                                    </p:anim>
                                    <p:animEffect transition="in" filter="fade">
                                      <p:cBhvr>
                                        <p:cTn id="207" dur="250"/>
                                        <p:tgtEl>
                                          <p:spTgt spid="124"/>
                                        </p:tgtEl>
                                      </p:cBhvr>
                                    </p:animEffect>
                                  </p:childTnLst>
                                </p:cTn>
                              </p:par>
                              <p:par>
                                <p:cTn id="208" presetID="22" presetClass="entr" presetSubtype="8" fill="hold" grpId="0" nodeType="withEffect">
                                  <p:stCondLst>
                                    <p:cond delay="0"/>
                                  </p:stCondLst>
                                  <p:childTnLst>
                                    <p:set>
                                      <p:cBhvr>
                                        <p:cTn id="209" dur="1" fill="hold">
                                          <p:stCondLst>
                                            <p:cond delay="0"/>
                                          </p:stCondLst>
                                        </p:cTn>
                                        <p:tgtEl>
                                          <p:spTgt spid="132"/>
                                        </p:tgtEl>
                                        <p:attrNameLst>
                                          <p:attrName>style.visibility</p:attrName>
                                        </p:attrNameLst>
                                      </p:cBhvr>
                                      <p:to>
                                        <p:strVal val="visible"/>
                                      </p:to>
                                    </p:set>
                                    <p:animEffect transition="in" filter="wipe(left)">
                                      <p:cBhvr>
                                        <p:cTn id="210" dur="250"/>
                                        <p:tgtEl>
                                          <p:spTgt spid="1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9" grpId="0" animBg="1"/>
      <p:bldP spid="129" grpId="0"/>
      <p:bldP spid="130" grpId="0"/>
      <p:bldP spid="131" grpId="0"/>
      <p:bldP spid="13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4229257" y="4391333"/>
            <a:ext cx="672193" cy="672193"/>
          </a:xfrm>
          <a:prstGeom prst="rect">
            <a:avLst/>
          </a:prstGeom>
        </p:spPr>
      </p:pic>
      <p:pic>
        <p:nvPicPr>
          <p:cNvPr id="4" name="Picture 3"/>
          <p:cNvPicPr>
            <a:picLocks noChangeAspect="1"/>
          </p:cNvPicPr>
          <p:nvPr/>
        </p:nvPicPr>
        <p:blipFill>
          <a:blip r:embed="rId3">
            <a:lum bright="70000" contrast="-70000"/>
            <a:extLst>
              <a:ext uri="{28A0092B-C50C-407E-A947-70E740481C1C}">
                <a14:useLocalDpi xmlns:a14="http://schemas.microsoft.com/office/drawing/2010/main" val="0"/>
              </a:ext>
            </a:extLst>
          </a:blip>
          <a:stretch>
            <a:fillRect/>
          </a:stretch>
        </p:blipFill>
        <p:spPr>
          <a:xfrm>
            <a:off x="2140232" y="3425969"/>
            <a:ext cx="672193" cy="672193"/>
          </a:xfrm>
          <a:prstGeom prst="rect">
            <a:avLst/>
          </a:prstGeom>
        </p:spPr>
      </p:pic>
      <p:grpSp>
        <p:nvGrpSpPr>
          <p:cNvPr id="10" name="Group 9"/>
          <p:cNvGrpSpPr/>
          <p:nvPr/>
        </p:nvGrpSpPr>
        <p:grpSpPr>
          <a:xfrm>
            <a:off x="3125827" y="4098162"/>
            <a:ext cx="672193" cy="672193"/>
            <a:chOff x="5746081" y="740915"/>
            <a:chExt cx="896257" cy="896257"/>
          </a:xfrm>
        </p:grpSpPr>
        <p:pic>
          <p:nvPicPr>
            <p:cNvPr id="5" name="Picture 4"/>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5746081" y="740915"/>
              <a:ext cx="896257" cy="896257"/>
            </a:xfrm>
            <a:prstGeom prst="rect">
              <a:avLst/>
            </a:prstGeom>
          </p:spPr>
        </p:pic>
        <p:pic>
          <p:nvPicPr>
            <p:cNvPr id="6" name="Picture 5"/>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5968532" y="906134"/>
              <a:ext cx="451353" cy="451353"/>
            </a:xfrm>
            <a:prstGeom prst="rect">
              <a:avLst/>
            </a:prstGeom>
          </p:spPr>
        </p:pic>
      </p:grpSp>
      <p:pic>
        <p:nvPicPr>
          <p:cNvPr id="7" name="Picture 6"/>
          <p:cNvPicPr>
            <a:picLocks noChangeAspect="1"/>
          </p:cNvPicPr>
          <p:nvPr/>
        </p:nvPicPr>
        <p:blipFill>
          <a:blip r:embed="rId6">
            <a:lum bright="70000" contrast="-70000"/>
            <a:extLst>
              <a:ext uri="{28A0092B-C50C-407E-A947-70E740481C1C}">
                <a14:useLocalDpi xmlns:a14="http://schemas.microsoft.com/office/drawing/2010/main" val="0"/>
              </a:ext>
            </a:extLst>
          </a:blip>
          <a:stretch>
            <a:fillRect/>
          </a:stretch>
        </p:blipFill>
        <p:spPr>
          <a:xfrm>
            <a:off x="7537336" y="3503631"/>
            <a:ext cx="672193" cy="672193"/>
          </a:xfrm>
          <a:prstGeom prst="rect">
            <a:avLst/>
          </a:prstGeom>
        </p:spPr>
      </p:pic>
      <p:pic>
        <p:nvPicPr>
          <p:cNvPr id="8" name="Picture 7"/>
          <p:cNvPicPr>
            <a:picLocks noChangeAspect="1"/>
          </p:cNvPicPr>
          <p:nvPr/>
        </p:nvPicPr>
        <p:blipFill>
          <a:blip r:embed="rId7">
            <a:lum bright="70000" contrast="-70000"/>
            <a:extLst>
              <a:ext uri="{28A0092B-C50C-407E-A947-70E740481C1C}">
                <a14:useLocalDpi xmlns:a14="http://schemas.microsoft.com/office/drawing/2010/main" val="0"/>
              </a:ext>
            </a:extLst>
          </a:blip>
          <a:stretch>
            <a:fillRect/>
          </a:stretch>
        </p:blipFill>
        <p:spPr>
          <a:xfrm>
            <a:off x="6511845" y="3978272"/>
            <a:ext cx="672193" cy="672193"/>
          </a:xfrm>
          <a:prstGeom prst="rect">
            <a:avLst/>
          </a:prstGeom>
        </p:spPr>
      </p:pic>
      <p:pic>
        <p:nvPicPr>
          <p:cNvPr id="9" name="Picture 8"/>
          <p:cNvPicPr>
            <a:picLocks noChangeAspect="1"/>
          </p:cNvPicPr>
          <p:nvPr/>
        </p:nvPicPr>
        <p:blipFill>
          <a:blip r:embed="rId8">
            <a:lum bright="70000" contrast="-70000"/>
            <a:extLst>
              <a:ext uri="{28A0092B-C50C-407E-A947-70E740481C1C}">
                <a14:useLocalDpi xmlns:a14="http://schemas.microsoft.com/office/drawing/2010/main" val="0"/>
              </a:ext>
            </a:extLst>
          </a:blip>
          <a:stretch>
            <a:fillRect/>
          </a:stretch>
        </p:blipFill>
        <p:spPr>
          <a:xfrm>
            <a:off x="5408415" y="4306155"/>
            <a:ext cx="672193" cy="672193"/>
          </a:xfrm>
          <a:prstGeom prst="rect">
            <a:avLst/>
          </a:prstGeom>
        </p:spPr>
      </p:pic>
      <p:cxnSp>
        <p:nvCxnSpPr>
          <p:cNvPr id="12" name="Straight Connector 11"/>
          <p:cNvCxnSpPr/>
          <p:nvPr/>
        </p:nvCxnSpPr>
        <p:spPr>
          <a:xfrm flipV="1">
            <a:off x="3125827" y="3425969"/>
            <a:ext cx="1439526" cy="270191"/>
          </a:xfrm>
          <a:prstGeom prst="line">
            <a:avLst/>
          </a:prstGeom>
          <a:ln>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3798020" y="3425969"/>
            <a:ext cx="767333" cy="586343"/>
          </a:xfrm>
          <a:prstGeom prst="line">
            <a:avLst/>
          </a:prstGeom>
          <a:ln>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4565353" y="3425969"/>
            <a:ext cx="0" cy="880186"/>
          </a:xfrm>
          <a:prstGeom prst="line">
            <a:avLst/>
          </a:prstGeom>
          <a:ln>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flipV="1">
            <a:off x="4565353" y="3425970"/>
            <a:ext cx="985595" cy="749854"/>
          </a:xfrm>
          <a:prstGeom prst="line">
            <a:avLst/>
          </a:prstGeom>
          <a:ln>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flipV="1">
            <a:off x="4565352" y="3425969"/>
            <a:ext cx="1869659" cy="552302"/>
          </a:xfrm>
          <a:prstGeom prst="line">
            <a:avLst/>
          </a:prstGeom>
          <a:ln>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flipV="1">
            <a:off x="4565351" y="3425969"/>
            <a:ext cx="2900057" cy="270191"/>
          </a:xfrm>
          <a:prstGeom prst="line">
            <a:avLst/>
          </a:prstGeom>
          <a:ln>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1830712" y="4060453"/>
            <a:ext cx="1194558" cy="276999"/>
          </a:xfrm>
          <a:prstGeom prst="rect">
            <a:avLst/>
          </a:prstGeom>
          <a:noFill/>
        </p:spPr>
        <p:txBody>
          <a:bodyPr wrap="none" rtlCol="0">
            <a:spAutoFit/>
          </a:bodyPr>
          <a:lstStyle/>
          <a:p>
            <a:pPr algn="ctr"/>
            <a:r>
              <a:rPr lang="en-US" sz="1200" b="1" dirty="0" err="1">
                <a:solidFill>
                  <a:prstClr val="black">
                    <a:lumMod val="50000"/>
                    <a:lumOff val="50000"/>
                  </a:prstClr>
                </a:solidFill>
                <a:latin typeface="Myriad Pro" panose="020B0503030403020204" pitchFamily="34" charset="0"/>
              </a:rPr>
              <a:t>share.</a:t>
            </a:r>
            <a:r>
              <a:rPr lang="en-US" sz="1200" dirty="0" err="1">
                <a:solidFill>
                  <a:prstClr val="black">
                    <a:lumMod val="50000"/>
                    <a:lumOff val="50000"/>
                  </a:prstClr>
                </a:solidFill>
                <a:latin typeface="Myriad Pro Light" panose="020B0403030403020204" pitchFamily="34" charset="0"/>
              </a:rPr>
              <a:t>jamie.box</a:t>
            </a:r>
            <a:endParaRPr lang="en-CA" sz="1200" dirty="0">
              <a:solidFill>
                <a:prstClr val="black">
                  <a:lumMod val="50000"/>
                  <a:lumOff val="50000"/>
                </a:prstClr>
              </a:solidFill>
              <a:latin typeface="Myriad Pro Light" panose="020B0403030403020204" pitchFamily="34" charset="0"/>
            </a:endParaRPr>
          </a:p>
        </p:txBody>
      </p:sp>
      <p:sp>
        <p:nvSpPr>
          <p:cNvPr id="36" name="TextBox 35"/>
          <p:cNvSpPr txBox="1"/>
          <p:nvPr/>
        </p:nvSpPr>
        <p:spPr>
          <a:xfrm>
            <a:off x="2951527" y="4707347"/>
            <a:ext cx="1020792" cy="276999"/>
          </a:xfrm>
          <a:prstGeom prst="rect">
            <a:avLst/>
          </a:prstGeom>
          <a:noFill/>
        </p:spPr>
        <p:txBody>
          <a:bodyPr wrap="none" rtlCol="0">
            <a:spAutoFit/>
          </a:bodyPr>
          <a:lstStyle/>
          <a:p>
            <a:pPr algn="ctr"/>
            <a:r>
              <a:rPr lang="en-US" sz="1200" b="1" dirty="0" err="1">
                <a:solidFill>
                  <a:prstClr val="black">
                    <a:lumMod val="50000"/>
                    <a:lumOff val="50000"/>
                  </a:prstClr>
                </a:solidFill>
                <a:latin typeface="Myriad Pro" panose="020B0503030403020204" pitchFamily="34" charset="0"/>
              </a:rPr>
              <a:t>pic.</a:t>
            </a:r>
            <a:r>
              <a:rPr lang="en-US" sz="1200" dirty="0" err="1">
                <a:solidFill>
                  <a:prstClr val="black">
                    <a:lumMod val="50000"/>
                    <a:lumOff val="50000"/>
                  </a:prstClr>
                </a:solidFill>
                <a:latin typeface="Myriad Pro Light" panose="020B0403030403020204" pitchFamily="34" charset="0"/>
              </a:rPr>
              <a:t>jamie.box</a:t>
            </a:r>
            <a:endParaRPr lang="en-CA" sz="1200" dirty="0">
              <a:solidFill>
                <a:prstClr val="black">
                  <a:lumMod val="50000"/>
                  <a:lumOff val="50000"/>
                </a:prstClr>
              </a:solidFill>
              <a:latin typeface="Myriad Pro Light" panose="020B0403030403020204" pitchFamily="34" charset="0"/>
            </a:endParaRPr>
          </a:p>
        </p:txBody>
      </p:sp>
      <p:sp>
        <p:nvSpPr>
          <p:cNvPr id="37" name="TextBox 36"/>
          <p:cNvSpPr txBox="1"/>
          <p:nvPr/>
        </p:nvSpPr>
        <p:spPr>
          <a:xfrm>
            <a:off x="4069832" y="5063526"/>
            <a:ext cx="991042" cy="276999"/>
          </a:xfrm>
          <a:prstGeom prst="rect">
            <a:avLst/>
          </a:prstGeom>
          <a:noFill/>
        </p:spPr>
        <p:txBody>
          <a:bodyPr wrap="none" rtlCol="0">
            <a:spAutoFit/>
          </a:bodyPr>
          <a:lstStyle/>
          <a:p>
            <a:pPr algn="ctr"/>
            <a:r>
              <a:rPr lang="en-US" sz="1200" b="1" dirty="0" err="1">
                <a:solidFill>
                  <a:prstClr val="black">
                    <a:lumMod val="50000"/>
                    <a:lumOff val="50000"/>
                  </a:prstClr>
                </a:solidFill>
                <a:latin typeface="Myriad Pro" panose="020B0503030403020204" pitchFamily="34" charset="0"/>
              </a:rPr>
              <a:t>air.</a:t>
            </a:r>
            <a:r>
              <a:rPr lang="en-US" sz="1200" dirty="0" err="1">
                <a:solidFill>
                  <a:prstClr val="black">
                    <a:lumMod val="50000"/>
                    <a:lumOff val="50000"/>
                  </a:prstClr>
                </a:solidFill>
                <a:latin typeface="Myriad Pro Light" panose="020B0403030403020204" pitchFamily="34" charset="0"/>
              </a:rPr>
              <a:t>jamie.box</a:t>
            </a:r>
            <a:endParaRPr lang="en-CA" sz="1200" dirty="0">
              <a:solidFill>
                <a:prstClr val="black">
                  <a:lumMod val="50000"/>
                  <a:lumOff val="50000"/>
                </a:prstClr>
              </a:solidFill>
              <a:latin typeface="Myriad Pro Light" panose="020B0403030403020204" pitchFamily="34" charset="0"/>
            </a:endParaRPr>
          </a:p>
        </p:txBody>
      </p:sp>
      <p:sp>
        <p:nvSpPr>
          <p:cNvPr id="38" name="TextBox 37"/>
          <p:cNvSpPr txBox="1"/>
          <p:nvPr/>
        </p:nvSpPr>
        <p:spPr>
          <a:xfrm>
            <a:off x="5134569" y="4936568"/>
            <a:ext cx="1219886" cy="276999"/>
          </a:xfrm>
          <a:prstGeom prst="rect">
            <a:avLst/>
          </a:prstGeom>
          <a:noFill/>
        </p:spPr>
        <p:txBody>
          <a:bodyPr wrap="none" rtlCol="0">
            <a:spAutoFit/>
          </a:bodyPr>
          <a:lstStyle/>
          <a:p>
            <a:pPr algn="ctr"/>
            <a:r>
              <a:rPr lang="en-US" sz="1200" b="1" dirty="0">
                <a:solidFill>
                  <a:prstClr val="black">
                    <a:lumMod val="50000"/>
                    <a:lumOff val="50000"/>
                  </a:prstClr>
                </a:solidFill>
                <a:latin typeface="Myriad Pro" panose="020B0503030403020204" pitchFamily="34" charset="0"/>
              </a:rPr>
              <a:t>note5.</a:t>
            </a:r>
            <a:r>
              <a:rPr lang="en-US" sz="1200" dirty="0">
                <a:solidFill>
                  <a:prstClr val="black">
                    <a:lumMod val="50000"/>
                    <a:lumOff val="50000"/>
                  </a:prstClr>
                </a:solidFill>
                <a:latin typeface="Myriad Pro Light" panose="020B0403030403020204" pitchFamily="34" charset="0"/>
              </a:rPr>
              <a:t>jamie.box</a:t>
            </a:r>
            <a:endParaRPr lang="en-CA" sz="1200" dirty="0">
              <a:solidFill>
                <a:prstClr val="black">
                  <a:lumMod val="50000"/>
                  <a:lumOff val="50000"/>
                </a:prstClr>
              </a:solidFill>
              <a:latin typeface="Myriad Pro Light" panose="020B0403030403020204" pitchFamily="34" charset="0"/>
            </a:endParaRPr>
          </a:p>
        </p:txBody>
      </p:sp>
      <p:sp>
        <p:nvSpPr>
          <p:cNvPr id="39" name="TextBox 38"/>
          <p:cNvSpPr txBox="1"/>
          <p:nvPr/>
        </p:nvSpPr>
        <p:spPr>
          <a:xfrm>
            <a:off x="6372363" y="4600471"/>
            <a:ext cx="951158" cy="276999"/>
          </a:xfrm>
          <a:prstGeom prst="rect">
            <a:avLst/>
          </a:prstGeom>
          <a:noFill/>
        </p:spPr>
        <p:txBody>
          <a:bodyPr wrap="none" rtlCol="0">
            <a:spAutoFit/>
          </a:bodyPr>
          <a:lstStyle/>
          <a:p>
            <a:pPr algn="ctr"/>
            <a:r>
              <a:rPr lang="en-US" sz="1200" b="1" dirty="0" err="1">
                <a:solidFill>
                  <a:prstClr val="black">
                    <a:lumMod val="50000"/>
                    <a:lumOff val="50000"/>
                  </a:prstClr>
                </a:solidFill>
                <a:latin typeface="Myriad Pro" panose="020B0503030403020204" pitchFamily="34" charset="0"/>
              </a:rPr>
              <a:t>tv.</a:t>
            </a:r>
            <a:r>
              <a:rPr lang="en-US" sz="1200" dirty="0" err="1">
                <a:solidFill>
                  <a:prstClr val="black">
                    <a:lumMod val="50000"/>
                    <a:lumOff val="50000"/>
                  </a:prstClr>
                </a:solidFill>
                <a:latin typeface="Myriad Pro Light" panose="020B0403030403020204" pitchFamily="34" charset="0"/>
              </a:rPr>
              <a:t>jamie.box</a:t>
            </a:r>
            <a:endParaRPr lang="en-CA" sz="1200" dirty="0">
              <a:solidFill>
                <a:prstClr val="black">
                  <a:lumMod val="50000"/>
                  <a:lumOff val="50000"/>
                </a:prstClr>
              </a:solidFill>
              <a:latin typeface="Myriad Pro Light" panose="020B0403030403020204" pitchFamily="34" charset="0"/>
            </a:endParaRPr>
          </a:p>
        </p:txBody>
      </p:sp>
      <p:sp>
        <p:nvSpPr>
          <p:cNvPr id="40" name="TextBox 39"/>
          <p:cNvSpPr txBox="1"/>
          <p:nvPr/>
        </p:nvSpPr>
        <p:spPr>
          <a:xfrm>
            <a:off x="7268330" y="4143578"/>
            <a:ext cx="1210204" cy="276999"/>
          </a:xfrm>
          <a:prstGeom prst="rect">
            <a:avLst/>
          </a:prstGeom>
          <a:noFill/>
        </p:spPr>
        <p:txBody>
          <a:bodyPr wrap="none" rtlCol="0">
            <a:spAutoFit/>
          </a:bodyPr>
          <a:lstStyle/>
          <a:p>
            <a:pPr algn="ctr"/>
            <a:r>
              <a:rPr lang="en-US" sz="1200" b="1" dirty="0" err="1">
                <a:solidFill>
                  <a:prstClr val="black">
                    <a:lumMod val="50000"/>
                    <a:lumOff val="50000"/>
                  </a:prstClr>
                </a:solidFill>
                <a:latin typeface="Myriad Pro" panose="020B0503030403020204" pitchFamily="34" charset="0"/>
              </a:rPr>
              <a:t>home.</a:t>
            </a:r>
            <a:r>
              <a:rPr lang="en-US" sz="1200" dirty="0" err="1">
                <a:solidFill>
                  <a:prstClr val="black">
                    <a:lumMod val="50000"/>
                    <a:lumOff val="50000"/>
                  </a:prstClr>
                </a:solidFill>
                <a:latin typeface="Myriad Pro Light" panose="020B0403030403020204" pitchFamily="34" charset="0"/>
              </a:rPr>
              <a:t>jamie.box</a:t>
            </a:r>
            <a:endParaRPr lang="en-CA" sz="1200" dirty="0">
              <a:solidFill>
                <a:prstClr val="black">
                  <a:lumMod val="50000"/>
                  <a:lumOff val="50000"/>
                </a:prstClr>
              </a:solidFill>
              <a:latin typeface="Myriad Pro Light" panose="020B0403030403020204" pitchFamily="34" charset="0"/>
            </a:endParaRPr>
          </a:p>
        </p:txBody>
      </p:sp>
      <p:sp>
        <p:nvSpPr>
          <p:cNvPr id="41" name="TextBox 40"/>
          <p:cNvSpPr txBox="1"/>
          <p:nvPr/>
        </p:nvSpPr>
        <p:spPr>
          <a:xfrm>
            <a:off x="458274" y="1692590"/>
            <a:ext cx="8213082" cy="415498"/>
          </a:xfrm>
          <a:prstGeom prst="rect">
            <a:avLst/>
          </a:prstGeom>
          <a:noFill/>
        </p:spPr>
        <p:txBody>
          <a:bodyPr wrap="none" rtlCol="0">
            <a:spAutoFit/>
          </a:bodyPr>
          <a:lstStyle/>
          <a:p>
            <a:pPr algn="ctr"/>
            <a:r>
              <a:rPr lang="en-US" sz="2100" dirty="0">
                <a:solidFill>
                  <a:prstClr val="black">
                    <a:lumMod val="50000"/>
                    <a:lumOff val="50000"/>
                  </a:prstClr>
                </a:solidFill>
                <a:latin typeface="Myriad Pro Light" panose="020B0403030403020204" pitchFamily="34" charset="0"/>
              </a:rPr>
              <a:t>Privacy. Connectivity. Security. </a:t>
            </a:r>
            <a:r>
              <a:rPr lang="en-US" sz="2100" b="1" dirty="0">
                <a:solidFill>
                  <a:srgbClr val="FFC000"/>
                </a:solidFill>
                <a:latin typeface="Myriad Pro Light" panose="020B0403030403020204" pitchFamily="34" charset="0"/>
              </a:rPr>
              <a:t>A Trusted Network at Your the Fingertips.</a:t>
            </a:r>
            <a:endParaRPr lang="en-CA" sz="2100" b="1" dirty="0">
              <a:solidFill>
                <a:srgbClr val="FFC000"/>
              </a:solidFill>
              <a:latin typeface="Myriad Pro Light" panose="020B0403030403020204" pitchFamily="34" charset="0"/>
            </a:endParaRPr>
          </a:p>
        </p:txBody>
      </p:sp>
      <p:pic>
        <p:nvPicPr>
          <p:cNvPr id="25" name="Picture 24"/>
          <p:cNvPicPr>
            <a:picLocks noChangeAspect="1"/>
          </p:cNvPicPr>
          <p:nvPr/>
        </p:nvPicPr>
        <p:blipFill>
          <a:blip r:embed="rId9"/>
          <a:stretch>
            <a:fillRect/>
          </a:stretch>
        </p:blipFill>
        <p:spPr>
          <a:xfrm>
            <a:off x="1843936" y="2655722"/>
            <a:ext cx="5849089" cy="791505"/>
          </a:xfrm>
          <a:prstGeom prst="rect">
            <a:avLst/>
          </a:prstGeom>
        </p:spPr>
      </p:pic>
    </p:spTree>
    <p:extLst>
      <p:ext uri="{BB962C8B-B14F-4D97-AF65-F5344CB8AC3E}">
        <p14:creationId xmlns:p14="http://schemas.microsoft.com/office/powerpoint/2010/main" val="1080369721"/>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250"/>
                                        <p:tgtEl>
                                          <p:spTgt spid="13"/>
                                        </p:tgtEl>
                                      </p:cBhvr>
                                    </p:animEffect>
                                  </p:childTnLst>
                                </p:cTn>
                              </p:par>
                            </p:childTnLst>
                          </p:cTn>
                        </p:par>
                        <p:par>
                          <p:cTn id="8" fill="hold">
                            <p:stCondLst>
                              <p:cond delay="250"/>
                            </p:stCondLst>
                            <p:childTnLst>
                              <p:par>
                                <p:cTn id="9" presetID="10" presetClass="entr" presetSubtype="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250"/>
                                        <p:tgtEl>
                                          <p:spTgt spid="10"/>
                                        </p:tgtEl>
                                      </p:cBhvr>
                                    </p:animEffect>
                                  </p:childTnLst>
                                </p:cTn>
                              </p:par>
                            </p:childTnLst>
                          </p:cTn>
                        </p:par>
                        <p:par>
                          <p:cTn id="12" fill="hold">
                            <p:stCondLst>
                              <p:cond delay="500"/>
                            </p:stCondLst>
                            <p:childTnLst>
                              <p:par>
                                <p:cTn id="13" presetID="10" presetClass="entr" presetSubtype="0" fill="hold" grpId="0" nodeType="after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fade">
                                      <p:cBhvr>
                                        <p:cTn id="15" dur="250"/>
                                        <p:tgtEl>
                                          <p:spTgt spid="36"/>
                                        </p:tgtEl>
                                      </p:cBhvr>
                                    </p:animEffect>
                                  </p:childTnLst>
                                </p:cTn>
                              </p:par>
                            </p:childTnLst>
                          </p:cTn>
                        </p:par>
                        <p:par>
                          <p:cTn id="16" fill="hold">
                            <p:stCondLst>
                              <p:cond delay="750"/>
                            </p:stCondLst>
                            <p:childTnLst>
                              <p:par>
                                <p:cTn id="17" presetID="22" presetClass="entr" presetSubtype="2"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right)">
                                      <p:cBhvr>
                                        <p:cTn id="19" dur="250"/>
                                        <p:tgtEl>
                                          <p:spTgt spid="12"/>
                                        </p:tgtEl>
                                      </p:cBhvr>
                                    </p:animEffect>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250"/>
                                        <p:tgtEl>
                                          <p:spTgt spid="4"/>
                                        </p:tgtEl>
                                      </p:cBhvr>
                                    </p:animEffect>
                                  </p:childTnLst>
                                </p:cTn>
                              </p:par>
                            </p:childTnLst>
                          </p:cTn>
                        </p:par>
                        <p:par>
                          <p:cTn id="24" fill="hold">
                            <p:stCondLst>
                              <p:cond delay="1250"/>
                            </p:stCondLst>
                            <p:childTnLst>
                              <p:par>
                                <p:cTn id="25" presetID="10" presetClass="entr" presetSubtype="0" fill="hold" grpId="0" nodeType="afterEffect">
                                  <p:stCondLst>
                                    <p:cond delay="0"/>
                                  </p:stCondLst>
                                  <p:childTnLst>
                                    <p:set>
                                      <p:cBhvr>
                                        <p:cTn id="26" dur="1" fill="hold">
                                          <p:stCondLst>
                                            <p:cond delay="0"/>
                                          </p:stCondLst>
                                        </p:cTn>
                                        <p:tgtEl>
                                          <p:spTgt spid="35"/>
                                        </p:tgtEl>
                                        <p:attrNameLst>
                                          <p:attrName>style.visibility</p:attrName>
                                        </p:attrNameLst>
                                      </p:cBhvr>
                                      <p:to>
                                        <p:strVal val="visible"/>
                                      </p:to>
                                    </p:set>
                                    <p:animEffect transition="in" filter="fade">
                                      <p:cBhvr>
                                        <p:cTn id="27" dur="250"/>
                                        <p:tgtEl>
                                          <p:spTgt spid="35"/>
                                        </p:tgtEl>
                                      </p:cBhvr>
                                    </p:animEffect>
                                  </p:childTnLst>
                                </p:cTn>
                              </p:par>
                            </p:childTnLst>
                          </p:cTn>
                        </p:par>
                        <p:par>
                          <p:cTn id="28" fill="hold">
                            <p:stCondLst>
                              <p:cond delay="1500"/>
                            </p:stCondLst>
                            <p:childTnLst>
                              <p:par>
                                <p:cTn id="29" presetID="22" presetClass="entr" presetSubtype="1" fill="hold" nodeType="after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wipe(up)">
                                      <p:cBhvr>
                                        <p:cTn id="31" dur="250"/>
                                        <p:tgtEl>
                                          <p:spTgt spid="16"/>
                                        </p:tgtEl>
                                      </p:cBhvr>
                                    </p:animEffect>
                                  </p:childTnLst>
                                </p:cTn>
                              </p:par>
                            </p:childTnLst>
                          </p:cTn>
                        </p:par>
                        <p:par>
                          <p:cTn id="32" fill="hold">
                            <p:stCondLst>
                              <p:cond delay="1750"/>
                            </p:stCondLst>
                            <p:childTnLst>
                              <p:par>
                                <p:cTn id="33" presetID="10" presetClass="entr" presetSubtype="0" fill="hold" nodeType="after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250"/>
                                        <p:tgtEl>
                                          <p:spTgt spid="3"/>
                                        </p:tgtEl>
                                      </p:cBhvr>
                                    </p:animEffect>
                                  </p:childTnLst>
                                </p:cTn>
                              </p:par>
                            </p:childTnLst>
                          </p:cTn>
                        </p:par>
                        <p:par>
                          <p:cTn id="36" fill="hold">
                            <p:stCondLst>
                              <p:cond delay="2000"/>
                            </p:stCondLst>
                            <p:childTnLst>
                              <p:par>
                                <p:cTn id="37" presetID="10" presetClass="entr" presetSubtype="0" fill="hold" grpId="0" nodeType="afterEffect">
                                  <p:stCondLst>
                                    <p:cond delay="0"/>
                                  </p:stCondLst>
                                  <p:childTnLst>
                                    <p:set>
                                      <p:cBhvr>
                                        <p:cTn id="38" dur="1" fill="hold">
                                          <p:stCondLst>
                                            <p:cond delay="0"/>
                                          </p:stCondLst>
                                        </p:cTn>
                                        <p:tgtEl>
                                          <p:spTgt spid="37"/>
                                        </p:tgtEl>
                                        <p:attrNameLst>
                                          <p:attrName>style.visibility</p:attrName>
                                        </p:attrNameLst>
                                      </p:cBhvr>
                                      <p:to>
                                        <p:strVal val="visible"/>
                                      </p:to>
                                    </p:set>
                                    <p:animEffect transition="in" filter="fade">
                                      <p:cBhvr>
                                        <p:cTn id="39" dur="250"/>
                                        <p:tgtEl>
                                          <p:spTgt spid="37"/>
                                        </p:tgtEl>
                                      </p:cBhvr>
                                    </p:animEffect>
                                  </p:childTnLst>
                                </p:cTn>
                              </p:par>
                            </p:childTnLst>
                          </p:cTn>
                        </p:par>
                        <p:par>
                          <p:cTn id="40" fill="hold">
                            <p:stCondLst>
                              <p:cond delay="2250"/>
                            </p:stCondLst>
                            <p:childTnLst>
                              <p:par>
                                <p:cTn id="41" presetID="22" presetClass="entr" presetSubtype="1" fill="hold" nodeType="after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wipe(up)">
                                      <p:cBhvr>
                                        <p:cTn id="43" dur="250"/>
                                        <p:tgtEl>
                                          <p:spTgt spid="19"/>
                                        </p:tgtEl>
                                      </p:cBhvr>
                                    </p:animEffect>
                                  </p:childTnLst>
                                </p:cTn>
                              </p:par>
                            </p:childTnLst>
                          </p:cTn>
                        </p:par>
                        <p:par>
                          <p:cTn id="44" fill="hold">
                            <p:stCondLst>
                              <p:cond delay="2500"/>
                            </p:stCondLst>
                            <p:childTnLst>
                              <p:par>
                                <p:cTn id="45" presetID="10" presetClass="entr" presetSubtype="0" fill="hold" nodeType="after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250"/>
                                        <p:tgtEl>
                                          <p:spTgt spid="9"/>
                                        </p:tgtEl>
                                      </p:cBhvr>
                                    </p:animEffect>
                                  </p:childTnLst>
                                </p:cTn>
                              </p:par>
                            </p:childTnLst>
                          </p:cTn>
                        </p:par>
                        <p:par>
                          <p:cTn id="48" fill="hold">
                            <p:stCondLst>
                              <p:cond delay="2750"/>
                            </p:stCondLst>
                            <p:childTnLst>
                              <p:par>
                                <p:cTn id="49" presetID="10" presetClass="entr" presetSubtype="0" fill="hold" grpId="0" nodeType="afterEffect">
                                  <p:stCondLst>
                                    <p:cond delay="0"/>
                                  </p:stCondLst>
                                  <p:childTnLst>
                                    <p:set>
                                      <p:cBhvr>
                                        <p:cTn id="50" dur="1" fill="hold">
                                          <p:stCondLst>
                                            <p:cond delay="0"/>
                                          </p:stCondLst>
                                        </p:cTn>
                                        <p:tgtEl>
                                          <p:spTgt spid="38"/>
                                        </p:tgtEl>
                                        <p:attrNameLst>
                                          <p:attrName>style.visibility</p:attrName>
                                        </p:attrNameLst>
                                      </p:cBhvr>
                                      <p:to>
                                        <p:strVal val="visible"/>
                                      </p:to>
                                    </p:set>
                                    <p:animEffect transition="in" filter="fade">
                                      <p:cBhvr>
                                        <p:cTn id="51" dur="250"/>
                                        <p:tgtEl>
                                          <p:spTgt spid="38"/>
                                        </p:tgtEl>
                                      </p:cBhvr>
                                    </p:animEffect>
                                  </p:childTnLst>
                                </p:cTn>
                              </p:par>
                            </p:childTnLst>
                          </p:cTn>
                        </p:par>
                        <p:par>
                          <p:cTn id="52" fill="hold">
                            <p:stCondLst>
                              <p:cond delay="3000"/>
                            </p:stCondLst>
                            <p:childTnLst>
                              <p:par>
                                <p:cTn id="53" presetID="22" presetClass="entr" presetSubtype="8" fill="hold" nodeType="after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wipe(left)">
                                      <p:cBhvr>
                                        <p:cTn id="55" dur="250"/>
                                        <p:tgtEl>
                                          <p:spTgt spid="24"/>
                                        </p:tgtEl>
                                      </p:cBhvr>
                                    </p:animEffect>
                                  </p:childTnLst>
                                </p:cTn>
                              </p:par>
                            </p:childTnLst>
                          </p:cTn>
                        </p:par>
                        <p:par>
                          <p:cTn id="56" fill="hold">
                            <p:stCondLst>
                              <p:cond delay="3250"/>
                            </p:stCondLst>
                            <p:childTnLst>
                              <p:par>
                                <p:cTn id="57" presetID="10" presetClass="entr" presetSubtype="0" fill="hold" nodeType="afterEffect">
                                  <p:stCondLst>
                                    <p:cond delay="0"/>
                                  </p:stCondLst>
                                  <p:childTnLst>
                                    <p:set>
                                      <p:cBhvr>
                                        <p:cTn id="58" dur="1" fill="hold">
                                          <p:stCondLst>
                                            <p:cond delay="0"/>
                                          </p:stCondLst>
                                        </p:cTn>
                                        <p:tgtEl>
                                          <p:spTgt spid="8"/>
                                        </p:tgtEl>
                                        <p:attrNameLst>
                                          <p:attrName>style.visibility</p:attrName>
                                        </p:attrNameLst>
                                      </p:cBhvr>
                                      <p:to>
                                        <p:strVal val="visible"/>
                                      </p:to>
                                    </p:set>
                                    <p:animEffect transition="in" filter="fade">
                                      <p:cBhvr>
                                        <p:cTn id="59" dur="250"/>
                                        <p:tgtEl>
                                          <p:spTgt spid="8"/>
                                        </p:tgtEl>
                                      </p:cBhvr>
                                    </p:animEffect>
                                  </p:childTnLst>
                                </p:cTn>
                              </p:par>
                            </p:childTnLst>
                          </p:cTn>
                        </p:par>
                        <p:par>
                          <p:cTn id="60" fill="hold">
                            <p:stCondLst>
                              <p:cond delay="3500"/>
                            </p:stCondLst>
                            <p:childTnLst>
                              <p:par>
                                <p:cTn id="61" presetID="10" presetClass="entr" presetSubtype="0" fill="hold" grpId="0" nodeType="afterEffect">
                                  <p:stCondLst>
                                    <p:cond delay="0"/>
                                  </p:stCondLst>
                                  <p:childTnLst>
                                    <p:set>
                                      <p:cBhvr>
                                        <p:cTn id="62" dur="1" fill="hold">
                                          <p:stCondLst>
                                            <p:cond delay="0"/>
                                          </p:stCondLst>
                                        </p:cTn>
                                        <p:tgtEl>
                                          <p:spTgt spid="39"/>
                                        </p:tgtEl>
                                        <p:attrNameLst>
                                          <p:attrName>style.visibility</p:attrName>
                                        </p:attrNameLst>
                                      </p:cBhvr>
                                      <p:to>
                                        <p:strVal val="visible"/>
                                      </p:to>
                                    </p:set>
                                    <p:animEffect transition="in" filter="fade">
                                      <p:cBhvr>
                                        <p:cTn id="63" dur="250"/>
                                        <p:tgtEl>
                                          <p:spTgt spid="39"/>
                                        </p:tgtEl>
                                      </p:cBhvr>
                                    </p:animEffect>
                                  </p:childTnLst>
                                </p:cTn>
                              </p:par>
                            </p:childTnLst>
                          </p:cTn>
                        </p:par>
                        <p:par>
                          <p:cTn id="64" fill="hold">
                            <p:stCondLst>
                              <p:cond delay="3750"/>
                            </p:stCondLst>
                            <p:childTnLst>
                              <p:par>
                                <p:cTn id="65" presetID="22" presetClass="entr" presetSubtype="8" fill="hold" nodeType="afterEffect">
                                  <p:stCondLst>
                                    <p:cond delay="0"/>
                                  </p:stCondLst>
                                  <p:childTnLst>
                                    <p:set>
                                      <p:cBhvr>
                                        <p:cTn id="66" dur="1" fill="hold">
                                          <p:stCondLst>
                                            <p:cond delay="0"/>
                                          </p:stCondLst>
                                        </p:cTn>
                                        <p:tgtEl>
                                          <p:spTgt spid="27"/>
                                        </p:tgtEl>
                                        <p:attrNameLst>
                                          <p:attrName>style.visibility</p:attrName>
                                        </p:attrNameLst>
                                      </p:cBhvr>
                                      <p:to>
                                        <p:strVal val="visible"/>
                                      </p:to>
                                    </p:set>
                                    <p:animEffect transition="in" filter="wipe(left)">
                                      <p:cBhvr>
                                        <p:cTn id="67" dur="250"/>
                                        <p:tgtEl>
                                          <p:spTgt spid="27"/>
                                        </p:tgtEl>
                                      </p:cBhvr>
                                    </p:animEffect>
                                  </p:childTnLst>
                                </p:cTn>
                              </p:par>
                            </p:childTnLst>
                          </p:cTn>
                        </p:par>
                        <p:par>
                          <p:cTn id="68" fill="hold">
                            <p:stCondLst>
                              <p:cond delay="4000"/>
                            </p:stCondLst>
                            <p:childTnLst>
                              <p:par>
                                <p:cTn id="69" presetID="10" presetClass="entr" presetSubtype="0" fill="hold" nodeType="afterEffect">
                                  <p:stCondLst>
                                    <p:cond delay="0"/>
                                  </p:stCondLst>
                                  <p:childTnLst>
                                    <p:set>
                                      <p:cBhvr>
                                        <p:cTn id="70" dur="1" fill="hold">
                                          <p:stCondLst>
                                            <p:cond delay="0"/>
                                          </p:stCondLst>
                                        </p:cTn>
                                        <p:tgtEl>
                                          <p:spTgt spid="7"/>
                                        </p:tgtEl>
                                        <p:attrNameLst>
                                          <p:attrName>style.visibility</p:attrName>
                                        </p:attrNameLst>
                                      </p:cBhvr>
                                      <p:to>
                                        <p:strVal val="visible"/>
                                      </p:to>
                                    </p:set>
                                    <p:animEffect transition="in" filter="fade">
                                      <p:cBhvr>
                                        <p:cTn id="71" dur="250"/>
                                        <p:tgtEl>
                                          <p:spTgt spid="7"/>
                                        </p:tgtEl>
                                      </p:cBhvr>
                                    </p:animEffect>
                                  </p:childTnLst>
                                </p:cTn>
                              </p:par>
                            </p:childTnLst>
                          </p:cTn>
                        </p:par>
                        <p:par>
                          <p:cTn id="72" fill="hold">
                            <p:stCondLst>
                              <p:cond delay="4250"/>
                            </p:stCondLst>
                            <p:childTnLst>
                              <p:par>
                                <p:cTn id="73" presetID="10" presetClass="entr" presetSubtype="0" fill="hold" grpId="0" nodeType="afterEffect">
                                  <p:stCondLst>
                                    <p:cond delay="0"/>
                                  </p:stCondLst>
                                  <p:childTnLst>
                                    <p:set>
                                      <p:cBhvr>
                                        <p:cTn id="74" dur="1" fill="hold">
                                          <p:stCondLst>
                                            <p:cond delay="0"/>
                                          </p:stCondLst>
                                        </p:cTn>
                                        <p:tgtEl>
                                          <p:spTgt spid="40"/>
                                        </p:tgtEl>
                                        <p:attrNameLst>
                                          <p:attrName>style.visibility</p:attrName>
                                        </p:attrNameLst>
                                      </p:cBhvr>
                                      <p:to>
                                        <p:strVal val="visible"/>
                                      </p:to>
                                    </p:set>
                                    <p:animEffect transition="in" filter="fade">
                                      <p:cBhvr>
                                        <p:cTn id="75" dur="250"/>
                                        <p:tgtEl>
                                          <p:spTgt spid="40"/>
                                        </p:tgtEl>
                                      </p:cBhvr>
                                    </p:animEffect>
                                  </p:childTnLst>
                                </p:cTn>
                              </p:par>
                            </p:childTnLst>
                          </p:cTn>
                        </p:par>
                        <p:par>
                          <p:cTn id="76" fill="hold">
                            <p:stCondLst>
                              <p:cond delay="4500"/>
                            </p:stCondLst>
                            <p:childTnLst>
                              <p:par>
                                <p:cTn id="77" presetID="10" presetClass="entr" presetSubtype="0" fill="hold" grpId="0" nodeType="afterEffect">
                                  <p:stCondLst>
                                    <p:cond delay="0"/>
                                  </p:stCondLst>
                                  <p:childTnLst>
                                    <p:set>
                                      <p:cBhvr>
                                        <p:cTn id="78" dur="1" fill="hold">
                                          <p:stCondLst>
                                            <p:cond delay="0"/>
                                          </p:stCondLst>
                                        </p:cTn>
                                        <p:tgtEl>
                                          <p:spTgt spid="41"/>
                                        </p:tgtEl>
                                        <p:attrNameLst>
                                          <p:attrName>style.visibility</p:attrName>
                                        </p:attrNameLst>
                                      </p:cBhvr>
                                      <p:to>
                                        <p:strVal val="visible"/>
                                      </p:to>
                                    </p:set>
                                    <p:animEffect transition="in" filter="fade">
                                      <p:cBhvr>
                                        <p:cTn id="79"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6" grpId="0"/>
      <p:bldP spid="37" grpId="0"/>
      <p:bldP spid="38" grpId="0"/>
      <p:bldP spid="39" grpId="0"/>
      <p:bldP spid="40" grpId="0"/>
      <p:bldP spid="4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05160" y="-1"/>
            <a:ext cx="13373904" cy="6868057"/>
          </a:xfrm>
          <a:prstGeom prst="rect">
            <a:avLst/>
          </a:prstGeom>
        </p:spPr>
      </p:pic>
    </p:spTree>
    <p:extLst>
      <p:ext uri="{BB962C8B-B14F-4D97-AF65-F5344CB8AC3E}">
        <p14:creationId xmlns:p14="http://schemas.microsoft.com/office/powerpoint/2010/main" val="304897704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3037" y="2834934"/>
            <a:ext cx="2957924" cy="2957924"/>
          </a:xfrm>
          <a:prstGeom prst="rect">
            <a:avLst/>
          </a:prstGeom>
        </p:spPr>
      </p:pic>
      <p:pic>
        <p:nvPicPr>
          <p:cNvPr id="3" name="Picture 2"/>
          <p:cNvPicPr>
            <a:picLocks noChangeAspect="1"/>
          </p:cNvPicPr>
          <p:nvPr/>
        </p:nvPicPr>
        <p:blipFill>
          <a:blip r:embed="rId3"/>
          <a:stretch>
            <a:fillRect/>
          </a:stretch>
        </p:blipFill>
        <p:spPr>
          <a:xfrm>
            <a:off x="1647455" y="1704045"/>
            <a:ext cx="5849089" cy="791505"/>
          </a:xfrm>
          <a:prstGeom prst="rect">
            <a:avLst/>
          </a:prstGeom>
        </p:spPr>
      </p:pic>
    </p:spTree>
    <p:extLst>
      <p:ext uri="{BB962C8B-B14F-4D97-AF65-F5344CB8AC3E}">
        <p14:creationId xmlns:p14="http://schemas.microsoft.com/office/powerpoint/2010/main" val="3975679181"/>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http://www.occupycorporatism.com/wp-content/uploads/2013/07/susanne_posel_news_-brain.chip_.grids_.jpg"/>
          <p:cNvPicPr>
            <a:picLocks noChangeAspect="1" noChangeArrowheads="1"/>
          </p:cNvPicPr>
          <p:nvPr/>
        </p:nvPicPr>
        <p:blipFill rotWithShape="1">
          <a:blip r:embed="rId2">
            <a:extLst>
              <a:ext uri="{28A0092B-C50C-407E-A947-70E740481C1C}">
                <a14:useLocalDpi xmlns:a14="http://schemas.microsoft.com/office/drawing/2010/main" val="0"/>
              </a:ext>
            </a:extLst>
          </a:blip>
          <a:srcRect l="-353" t="11121" r="589" b="3859"/>
          <a:stretch/>
        </p:blipFill>
        <p:spPr bwMode="auto">
          <a:xfrm>
            <a:off x="-1548680" y="0"/>
            <a:ext cx="1225469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p:cNvPicPr>
            <a:picLocks noChangeAspect="1"/>
          </p:cNvPicPr>
          <p:nvPr/>
        </p:nvPicPr>
        <p:blipFill>
          <a:blip r:embed="rId3"/>
          <a:stretch>
            <a:fillRect/>
          </a:stretch>
        </p:blipFill>
        <p:spPr>
          <a:xfrm>
            <a:off x="3923928" y="369728"/>
            <a:ext cx="1152128" cy="1298641"/>
          </a:xfrm>
          <a:prstGeom prst="rect">
            <a:avLst/>
          </a:prstGeom>
        </p:spPr>
      </p:pic>
      <p:sp>
        <p:nvSpPr>
          <p:cNvPr id="2" name="Rectangle 1"/>
          <p:cNvSpPr/>
          <p:nvPr/>
        </p:nvSpPr>
        <p:spPr>
          <a:xfrm>
            <a:off x="0" y="1741424"/>
            <a:ext cx="3048000" cy="514350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3000" b="1" dirty="0">
                <a:solidFill>
                  <a:prstClr val="white"/>
                </a:solidFill>
              </a:rPr>
              <a:t>Smart Home</a:t>
            </a:r>
            <a:endParaRPr lang="en-US" sz="3000" b="1" dirty="0">
              <a:solidFill>
                <a:prstClr val="white"/>
              </a:solidFill>
            </a:endParaRPr>
          </a:p>
        </p:txBody>
      </p:sp>
      <p:sp>
        <p:nvSpPr>
          <p:cNvPr id="3" name="Rectangle 2"/>
          <p:cNvSpPr/>
          <p:nvPr/>
        </p:nvSpPr>
        <p:spPr>
          <a:xfrm>
            <a:off x="3048000" y="1741424"/>
            <a:ext cx="3048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3000" b="1" dirty="0">
                <a:solidFill>
                  <a:prstClr val="white"/>
                </a:solidFill>
              </a:rPr>
              <a:t>Smart Enterprise</a:t>
            </a:r>
            <a:endParaRPr lang="en-US" sz="3000" b="1" dirty="0">
              <a:solidFill>
                <a:prstClr val="white"/>
              </a:solidFill>
            </a:endParaRPr>
          </a:p>
        </p:txBody>
      </p:sp>
      <p:sp>
        <p:nvSpPr>
          <p:cNvPr id="4" name="Rectangle 3"/>
          <p:cNvSpPr/>
          <p:nvPr/>
        </p:nvSpPr>
        <p:spPr>
          <a:xfrm>
            <a:off x="6096000" y="1741424"/>
            <a:ext cx="3048000" cy="5143500"/>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3000" b="1" dirty="0">
                <a:solidFill>
                  <a:prstClr val="white"/>
                </a:solidFill>
              </a:rPr>
              <a:t>Smart City</a:t>
            </a:r>
            <a:endParaRPr lang="en-US" sz="3000" b="1" dirty="0">
              <a:solidFill>
                <a:prstClr val="white"/>
              </a:solidFill>
            </a:endParaRPr>
          </a:p>
        </p:txBody>
      </p:sp>
      <p:sp>
        <p:nvSpPr>
          <p:cNvPr id="6" name="Rectangle 5"/>
          <p:cNvSpPr/>
          <p:nvPr/>
        </p:nvSpPr>
        <p:spPr>
          <a:xfrm>
            <a:off x="0" y="4637025"/>
            <a:ext cx="9144000" cy="7493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2100" b="1" dirty="0">
                <a:solidFill>
                  <a:srgbClr val="FFC000"/>
                </a:solidFill>
              </a:rPr>
              <a:t>DNS: </a:t>
            </a:r>
            <a:r>
              <a:rPr lang="en-HK" sz="2100" dirty="0">
                <a:solidFill>
                  <a:prstClr val="white"/>
                </a:solidFill>
              </a:rPr>
              <a:t>Light Weight &amp; Immensely Scalable Hierarchical Distributed System</a:t>
            </a:r>
            <a:endParaRPr lang="en-US" sz="2100" dirty="0">
              <a:solidFill>
                <a:prstClr val="white"/>
              </a:solidFill>
            </a:endParaRPr>
          </a:p>
        </p:txBody>
      </p:sp>
      <p:sp>
        <p:nvSpPr>
          <p:cNvPr id="7" name="Rectangle 6"/>
          <p:cNvSpPr/>
          <p:nvPr/>
        </p:nvSpPr>
        <p:spPr>
          <a:xfrm>
            <a:off x="0" y="5386325"/>
            <a:ext cx="9144000" cy="74930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2100" b="1" dirty="0">
                <a:solidFill>
                  <a:srgbClr val="FFC000"/>
                </a:solidFill>
              </a:rPr>
              <a:t>PKI: </a:t>
            </a:r>
            <a:r>
              <a:rPr lang="en-HK" sz="2100" dirty="0">
                <a:solidFill>
                  <a:prstClr val="white"/>
                </a:solidFill>
              </a:rPr>
              <a:t>Industry Strength Authentication &amp; Encryption for Privacy &amp; Security</a:t>
            </a:r>
            <a:endParaRPr lang="en-US" sz="2100" dirty="0">
              <a:solidFill>
                <a:prstClr val="white"/>
              </a:solidFill>
            </a:endParaRPr>
          </a:p>
        </p:txBody>
      </p:sp>
      <p:sp>
        <p:nvSpPr>
          <p:cNvPr id="8" name="Rectangle 7"/>
          <p:cNvSpPr/>
          <p:nvPr/>
        </p:nvSpPr>
        <p:spPr>
          <a:xfrm>
            <a:off x="0" y="6135624"/>
            <a:ext cx="9144000" cy="7493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2100" b="1" dirty="0">
                <a:solidFill>
                  <a:srgbClr val="FFC000"/>
                </a:solidFill>
              </a:rPr>
              <a:t> MESH Computing: </a:t>
            </a:r>
            <a:r>
              <a:rPr lang="en-HK" sz="2100" dirty="0">
                <a:solidFill>
                  <a:prstClr val="white"/>
                </a:solidFill>
              </a:rPr>
              <a:t>User Friendly Zero Configuration System for Users</a:t>
            </a:r>
            <a:endParaRPr lang="en-US" sz="2100" dirty="0">
              <a:solidFill>
                <a:prstClr val="white"/>
              </a:solidFill>
            </a:endParaRPr>
          </a:p>
        </p:txBody>
      </p:sp>
      <p:sp>
        <p:nvSpPr>
          <p:cNvPr id="11" name="Rectangle 10"/>
          <p:cNvSpPr/>
          <p:nvPr/>
        </p:nvSpPr>
        <p:spPr>
          <a:xfrm>
            <a:off x="0" y="1741424"/>
            <a:ext cx="9144000" cy="746125"/>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2100" b="1" dirty="0">
                <a:solidFill>
                  <a:srgbClr val="E7E6E6">
                    <a:lumMod val="10000"/>
                  </a:srgbClr>
                </a:solidFill>
              </a:rPr>
              <a:t>Robust Business Model: </a:t>
            </a:r>
            <a:r>
              <a:rPr lang="en-HK" sz="2100" dirty="0">
                <a:solidFill>
                  <a:prstClr val="white"/>
                </a:solidFill>
              </a:rPr>
              <a:t>Domain Subscription Model &amp; Systems Integration</a:t>
            </a:r>
            <a:endParaRPr lang="en-US" sz="2100" dirty="0">
              <a:solidFill>
                <a:prstClr val="white"/>
              </a:solidFill>
            </a:endParaRPr>
          </a:p>
        </p:txBody>
      </p:sp>
      <p:sp>
        <p:nvSpPr>
          <p:cNvPr id="12" name="Rectangle 11"/>
          <p:cNvSpPr/>
          <p:nvPr/>
        </p:nvSpPr>
        <p:spPr>
          <a:xfrm>
            <a:off x="0" y="2487549"/>
            <a:ext cx="9144000" cy="74612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2100" b="1" dirty="0">
                <a:solidFill>
                  <a:srgbClr val="E7E6E6">
                    <a:lumMod val="10000"/>
                  </a:srgbClr>
                </a:solidFill>
              </a:rPr>
              <a:t>Disruptive Technology: </a:t>
            </a:r>
            <a:r>
              <a:rPr lang="en-HK" sz="2100" dirty="0" err="1">
                <a:solidFill>
                  <a:prstClr val="white"/>
                </a:solidFill>
              </a:rPr>
              <a:t>IoT</a:t>
            </a:r>
            <a:r>
              <a:rPr lang="en-HK" sz="2100" dirty="0">
                <a:solidFill>
                  <a:prstClr val="white"/>
                </a:solidFill>
              </a:rPr>
              <a:t> Device/Identity Management Platform</a:t>
            </a:r>
            <a:endParaRPr lang="en-US" sz="2100" dirty="0">
              <a:solidFill>
                <a:prstClr val="white"/>
              </a:solidFill>
            </a:endParaRPr>
          </a:p>
        </p:txBody>
      </p:sp>
      <p:sp>
        <p:nvSpPr>
          <p:cNvPr id="13" name="Rectangle 12"/>
          <p:cNvSpPr/>
          <p:nvPr/>
        </p:nvSpPr>
        <p:spPr>
          <a:xfrm>
            <a:off x="0" y="3233675"/>
            <a:ext cx="9144000" cy="746125"/>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sz="2100" b="1" dirty="0">
                <a:solidFill>
                  <a:srgbClr val="E7E6E6">
                    <a:lumMod val="10000"/>
                  </a:srgbClr>
                </a:solidFill>
              </a:rPr>
              <a:t>Proven Team: </a:t>
            </a:r>
            <a:r>
              <a:rPr lang="en-HK" sz="2100" dirty="0" smtClean="0">
                <a:solidFill>
                  <a:prstClr val="white"/>
                </a:solidFill>
              </a:rPr>
              <a:t>Domain Business</a:t>
            </a:r>
            <a:r>
              <a:rPr lang="en-HK" sz="2100" dirty="0">
                <a:solidFill>
                  <a:prstClr val="white"/>
                </a:solidFill>
              </a:rPr>
              <a:t>, </a:t>
            </a:r>
            <a:r>
              <a:rPr lang="en-HK" sz="2100" dirty="0" smtClean="0">
                <a:solidFill>
                  <a:prstClr val="white"/>
                </a:solidFill>
              </a:rPr>
              <a:t>Device Technology </a:t>
            </a:r>
            <a:r>
              <a:rPr lang="en-HK" sz="2100" dirty="0">
                <a:solidFill>
                  <a:prstClr val="white"/>
                </a:solidFill>
              </a:rPr>
              <a:t>&amp; Manufacturing</a:t>
            </a:r>
            <a:endParaRPr lang="en-US" sz="2100" dirty="0">
              <a:solidFill>
                <a:prstClr val="white"/>
              </a:solidFill>
            </a:endParaRPr>
          </a:p>
        </p:txBody>
      </p:sp>
    </p:spTree>
    <p:extLst>
      <p:ext uri="{BB962C8B-B14F-4D97-AF65-F5344CB8AC3E}">
        <p14:creationId xmlns:p14="http://schemas.microsoft.com/office/powerpoint/2010/main" val="1292026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250" fill="hold"/>
                                        <p:tgtEl>
                                          <p:spTgt spid="15"/>
                                        </p:tgtEl>
                                        <p:attrNameLst>
                                          <p:attrName>ppt_w</p:attrName>
                                        </p:attrNameLst>
                                      </p:cBhvr>
                                      <p:tavLst>
                                        <p:tav tm="0">
                                          <p:val>
                                            <p:fltVal val="0"/>
                                          </p:val>
                                        </p:tav>
                                        <p:tav tm="100000">
                                          <p:val>
                                            <p:strVal val="#ppt_w"/>
                                          </p:val>
                                        </p:tav>
                                      </p:tavLst>
                                    </p:anim>
                                    <p:anim calcmode="lin" valueType="num">
                                      <p:cBhvr>
                                        <p:cTn id="8" dur="250" fill="hold"/>
                                        <p:tgtEl>
                                          <p:spTgt spid="15"/>
                                        </p:tgtEl>
                                        <p:attrNameLst>
                                          <p:attrName>ppt_h</p:attrName>
                                        </p:attrNameLst>
                                      </p:cBhvr>
                                      <p:tavLst>
                                        <p:tav tm="0">
                                          <p:val>
                                            <p:fltVal val="0"/>
                                          </p:val>
                                        </p:tav>
                                        <p:tav tm="100000">
                                          <p:val>
                                            <p:strVal val="#ppt_h"/>
                                          </p:val>
                                        </p:tav>
                                      </p:tavLst>
                                    </p:anim>
                                    <p:animEffect transition="in" filter="fade">
                                      <p:cBhvr>
                                        <p:cTn id="9" dur="250"/>
                                        <p:tgtEl>
                                          <p:spTgt spid="15"/>
                                        </p:tgtEl>
                                      </p:cBhvr>
                                    </p:animEffect>
                                  </p:childTnLst>
                                </p:cTn>
                              </p:par>
                            </p:childTnLst>
                          </p:cTn>
                        </p:par>
                        <p:par>
                          <p:cTn id="10" fill="hold">
                            <p:stCondLst>
                              <p:cond delay="250"/>
                            </p:stCondLst>
                            <p:childTnLst>
                              <p:par>
                                <p:cTn id="11" presetID="26" presetClass="emph" presetSubtype="0" fill="hold" nodeType="afterEffect">
                                  <p:stCondLst>
                                    <p:cond delay="0"/>
                                  </p:stCondLst>
                                  <p:childTnLst>
                                    <p:animEffect transition="out" filter="fade">
                                      <p:cBhvr>
                                        <p:cTn id="12" dur="250" tmFilter="0, 0; .2, .5; .8, .5; 1, 0"/>
                                        <p:tgtEl>
                                          <p:spTgt spid="15"/>
                                        </p:tgtEl>
                                      </p:cBhvr>
                                    </p:animEffect>
                                    <p:animScale>
                                      <p:cBhvr>
                                        <p:cTn id="13" dur="125" autoRev="1" fill="hold"/>
                                        <p:tgtEl>
                                          <p:spTgt spid="15"/>
                                        </p:tgtEl>
                                      </p:cBhvr>
                                      <p:by x="105000" y="105000"/>
                                    </p:animScale>
                                  </p:childTnLst>
                                </p:cTn>
                              </p:par>
                            </p:childTnLst>
                          </p:cTn>
                        </p:par>
                        <p:par>
                          <p:cTn id="14" fill="hold">
                            <p:stCondLst>
                              <p:cond delay="500"/>
                            </p:stCondLst>
                            <p:childTnLst>
                              <p:par>
                                <p:cTn id="15" presetID="10" presetClass="entr" presetSubtype="0" fill="hold" grpId="0" nodeType="after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250"/>
                                        <p:tgtEl>
                                          <p:spTgt spid="2"/>
                                        </p:tgtEl>
                                      </p:cBhvr>
                                    </p:animEffect>
                                  </p:childTnLst>
                                </p:cTn>
                              </p:par>
                            </p:childTnLst>
                          </p:cTn>
                        </p:par>
                        <p:par>
                          <p:cTn id="18" fill="hold">
                            <p:stCondLst>
                              <p:cond delay="750"/>
                            </p:stCondLst>
                            <p:childTnLst>
                              <p:par>
                                <p:cTn id="19" presetID="10" presetClass="entr" presetSubtype="0"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250"/>
                                        <p:tgtEl>
                                          <p:spTgt spid="3"/>
                                        </p:tgtEl>
                                      </p:cBhvr>
                                    </p:animEffect>
                                  </p:childTnLst>
                                </p:cTn>
                              </p:par>
                            </p:childTnLst>
                          </p:cTn>
                        </p:par>
                        <p:par>
                          <p:cTn id="22" fill="hold">
                            <p:stCondLst>
                              <p:cond delay="1000"/>
                            </p:stCondLst>
                            <p:childTnLst>
                              <p:par>
                                <p:cTn id="23" presetID="10" presetClass="entr" presetSubtype="0" fill="hold" grpId="0" nodeType="after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250"/>
                                        <p:tgtEl>
                                          <p:spTgt spid="4"/>
                                        </p:tgtEl>
                                      </p:cBhvr>
                                    </p:animEffect>
                                  </p:childTnLst>
                                </p:cTn>
                              </p:par>
                            </p:childTnLst>
                          </p:cTn>
                        </p:par>
                        <p:par>
                          <p:cTn id="26" fill="hold">
                            <p:stCondLst>
                              <p:cond delay="1250"/>
                            </p:stCondLst>
                            <p:childTnLst>
                              <p:par>
                                <p:cTn id="27" presetID="10" presetClass="entr" presetSubtype="0" fill="hold" grpId="0" nodeType="after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250"/>
                                        <p:tgtEl>
                                          <p:spTgt spid="6"/>
                                        </p:tgtEl>
                                      </p:cBhvr>
                                    </p:animEffect>
                                  </p:childTnLst>
                                </p:cTn>
                              </p:par>
                            </p:childTnLst>
                          </p:cTn>
                        </p:par>
                        <p:par>
                          <p:cTn id="30" fill="hold">
                            <p:stCondLst>
                              <p:cond delay="1500"/>
                            </p:stCondLst>
                            <p:childTnLst>
                              <p:par>
                                <p:cTn id="31" presetID="10" presetClass="entr" presetSubtype="0" fill="hold" grpId="0" nodeType="after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250"/>
                                        <p:tgtEl>
                                          <p:spTgt spid="7"/>
                                        </p:tgtEl>
                                      </p:cBhvr>
                                    </p:animEffect>
                                  </p:childTnLst>
                                </p:cTn>
                              </p:par>
                            </p:childTnLst>
                          </p:cTn>
                        </p:par>
                        <p:par>
                          <p:cTn id="34" fill="hold">
                            <p:stCondLst>
                              <p:cond delay="1750"/>
                            </p:stCondLst>
                            <p:childTnLst>
                              <p:par>
                                <p:cTn id="35" presetID="10" presetClass="entr" presetSubtype="0" fill="hold" grpId="0" nodeType="after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250"/>
                                        <p:tgtEl>
                                          <p:spTgt spid="8"/>
                                        </p:tgtEl>
                                      </p:cBhvr>
                                    </p:animEffect>
                                  </p:childTnLst>
                                </p:cTn>
                              </p:par>
                            </p:childTnLst>
                          </p:cTn>
                        </p:par>
                        <p:par>
                          <p:cTn id="38" fill="hold">
                            <p:stCondLst>
                              <p:cond delay="2000"/>
                            </p:stCondLst>
                            <p:childTnLst>
                              <p:par>
                                <p:cTn id="39" presetID="10" presetClass="entr" presetSubtype="0" fill="hold" grpId="0" nodeType="after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250"/>
                                        <p:tgtEl>
                                          <p:spTgt spid="13"/>
                                        </p:tgtEl>
                                      </p:cBhvr>
                                    </p:animEffect>
                                  </p:childTnLst>
                                </p:cTn>
                              </p:par>
                            </p:childTnLst>
                          </p:cTn>
                        </p:par>
                        <p:par>
                          <p:cTn id="42" fill="hold">
                            <p:stCondLst>
                              <p:cond delay="2250"/>
                            </p:stCondLst>
                            <p:childTnLst>
                              <p:par>
                                <p:cTn id="43" presetID="10" presetClass="entr" presetSubtype="0" fill="hold" grpId="0" nodeType="after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fade">
                                      <p:cBhvr>
                                        <p:cTn id="45" dur="250"/>
                                        <p:tgtEl>
                                          <p:spTgt spid="12"/>
                                        </p:tgtEl>
                                      </p:cBhvr>
                                    </p:animEffect>
                                  </p:childTnLst>
                                </p:cTn>
                              </p:par>
                            </p:childTnLst>
                          </p:cTn>
                        </p:par>
                        <p:par>
                          <p:cTn id="46" fill="hold">
                            <p:stCondLst>
                              <p:cond delay="2500"/>
                            </p:stCondLst>
                            <p:childTnLst>
                              <p:par>
                                <p:cTn id="47" presetID="10" presetClass="entr" presetSubtype="0" fill="hold" grpId="0" nodeType="after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fade">
                                      <p:cBhvr>
                                        <p:cTn id="49" dur="2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6" grpId="0" animBg="1"/>
      <p:bldP spid="7" grpId="0" animBg="1"/>
      <p:bldP spid="8" grpId="0" animBg="1"/>
      <p:bldP spid="11" grpId="0" animBg="1"/>
      <p:bldP spid="12" grpId="0" animBg="1"/>
      <p:bldP spid="13"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CA"/>
          </a:p>
        </p:txBody>
      </p:sp>
      <p:sp>
        <p:nvSpPr>
          <p:cNvPr id="3" name="Text Placeholder 2"/>
          <p:cNvSpPr>
            <a:spLocks noGrp="1"/>
          </p:cNvSpPr>
          <p:nvPr>
            <p:ph type="subTitle" idx="1"/>
          </p:nvPr>
        </p:nvSpPr>
        <p:spPr>
          <a:xfrm>
            <a:off x="683568" y="3933056"/>
            <a:ext cx="7848872" cy="1752600"/>
          </a:xfrm>
        </p:spPr>
        <p:txBody>
          <a:bodyPr/>
          <a:lstStyle/>
          <a:p>
            <a:pPr algn="ctr"/>
            <a:r>
              <a:rPr lang="en-CA" dirty="0" smtClean="0"/>
              <a:t>March 2011: Supporting Government of Macao</a:t>
            </a:r>
          </a:p>
          <a:p>
            <a:pPr algn="ctr"/>
            <a:r>
              <a:rPr lang="en-US" b="1" dirty="0" smtClean="0"/>
              <a:t>Contract Renewed 2014 </a:t>
            </a:r>
            <a:r>
              <a:rPr lang="en-US" b="1" dirty="0" smtClean="0">
                <a:solidFill>
                  <a:srgbClr val="FFC000"/>
                </a:solidFill>
              </a:rPr>
              <a:t>and 2017</a:t>
            </a:r>
            <a:endParaRPr lang="en-CA" b="1" dirty="0" smtClean="0">
              <a:solidFill>
                <a:srgbClr val="FFC000"/>
              </a:solidFill>
            </a:endParaRPr>
          </a:p>
        </p:txBody>
      </p:sp>
      <p:pic>
        <p:nvPicPr>
          <p:cNvPr id="4" name="Picture 7"/>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267744" y="2276872"/>
            <a:ext cx="4152900" cy="1504950"/>
          </a:xfrm>
          <a:prstGeom prst="rect">
            <a:avLst/>
          </a:prstGeom>
          <a:noFill/>
          <a:ln w="9525">
            <a:noFill/>
            <a:miter lim="800000"/>
            <a:headEnd/>
            <a:tailEnd/>
          </a:ln>
        </p:spPr>
      </p:pic>
      <p:pic>
        <p:nvPicPr>
          <p:cNvPr id="7" name="Picture 3"/>
          <p:cNvPicPr>
            <a:picLocks noChangeAspect="1" noChangeArrowheads="1"/>
          </p:cNvPicPr>
          <p:nvPr/>
        </p:nvPicPr>
        <p:blipFill>
          <a:blip r:embed="rId3" cstate="print">
            <a:clrChange>
              <a:clrFrom>
                <a:srgbClr val="FFFFFF"/>
              </a:clrFrom>
              <a:clrTo>
                <a:srgbClr val="FFFFFF">
                  <a:alpha val="0"/>
                </a:srgbClr>
              </a:clrTo>
            </a:clrChange>
            <a:lum bright="-40000"/>
          </a:blip>
          <a:stretch>
            <a:fillRect/>
          </a:stretch>
        </p:blipFill>
        <p:spPr bwMode="auto">
          <a:xfrm>
            <a:off x="3851920" y="5000636"/>
            <a:ext cx="1464096" cy="1133658"/>
          </a:xfrm>
          <a:prstGeom prst="rect">
            <a:avLst/>
          </a:prstGeom>
          <a:noFill/>
          <a:ln>
            <a:noFill/>
          </a:ln>
        </p:spPr>
      </p:pic>
    </p:spTree>
    <p:extLst>
      <p:ext uri="{BB962C8B-B14F-4D97-AF65-F5344CB8AC3E}">
        <p14:creationId xmlns:p14="http://schemas.microsoft.com/office/powerpoint/2010/main" val="4231577437"/>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858360" y="1452402"/>
            <a:ext cx="3422082" cy="2295131"/>
          </a:xfrm>
          <a:prstGeom prst="rect">
            <a:avLst/>
          </a:prstGeom>
        </p:spPr>
      </p:pic>
      <p:grpSp>
        <p:nvGrpSpPr>
          <p:cNvPr id="7" name="Group 6"/>
          <p:cNvGrpSpPr/>
          <p:nvPr/>
        </p:nvGrpSpPr>
        <p:grpSpPr>
          <a:xfrm>
            <a:off x="2121021" y="4471330"/>
            <a:ext cx="4901957" cy="916989"/>
            <a:chOff x="2912625" y="4424556"/>
            <a:chExt cx="3318750" cy="620825"/>
          </a:xfrm>
        </p:grpSpPr>
        <p:pic>
          <p:nvPicPr>
            <p:cNvPr id="5" name="Picture 4"/>
            <p:cNvPicPr>
              <a:picLocks noChangeAspect="1"/>
            </p:cNvPicPr>
            <p:nvPr/>
          </p:nvPicPr>
          <p:blipFill>
            <a:blip r:embed="rId3"/>
            <a:stretch>
              <a:fillRect/>
            </a:stretch>
          </p:blipFill>
          <p:spPr>
            <a:xfrm>
              <a:off x="2912625" y="4424556"/>
              <a:ext cx="3318750" cy="326250"/>
            </a:xfrm>
            <a:prstGeom prst="rect">
              <a:avLst/>
            </a:prstGeom>
          </p:spPr>
        </p:pic>
        <p:pic>
          <p:nvPicPr>
            <p:cNvPr id="6" name="Picture 5"/>
            <p:cNvPicPr>
              <a:picLocks noChangeAspect="1"/>
            </p:cNvPicPr>
            <p:nvPr/>
          </p:nvPicPr>
          <p:blipFill>
            <a:blip r:embed="rId4"/>
            <a:stretch>
              <a:fillRect/>
            </a:stretch>
          </p:blipFill>
          <p:spPr>
            <a:xfrm>
              <a:off x="3205125" y="4842881"/>
              <a:ext cx="2733750" cy="202500"/>
            </a:xfrm>
            <a:prstGeom prst="rect">
              <a:avLst/>
            </a:prstGeom>
          </p:spPr>
        </p:pic>
      </p:grpSp>
    </p:spTree>
    <p:extLst>
      <p:ext uri="{BB962C8B-B14F-4D97-AF65-F5344CB8AC3E}">
        <p14:creationId xmlns:p14="http://schemas.microsoft.com/office/powerpoint/2010/main" val="293698992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HK" dirty="0" smtClean="0"/>
              <a:t>.earth</a:t>
            </a:r>
            <a:endParaRPr lang="en-US" dirty="0"/>
          </a:p>
        </p:txBody>
      </p:sp>
      <p:pic>
        <p:nvPicPr>
          <p:cNvPr id="5" name="Content Placeholder 4"/>
          <p:cNvPicPr>
            <a:picLocks noGrp="1" noChangeAspect="1"/>
          </p:cNvPicPr>
          <p:nvPr>
            <p:ph idx="1"/>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tretch>
            <a:fillRect/>
          </a:stretch>
        </p:blipFill>
        <p:spPr>
          <a:xfrm>
            <a:off x="-406399" y="-1"/>
            <a:ext cx="9550399" cy="5372099"/>
          </a:xfrm>
        </p:spPr>
      </p:pic>
      <p:pic>
        <p:nvPicPr>
          <p:cNvPr id="4" name="Picture 3"/>
          <p:cNvPicPr>
            <a:picLocks noChangeAspect="1"/>
          </p:cNvPicPr>
          <p:nvPr/>
        </p:nvPicPr>
        <p:blipFill>
          <a:blip r:embed="rId4"/>
          <a:stretch>
            <a:fillRect/>
          </a:stretch>
        </p:blipFill>
        <p:spPr>
          <a:xfrm>
            <a:off x="4944" y="3443287"/>
            <a:ext cx="9139055" cy="6143623"/>
          </a:xfrm>
          <a:prstGeom prst="rect">
            <a:avLst/>
          </a:prstGeom>
        </p:spPr>
      </p:pic>
    </p:spTree>
    <p:extLst>
      <p:ext uri="{BB962C8B-B14F-4D97-AF65-F5344CB8AC3E}">
        <p14:creationId xmlns:p14="http://schemas.microsoft.com/office/powerpoint/2010/main" val="964419132"/>
      </p:ext>
    </p:extLst>
  </p:cSld>
  <p:clrMapOvr>
    <a:masterClrMapping/>
  </p:clrMapOvr>
  <p:transition spd="slow">
    <p:wip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may contain: 7 people, people smi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699"/>
            <a:ext cx="11700792" cy="776434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38023" t="18279" r="-1" b="50538"/>
          <a:stretch/>
        </p:blipFill>
        <p:spPr>
          <a:xfrm>
            <a:off x="-1" y="-99392"/>
            <a:ext cx="6516939" cy="2187624"/>
          </a:xfrm>
          <a:prstGeom prst="rect">
            <a:avLst/>
          </a:prstGeom>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24128" y="1"/>
            <a:ext cx="3419872" cy="2282947"/>
          </a:xfrm>
          <a:prstGeom prst="rect">
            <a:avLst/>
          </a:prstGeom>
        </p:spPr>
      </p:pic>
    </p:spTree>
    <p:extLst>
      <p:ext uri="{BB962C8B-B14F-4D97-AF65-F5344CB8AC3E}">
        <p14:creationId xmlns:p14="http://schemas.microsoft.com/office/powerpoint/2010/main" val="827282180"/>
      </p:ext>
    </p:extLst>
  </p:cSld>
  <p:clrMapOvr>
    <a:masterClrMapping/>
  </p:clrMapOvr>
  <p:transition spd="slow">
    <p:wip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Documents and Settings\nicholas\Desktop\pix for card\B&amp;W great pix.jpg"/>
          <p:cNvPicPr>
            <a:picLocks noChangeAspect="1" noChangeArrowheads="1"/>
          </p:cNvPicPr>
          <p:nvPr/>
        </p:nvPicPr>
        <p:blipFill>
          <a:blip r:embed="rId2" cstate="screen"/>
          <a:srcRect t="20466" b="9181"/>
          <a:stretch>
            <a:fillRect/>
          </a:stretch>
        </p:blipFill>
        <p:spPr bwMode="auto">
          <a:xfrm>
            <a:off x="1" y="0"/>
            <a:ext cx="9144000" cy="5157192"/>
          </a:xfrm>
          <a:prstGeom prst="rect">
            <a:avLst/>
          </a:prstGeom>
          <a:noFill/>
          <a:ln w="9525">
            <a:noFill/>
            <a:miter lim="800000"/>
            <a:headEnd/>
            <a:tailEnd/>
          </a:ln>
        </p:spPr>
      </p:pic>
      <p:sp>
        <p:nvSpPr>
          <p:cNvPr id="4" name="Rectangle 3"/>
          <p:cNvSpPr/>
          <p:nvPr/>
        </p:nvSpPr>
        <p:spPr>
          <a:xfrm>
            <a:off x="0" y="5157192"/>
            <a:ext cx="9144000" cy="17008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dirty="0">
              <a:solidFill>
                <a:prstClr val="white"/>
              </a:solidFill>
              <a:latin typeface="Arial" pitchFamily="34" charset="0"/>
              <a:cs typeface="Arial" pitchFamily="34" charset="0"/>
            </a:endParaRPr>
          </a:p>
        </p:txBody>
      </p:sp>
      <p:pic>
        <p:nvPicPr>
          <p:cNvPr id="6" name="Picture 4"/>
          <p:cNvPicPr>
            <a:picLocks noChangeAspect="1" noChangeArrowheads="1"/>
          </p:cNvPicPr>
          <p:nvPr/>
        </p:nvPicPr>
        <p:blipFill>
          <a:blip r:embed="rId3" cstate="screen"/>
          <a:srcRect/>
          <a:stretch>
            <a:fillRect/>
          </a:stretch>
        </p:blipFill>
        <p:spPr bwMode="auto">
          <a:xfrm>
            <a:off x="5436096" y="241112"/>
            <a:ext cx="3430790" cy="2286016"/>
          </a:xfrm>
          <a:prstGeom prst="rect">
            <a:avLst/>
          </a:prstGeom>
          <a:ln>
            <a:noFill/>
          </a:ln>
          <a:effectLst>
            <a:outerShdw blurRad="292100" dist="139700" dir="2700000" algn="tl" rotWithShape="0">
              <a:srgbClr val="333333">
                <a:alpha val="65000"/>
              </a:srgbClr>
            </a:outerShdw>
          </a:effectLst>
        </p:spPr>
      </p:pic>
      <p:pic>
        <p:nvPicPr>
          <p:cNvPr id="7" name="Picture 5"/>
          <p:cNvPicPr>
            <a:picLocks noChangeAspect="1" noChangeArrowheads="1"/>
          </p:cNvPicPr>
          <p:nvPr/>
        </p:nvPicPr>
        <p:blipFill>
          <a:blip r:embed="rId4" cstate="screen"/>
          <a:srcRect/>
          <a:stretch>
            <a:fillRect/>
          </a:stretch>
        </p:blipFill>
        <p:spPr bwMode="auto">
          <a:xfrm>
            <a:off x="5436096" y="884054"/>
            <a:ext cx="3430789" cy="2286015"/>
          </a:xfrm>
          <a:prstGeom prst="rect">
            <a:avLst/>
          </a:prstGeom>
          <a:ln>
            <a:noFill/>
          </a:ln>
          <a:effectLst>
            <a:outerShdw blurRad="292100" dist="139700" dir="2700000" algn="tl" rotWithShape="0">
              <a:srgbClr val="333333">
                <a:alpha val="65000"/>
              </a:srgbClr>
            </a:outerShdw>
          </a:effectLst>
        </p:spPr>
      </p:pic>
      <p:pic>
        <p:nvPicPr>
          <p:cNvPr id="8" name="Picture 4"/>
          <p:cNvPicPr>
            <a:picLocks noChangeAspect="1" noChangeArrowheads="1"/>
          </p:cNvPicPr>
          <p:nvPr/>
        </p:nvPicPr>
        <p:blipFill>
          <a:blip r:embed="rId5" cstate="screen"/>
          <a:srcRect/>
          <a:stretch>
            <a:fillRect/>
          </a:stretch>
        </p:blipFill>
        <p:spPr bwMode="auto">
          <a:xfrm>
            <a:off x="5436096" y="1741310"/>
            <a:ext cx="3429024" cy="2284710"/>
          </a:xfrm>
          <a:prstGeom prst="rect">
            <a:avLst/>
          </a:prstGeom>
          <a:ln>
            <a:noFill/>
          </a:ln>
          <a:effectLst>
            <a:outerShdw blurRad="292100" dist="139700" dir="2700000" algn="tl" rotWithShape="0">
              <a:srgbClr val="333333">
                <a:alpha val="65000"/>
              </a:srgbClr>
            </a:outerShdw>
          </a:effectLst>
        </p:spPr>
      </p:pic>
      <p:pic>
        <p:nvPicPr>
          <p:cNvPr id="9" name="Picture 7"/>
          <p:cNvPicPr>
            <a:picLocks noChangeAspect="1" noChangeArrowheads="1"/>
          </p:cNvPicPr>
          <p:nvPr/>
        </p:nvPicPr>
        <p:blipFill>
          <a:blip r:embed="rId6" cstate="screen"/>
          <a:srcRect/>
          <a:stretch>
            <a:fillRect/>
          </a:stretch>
        </p:blipFill>
        <p:spPr bwMode="auto">
          <a:xfrm>
            <a:off x="5436096" y="2384252"/>
            <a:ext cx="3430791" cy="2286016"/>
          </a:xfrm>
          <a:prstGeom prst="rect">
            <a:avLst/>
          </a:prstGeom>
          <a:ln>
            <a:noFill/>
          </a:ln>
          <a:effectLst>
            <a:outerShdw blurRad="292100" dist="139700" dir="2700000" algn="tl" rotWithShape="0">
              <a:srgbClr val="333333">
                <a:alpha val="65000"/>
              </a:srgbClr>
            </a:outerShdw>
          </a:effectLst>
        </p:spPr>
      </p:pic>
      <p:pic>
        <p:nvPicPr>
          <p:cNvPr id="10" name="Picture 3"/>
          <p:cNvPicPr>
            <a:picLocks noChangeAspect="1" noChangeArrowheads="1"/>
          </p:cNvPicPr>
          <p:nvPr/>
        </p:nvPicPr>
        <p:blipFill>
          <a:blip r:embed="rId7" cstate="screen"/>
          <a:srcRect/>
          <a:stretch>
            <a:fillRect/>
          </a:stretch>
        </p:blipFill>
        <p:spPr bwMode="auto">
          <a:xfrm>
            <a:off x="5436096" y="3000396"/>
            <a:ext cx="3429023" cy="2241376"/>
          </a:xfrm>
          <a:prstGeom prst="rect">
            <a:avLst/>
          </a:prstGeom>
          <a:ln>
            <a:noFill/>
          </a:ln>
          <a:effectLst>
            <a:outerShdw blurRad="292100" dist="139700" dir="2700000" algn="tl" rotWithShape="0">
              <a:srgbClr val="333333">
                <a:alpha val="65000"/>
              </a:srgbClr>
            </a:outerShdw>
          </a:effectLst>
        </p:spPr>
      </p:pic>
      <p:pic>
        <p:nvPicPr>
          <p:cNvPr id="11" name="Picture 2"/>
          <p:cNvPicPr>
            <a:picLocks noChangeAspect="1" noChangeArrowheads="1"/>
          </p:cNvPicPr>
          <p:nvPr/>
        </p:nvPicPr>
        <p:blipFill>
          <a:blip r:embed="rId8" cstate="screen"/>
          <a:srcRect/>
          <a:stretch>
            <a:fillRect/>
          </a:stretch>
        </p:blipFill>
        <p:spPr bwMode="auto">
          <a:xfrm>
            <a:off x="5436096" y="3633137"/>
            <a:ext cx="3429024" cy="2323015"/>
          </a:xfrm>
          <a:prstGeom prst="rect">
            <a:avLst/>
          </a:prstGeom>
          <a:ln>
            <a:noFill/>
          </a:ln>
          <a:effectLst>
            <a:outerShdw blurRad="292100" dist="139700" dir="2700000" algn="tl" rotWithShape="0">
              <a:srgbClr val="333333">
                <a:alpha val="65000"/>
              </a:srgbClr>
            </a:outerShdw>
          </a:effectLst>
        </p:spPr>
      </p:pic>
      <p:pic>
        <p:nvPicPr>
          <p:cNvPr id="12" name="Picture 2"/>
          <p:cNvPicPr>
            <a:picLocks noChangeAspect="1" noChangeArrowheads="1"/>
          </p:cNvPicPr>
          <p:nvPr/>
        </p:nvPicPr>
        <p:blipFill>
          <a:blip r:embed="rId9" cstate="screen"/>
          <a:srcRect/>
          <a:stretch>
            <a:fillRect/>
          </a:stretch>
        </p:blipFill>
        <p:spPr bwMode="auto">
          <a:xfrm>
            <a:off x="5436096" y="4214842"/>
            <a:ext cx="3429024" cy="2285992"/>
          </a:xfrm>
          <a:prstGeom prst="rect">
            <a:avLst/>
          </a:prstGeom>
          <a:ln>
            <a:noFill/>
          </a:ln>
          <a:effectLst>
            <a:outerShdw blurRad="292100" dist="139700" dir="2700000" algn="tl" rotWithShape="0">
              <a:srgbClr val="333333">
                <a:alpha val="65000"/>
              </a:srgbClr>
            </a:outerShdw>
          </a:effectLst>
        </p:spPr>
      </p:pic>
      <p:sp>
        <p:nvSpPr>
          <p:cNvPr id="14" name="Title 1"/>
          <p:cNvSpPr txBox="1">
            <a:spLocks/>
          </p:cNvSpPr>
          <p:nvPr/>
        </p:nvSpPr>
        <p:spPr>
          <a:xfrm>
            <a:off x="179512" y="5108909"/>
            <a:ext cx="4968552" cy="3498182"/>
          </a:xfrm>
          <a:prstGeom prst="rect">
            <a:avLst/>
          </a:prstGeom>
        </p:spPr>
        <p:txBody>
          <a:bodyPr/>
          <a:lstStyle/>
          <a:p>
            <a:pPr>
              <a:spcBef>
                <a:spcPct val="0"/>
              </a:spcBef>
              <a:defRPr/>
            </a:pPr>
            <a:r>
              <a:rPr lang="en-US" sz="3200" dirty="0" smtClean="0">
                <a:solidFill>
                  <a:srgbClr val="FFC000"/>
                </a:solidFill>
                <a:latin typeface="Arial" pitchFamily="34" charset="0"/>
                <a:cs typeface="Arial" pitchFamily="34" charset="0"/>
              </a:rPr>
              <a:t>Every .Asia Domain Contributes to Internet Development in Asia</a:t>
            </a:r>
            <a:endParaRPr lang="en-CA" sz="3200" dirty="0">
              <a:solidFill>
                <a:srgbClr val="FFC000"/>
              </a:solidFill>
              <a:latin typeface="Arial" pitchFamily="34" charset="0"/>
              <a:cs typeface="Arial" pitchFamily="34" charset="0"/>
            </a:endParaRPr>
          </a:p>
        </p:txBody>
      </p:sp>
    </p:spTree>
    <p:extLst>
      <p:ext uri="{BB962C8B-B14F-4D97-AF65-F5344CB8AC3E}">
        <p14:creationId xmlns:p14="http://schemas.microsoft.com/office/powerpoint/2010/main" val="1276605828"/>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anim calcmode="lin" valueType="num">
                                      <p:cBhvr>
                                        <p:cTn id="8" dur="250" fill="hold"/>
                                        <p:tgtEl>
                                          <p:spTgt spid="6"/>
                                        </p:tgtEl>
                                        <p:attrNameLst>
                                          <p:attrName>ppt_x</p:attrName>
                                        </p:attrNameLst>
                                      </p:cBhvr>
                                      <p:tavLst>
                                        <p:tav tm="0">
                                          <p:val>
                                            <p:strVal val="#ppt_x"/>
                                          </p:val>
                                        </p:tav>
                                        <p:tav tm="100000">
                                          <p:val>
                                            <p:strVal val="#ppt_x"/>
                                          </p:val>
                                        </p:tav>
                                      </p:tavLst>
                                    </p:anim>
                                    <p:anim calcmode="lin" valueType="num">
                                      <p:cBhvr>
                                        <p:cTn id="9" dur="25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250"/>
                            </p:stCondLst>
                            <p:childTnLst>
                              <p:par>
                                <p:cTn id="11" presetID="47"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250"/>
                                        <p:tgtEl>
                                          <p:spTgt spid="7"/>
                                        </p:tgtEl>
                                      </p:cBhvr>
                                    </p:animEffect>
                                    <p:anim calcmode="lin" valueType="num">
                                      <p:cBhvr>
                                        <p:cTn id="14" dur="250" fill="hold"/>
                                        <p:tgtEl>
                                          <p:spTgt spid="7"/>
                                        </p:tgtEl>
                                        <p:attrNameLst>
                                          <p:attrName>ppt_x</p:attrName>
                                        </p:attrNameLst>
                                      </p:cBhvr>
                                      <p:tavLst>
                                        <p:tav tm="0">
                                          <p:val>
                                            <p:strVal val="#ppt_x"/>
                                          </p:val>
                                        </p:tav>
                                        <p:tav tm="100000">
                                          <p:val>
                                            <p:strVal val="#ppt_x"/>
                                          </p:val>
                                        </p:tav>
                                      </p:tavLst>
                                    </p:anim>
                                    <p:anim calcmode="lin" valueType="num">
                                      <p:cBhvr>
                                        <p:cTn id="15" dur="25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500"/>
                            </p:stCondLst>
                            <p:childTnLst>
                              <p:par>
                                <p:cTn id="17" presetID="47" presetClass="entr" presetSubtype="0" fill="hold"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250"/>
                                        <p:tgtEl>
                                          <p:spTgt spid="8"/>
                                        </p:tgtEl>
                                      </p:cBhvr>
                                    </p:animEffect>
                                    <p:anim calcmode="lin" valueType="num">
                                      <p:cBhvr>
                                        <p:cTn id="20" dur="250" fill="hold"/>
                                        <p:tgtEl>
                                          <p:spTgt spid="8"/>
                                        </p:tgtEl>
                                        <p:attrNameLst>
                                          <p:attrName>ppt_x</p:attrName>
                                        </p:attrNameLst>
                                      </p:cBhvr>
                                      <p:tavLst>
                                        <p:tav tm="0">
                                          <p:val>
                                            <p:strVal val="#ppt_x"/>
                                          </p:val>
                                        </p:tav>
                                        <p:tav tm="100000">
                                          <p:val>
                                            <p:strVal val="#ppt_x"/>
                                          </p:val>
                                        </p:tav>
                                      </p:tavLst>
                                    </p:anim>
                                    <p:anim calcmode="lin" valueType="num">
                                      <p:cBhvr>
                                        <p:cTn id="21" dur="250" fill="hold"/>
                                        <p:tgtEl>
                                          <p:spTgt spid="8"/>
                                        </p:tgtEl>
                                        <p:attrNameLst>
                                          <p:attrName>ppt_y</p:attrName>
                                        </p:attrNameLst>
                                      </p:cBhvr>
                                      <p:tavLst>
                                        <p:tav tm="0">
                                          <p:val>
                                            <p:strVal val="#ppt_y-.1"/>
                                          </p:val>
                                        </p:tav>
                                        <p:tav tm="100000">
                                          <p:val>
                                            <p:strVal val="#ppt_y"/>
                                          </p:val>
                                        </p:tav>
                                      </p:tavLst>
                                    </p:anim>
                                  </p:childTnLst>
                                </p:cTn>
                              </p:par>
                            </p:childTnLst>
                          </p:cTn>
                        </p:par>
                        <p:par>
                          <p:cTn id="22" fill="hold">
                            <p:stCondLst>
                              <p:cond delay="750"/>
                            </p:stCondLst>
                            <p:childTnLst>
                              <p:par>
                                <p:cTn id="23" presetID="47" presetClass="entr" presetSubtype="0" fill="hold"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250"/>
                                        <p:tgtEl>
                                          <p:spTgt spid="9"/>
                                        </p:tgtEl>
                                      </p:cBhvr>
                                    </p:animEffect>
                                    <p:anim calcmode="lin" valueType="num">
                                      <p:cBhvr>
                                        <p:cTn id="26" dur="250" fill="hold"/>
                                        <p:tgtEl>
                                          <p:spTgt spid="9"/>
                                        </p:tgtEl>
                                        <p:attrNameLst>
                                          <p:attrName>ppt_x</p:attrName>
                                        </p:attrNameLst>
                                      </p:cBhvr>
                                      <p:tavLst>
                                        <p:tav tm="0">
                                          <p:val>
                                            <p:strVal val="#ppt_x"/>
                                          </p:val>
                                        </p:tav>
                                        <p:tav tm="100000">
                                          <p:val>
                                            <p:strVal val="#ppt_x"/>
                                          </p:val>
                                        </p:tav>
                                      </p:tavLst>
                                    </p:anim>
                                    <p:anim calcmode="lin" valueType="num">
                                      <p:cBhvr>
                                        <p:cTn id="27" dur="250" fill="hold"/>
                                        <p:tgtEl>
                                          <p:spTgt spid="9"/>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7" presetClass="entr" presetSubtype="0"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250"/>
                                        <p:tgtEl>
                                          <p:spTgt spid="10"/>
                                        </p:tgtEl>
                                      </p:cBhvr>
                                    </p:animEffect>
                                    <p:anim calcmode="lin" valueType="num">
                                      <p:cBhvr>
                                        <p:cTn id="32" dur="250" fill="hold"/>
                                        <p:tgtEl>
                                          <p:spTgt spid="10"/>
                                        </p:tgtEl>
                                        <p:attrNameLst>
                                          <p:attrName>ppt_x</p:attrName>
                                        </p:attrNameLst>
                                      </p:cBhvr>
                                      <p:tavLst>
                                        <p:tav tm="0">
                                          <p:val>
                                            <p:strVal val="#ppt_x"/>
                                          </p:val>
                                        </p:tav>
                                        <p:tav tm="100000">
                                          <p:val>
                                            <p:strVal val="#ppt_x"/>
                                          </p:val>
                                        </p:tav>
                                      </p:tavLst>
                                    </p:anim>
                                    <p:anim calcmode="lin" valueType="num">
                                      <p:cBhvr>
                                        <p:cTn id="33" dur="250" fill="hold"/>
                                        <p:tgtEl>
                                          <p:spTgt spid="10"/>
                                        </p:tgtEl>
                                        <p:attrNameLst>
                                          <p:attrName>ppt_y</p:attrName>
                                        </p:attrNameLst>
                                      </p:cBhvr>
                                      <p:tavLst>
                                        <p:tav tm="0">
                                          <p:val>
                                            <p:strVal val="#ppt_y-.1"/>
                                          </p:val>
                                        </p:tav>
                                        <p:tav tm="100000">
                                          <p:val>
                                            <p:strVal val="#ppt_y"/>
                                          </p:val>
                                        </p:tav>
                                      </p:tavLst>
                                    </p:anim>
                                  </p:childTnLst>
                                </p:cTn>
                              </p:par>
                            </p:childTnLst>
                          </p:cTn>
                        </p:par>
                        <p:par>
                          <p:cTn id="34" fill="hold">
                            <p:stCondLst>
                              <p:cond delay="1250"/>
                            </p:stCondLst>
                            <p:childTnLst>
                              <p:par>
                                <p:cTn id="35" presetID="47" presetClass="entr" presetSubtype="0" fill="hold"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250"/>
                                        <p:tgtEl>
                                          <p:spTgt spid="11"/>
                                        </p:tgtEl>
                                      </p:cBhvr>
                                    </p:animEffect>
                                    <p:anim calcmode="lin" valueType="num">
                                      <p:cBhvr>
                                        <p:cTn id="38" dur="250" fill="hold"/>
                                        <p:tgtEl>
                                          <p:spTgt spid="11"/>
                                        </p:tgtEl>
                                        <p:attrNameLst>
                                          <p:attrName>ppt_x</p:attrName>
                                        </p:attrNameLst>
                                      </p:cBhvr>
                                      <p:tavLst>
                                        <p:tav tm="0">
                                          <p:val>
                                            <p:strVal val="#ppt_x"/>
                                          </p:val>
                                        </p:tav>
                                        <p:tav tm="100000">
                                          <p:val>
                                            <p:strVal val="#ppt_x"/>
                                          </p:val>
                                        </p:tav>
                                      </p:tavLst>
                                    </p:anim>
                                    <p:anim calcmode="lin" valueType="num">
                                      <p:cBhvr>
                                        <p:cTn id="39" dur="250" fill="hold"/>
                                        <p:tgtEl>
                                          <p:spTgt spid="11"/>
                                        </p:tgtEl>
                                        <p:attrNameLst>
                                          <p:attrName>ppt_y</p:attrName>
                                        </p:attrNameLst>
                                      </p:cBhvr>
                                      <p:tavLst>
                                        <p:tav tm="0">
                                          <p:val>
                                            <p:strVal val="#ppt_y-.1"/>
                                          </p:val>
                                        </p:tav>
                                        <p:tav tm="100000">
                                          <p:val>
                                            <p:strVal val="#ppt_y"/>
                                          </p:val>
                                        </p:tav>
                                      </p:tavLst>
                                    </p:anim>
                                  </p:childTnLst>
                                </p:cTn>
                              </p:par>
                            </p:childTnLst>
                          </p:cTn>
                        </p:par>
                        <p:par>
                          <p:cTn id="40" fill="hold">
                            <p:stCondLst>
                              <p:cond delay="1500"/>
                            </p:stCondLst>
                            <p:childTnLst>
                              <p:par>
                                <p:cTn id="41" presetID="47" presetClass="entr" presetSubtype="0" fill="hold" nodeType="after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250"/>
                                        <p:tgtEl>
                                          <p:spTgt spid="12"/>
                                        </p:tgtEl>
                                      </p:cBhvr>
                                    </p:animEffect>
                                    <p:anim calcmode="lin" valueType="num">
                                      <p:cBhvr>
                                        <p:cTn id="44" dur="250" fill="hold"/>
                                        <p:tgtEl>
                                          <p:spTgt spid="12"/>
                                        </p:tgtEl>
                                        <p:attrNameLst>
                                          <p:attrName>ppt_x</p:attrName>
                                        </p:attrNameLst>
                                      </p:cBhvr>
                                      <p:tavLst>
                                        <p:tav tm="0">
                                          <p:val>
                                            <p:strVal val="#ppt_x"/>
                                          </p:val>
                                        </p:tav>
                                        <p:tav tm="100000">
                                          <p:val>
                                            <p:strVal val="#ppt_x"/>
                                          </p:val>
                                        </p:tav>
                                      </p:tavLst>
                                    </p:anim>
                                    <p:anim calcmode="lin" valueType="num">
                                      <p:cBhvr>
                                        <p:cTn id="45" dur="25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9142699" cy="4737100"/>
          </a:xfrm>
          <a:prstGeom prst="rect">
            <a:avLst/>
          </a:prstGeom>
        </p:spPr>
      </p:pic>
      <p:sp>
        <p:nvSpPr>
          <p:cNvPr id="4" name="Rectangle 3"/>
          <p:cNvSpPr/>
          <p:nvPr/>
        </p:nvSpPr>
        <p:spPr>
          <a:xfrm>
            <a:off x="-1" y="3340100"/>
            <a:ext cx="9154134"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0" y="2006515"/>
            <a:ext cx="9144002" cy="746771"/>
          </a:xfrm>
          <a:prstGeom prst="rect">
            <a:avLst/>
          </a:prstGeom>
          <a:gradFill>
            <a:gsLst>
              <a:gs pos="52000">
                <a:schemeClr val="tx1">
                  <a:alpha val="0"/>
                </a:schemeClr>
              </a:gs>
              <a:gs pos="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3"/>
          <a:stretch>
            <a:fillRect/>
          </a:stretch>
        </p:blipFill>
        <p:spPr>
          <a:xfrm>
            <a:off x="6611070" y="2109464"/>
            <a:ext cx="2319554" cy="521174"/>
          </a:xfrm>
          <a:prstGeom prst="rect">
            <a:avLst/>
          </a:prstGeom>
        </p:spPr>
      </p:pic>
      <p:pic>
        <p:nvPicPr>
          <p:cNvPr id="1026" name="Picture 2" descr="Image may contain: 4 people, people smiling, people standing and indoor"/>
          <p:cNvPicPr>
            <a:picLocks noChangeAspect="1" noChangeArrowheads="1"/>
          </p:cNvPicPr>
          <p:nvPr/>
        </p:nvPicPr>
        <p:blipFill rotWithShape="1">
          <a:blip r:embed="rId4">
            <a:extLst>
              <a:ext uri="{28A0092B-C50C-407E-A947-70E740481C1C}">
                <a14:useLocalDpi xmlns:a14="http://schemas.microsoft.com/office/drawing/2010/main" val="0"/>
              </a:ext>
            </a:extLst>
          </a:blip>
          <a:srcRect l="33107" t="22408" r="50011" b="38372"/>
          <a:stretch/>
        </p:blipFill>
        <p:spPr bwMode="auto">
          <a:xfrm>
            <a:off x="38894" y="3342022"/>
            <a:ext cx="2268612" cy="351325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p:cNvPicPr>
            <a:picLocks noChangeAspect="1" noChangeArrowheads="1"/>
          </p:cNvPicPr>
          <p:nvPr/>
        </p:nvPicPr>
        <p:blipFill>
          <a:blip r:embed="rId5" cstate="print">
            <a:clrChange>
              <a:clrFrom>
                <a:srgbClr val="FFFFFF"/>
              </a:clrFrom>
              <a:clrTo>
                <a:srgbClr val="FFFFFF">
                  <a:alpha val="0"/>
                </a:srgbClr>
              </a:clrTo>
            </a:clrChange>
            <a:lum bright="40000"/>
          </a:blip>
          <a:srcRect/>
          <a:stretch>
            <a:fillRect/>
          </a:stretch>
        </p:blipFill>
        <p:spPr bwMode="auto">
          <a:xfrm>
            <a:off x="518753" y="4360539"/>
            <a:ext cx="1260657" cy="1118456"/>
          </a:xfrm>
          <a:prstGeom prst="rect">
            <a:avLst/>
          </a:prstGeom>
          <a:ln>
            <a:noFill/>
          </a:ln>
          <a:effectLst>
            <a:outerShdw blurRad="292100" dist="139700" dir="2700000" algn="tl" rotWithShape="0">
              <a:srgbClr val="333333">
                <a:alpha val="65000"/>
              </a:srgbClr>
            </a:outerShdw>
          </a:effectLst>
        </p:spPr>
      </p:pic>
      <p:pic>
        <p:nvPicPr>
          <p:cNvPr id="1028" name="Picture 4" descr="Image may contain: 2 people, people smiling"/>
          <p:cNvPicPr>
            <a:picLocks noChangeAspect="1" noChangeArrowheads="1"/>
          </p:cNvPicPr>
          <p:nvPr/>
        </p:nvPicPr>
        <p:blipFill rotWithShape="1">
          <a:blip r:embed="rId6">
            <a:extLst>
              <a:ext uri="{28A0092B-C50C-407E-A947-70E740481C1C}">
                <a14:useLocalDpi xmlns:a14="http://schemas.microsoft.com/office/drawing/2010/main" val="0"/>
              </a:ext>
            </a:extLst>
          </a:blip>
          <a:srcRect l="28200" t="16413" r="46329" b="57197"/>
          <a:stretch/>
        </p:blipFill>
        <p:spPr bwMode="auto">
          <a:xfrm>
            <a:off x="2309120" y="3313793"/>
            <a:ext cx="2278744" cy="354148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p:cNvPicPr>
            <a:picLocks noChangeAspect="1" noChangeArrowheads="1"/>
          </p:cNvPicPr>
          <p:nvPr/>
        </p:nvPicPr>
        <p:blipFill>
          <a:blip r:embed="rId7" cstate="print">
            <a:clrChange>
              <a:clrFrom>
                <a:srgbClr val="FFFFFF"/>
              </a:clrFrom>
              <a:clrTo>
                <a:srgbClr val="FFFFFF">
                  <a:alpha val="0"/>
                </a:srgbClr>
              </a:clrTo>
            </a:clrChange>
            <a:lum bright="40000"/>
          </a:blip>
          <a:srcRect/>
          <a:stretch>
            <a:fillRect/>
          </a:stretch>
        </p:blipFill>
        <p:spPr bwMode="auto">
          <a:xfrm>
            <a:off x="2822419" y="4369410"/>
            <a:ext cx="1213161" cy="1100720"/>
          </a:xfrm>
          <a:prstGeom prst="rect">
            <a:avLst/>
          </a:prstGeom>
          <a:ln>
            <a:noFill/>
          </a:ln>
          <a:effectLst>
            <a:outerShdw blurRad="292100" dist="139700" dir="2700000" algn="tl" rotWithShape="0">
              <a:srgbClr val="333333">
                <a:alpha val="65000"/>
              </a:srgbClr>
            </a:outerShdw>
          </a:effectLst>
        </p:spPr>
      </p:pic>
      <p:pic>
        <p:nvPicPr>
          <p:cNvPr id="1030" name="Picture 6" descr="Image may contain: sky, cloud and outdoo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35737" t="26881" r="37418" b="10812"/>
          <a:stretch/>
        </p:blipFill>
        <p:spPr bwMode="auto">
          <a:xfrm>
            <a:off x="4575976" y="3342821"/>
            <a:ext cx="2278743" cy="35124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a:picLocks noChangeAspect="1"/>
          </p:cNvPicPr>
          <p:nvPr/>
        </p:nvPicPr>
        <p:blipFill>
          <a:blip r:embed="rId9"/>
          <a:stretch>
            <a:fillRect/>
          </a:stretch>
        </p:blipFill>
        <p:spPr>
          <a:xfrm>
            <a:off x="5108420" y="4290754"/>
            <a:ext cx="1245065" cy="1228519"/>
          </a:xfrm>
          <a:prstGeom prst="rect">
            <a:avLst/>
          </a:prstGeom>
          <a:ln>
            <a:noFill/>
          </a:ln>
          <a:effectLst>
            <a:outerShdw blurRad="292100" dist="139700" dir="2700000" algn="tl" rotWithShape="0">
              <a:srgbClr val="333333">
                <a:alpha val="65000"/>
              </a:srgbClr>
            </a:outerShdw>
          </a:effectLst>
        </p:spPr>
      </p:pic>
      <p:pic>
        <p:nvPicPr>
          <p:cNvPr id="26" name="Picture 25"/>
          <p:cNvPicPr>
            <a:picLocks noChangeAspect="1"/>
          </p:cNvPicPr>
          <p:nvPr/>
        </p:nvPicPr>
        <p:blipFill rotWithShape="1">
          <a:blip r:embed="rId10" cstate="print">
            <a:extLst>
              <a:ext uri="{28A0092B-C50C-407E-A947-70E740481C1C}">
                <a14:useLocalDpi xmlns:a14="http://schemas.microsoft.com/office/drawing/2010/main" val="0"/>
              </a:ext>
            </a:extLst>
          </a:blip>
          <a:srcRect l="73771" t="51087" r="17105" b="27666"/>
          <a:stretch/>
        </p:blipFill>
        <p:spPr>
          <a:xfrm>
            <a:off x="6843840" y="3277284"/>
            <a:ext cx="2313020" cy="3584794"/>
          </a:xfrm>
          <a:prstGeom prst="rect">
            <a:avLst/>
          </a:prstGeom>
        </p:spPr>
      </p:pic>
      <p:sp>
        <p:nvSpPr>
          <p:cNvPr id="21" name="Rectangle 20"/>
          <p:cNvSpPr/>
          <p:nvPr/>
        </p:nvSpPr>
        <p:spPr>
          <a:xfrm rot="10800000">
            <a:off x="10131" y="2733586"/>
            <a:ext cx="9144002" cy="1535395"/>
          </a:xfrm>
          <a:prstGeom prst="rect">
            <a:avLst/>
          </a:prstGeom>
          <a:gradFill>
            <a:gsLst>
              <a:gs pos="100000">
                <a:schemeClr val="tx1">
                  <a:alpha val="17000"/>
                </a:schemeClr>
              </a:gs>
              <a:gs pos="13000">
                <a:schemeClr val="tx1">
                  <a:alpha val="82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p:cNvSpPr txBox="1"/>
          <p:nvPr/>
        </p:nvSpPr>
        <p:spPr>
          <a:xfrm>
            <a:off x="98327" y="2875674"/>
            <a:ext cx="9044371" cy="1292662"/>
          </a:xfrm>
          <a:prstGeom prst="rect">
            <a:avLst/>
          </a:prstGeom>
          <a:noFill/>
        </p:spPr>
        <p:txBody>
          <a:bodyPr wrap="square" rtlCol="0">
            <a:spAutoFit/>
          </a:bodyPr>
          <a:lstStyle/>
          <a:p>
            <a:r>
              <a:rPr lang="en-HK"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“.Asia” Top-Level Domain (TLD) is part of the Global Critical Internet infrastructure. “.Asia” domain registrations represents a key income for the </a:t>
            </a:r>
            <a:r>
              <a:rPr lang="en-HK"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organization.</a:t>
            </a:r>
            <a:r>
              <a:rPr lang="en-US"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HK" sz="2000"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Community initiatives are supported though 4 flagship platforms with a </a:t>
            </a:r>
            <a:r>
              <a:rPr lang="en-HK" sz="2000"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core mandate to </a:t>
            </a:r>
            <a:r>
              <a:rPr lang="en-HK" sz="20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Promote Adoption </a:t>
            </a:r>
            <a:r>
              <a:rPr lang="en-HK" sz="20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and </a:t>
            </a:r>
            <a:r>
              <a:rPr lang="en-HK" sz="20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Development </a:t>
            </a:r>
            <a:r>
              <a:rPr lang="en-HK" sz="20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of the Internet in </a:t>
            </a:r>
            <a:r>
              <a:rPr lang="en-HK" sz="20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Asia.</a:t>
            </a:r>
            <a:endParaRPr lang="en-US" sz="20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4" name="Picture 13"/>
          <p:cNvPicPr>
            <a:picLocks noChangeAspect="1" noChangeArrowheads="1"/>
          </p:cNvPicPr>
          <p:nvPr/>
        </p:nvPicPr>
        <p:blipFill>
          <a:blip r:embed="rId11" cstate="print">
            <a:clrChange>
              <a:clrFrom>
                <a:srgbClr val="FFFFFF"/>
              </a:clrFrom>
              <a:clrTo>
                <a:srgbClr val="FFFFFF">
                  <a:alpha val="0"/>
                </a:srgbClr>
              </a:clrTo>
            </a:clrChange>
            <a:lum bright="40000"/>
          </a:blip>
          <a:srcRect b="29328"/>
          <a:stretch>
            <a:fillRect/>
          </a:stretch>
        </p:blipFill>
        <p:spPr bwMode="auto">
          <a:xfrm>
            <a:off x="7312425" y="4313212"/>
            <a:ext cx="1480296" cy="1213115"/>
          </a:xfrm>
          <a:prstGeom prst="rect">
            <a:avLst/>
          </a:prstGeom>
          <a:ln>
            <a:noFill/>
          </a:ln>
          <a:effectLst>
            <a:outerShdw blurRad="292100" dist="139700" dir="2700000" algn="tl" rotWithShape="0">
              <a:srgbClr val="333333">
                <a:alpha val="65000"/>
              </a:srgbClr>
            </a:outerShdw>
          </a:effectLst>
        </p:spPr>
      </p:pic>
      <p:sp>
        <p:nvSpPr>
          <p:cNvPr id="29" name="Rectangle 28"/>
          <p:cNvSpPr/>
          <p:nvPr/>
        </p:nvSpPr>
        <p:spPr>
          <a:xfrm rot="10800000">
            <a:off x="-1" y="5857090"/>
            <a:ext cx="9154134" cy="625981"/>
          </a:xfrm>
          <a:prstGeom prst="rect">
            <a:avLst/>
          </a:prstGeom>
          <a:gradFill>
            <a:gsLst>
              <a:gs pos="100000">
                <a:schemeClr val="tx1">
                  <a:alpha val="17000"/>
                </a:schemeClr>
              </a:gs>
              <a:gs pos="13000">
                <a:schemeClr val="tx1">
                  <a:alpha val="82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p:cNvSpPr txBox="1"/>
          <p:nvPr/>
        </p:nvSpPr>
        <p:spPr>
          <a:xfrm>
            <a:off x="152141" y="5857092"/>
            <a:ext cx="1967205" cy="584775"/>
          </a:xfrm>
          <a:prstGeom prst="rect">
            <a:avLst/>
          </a:prstGeom>
          <a:noFill/>
        </p:spPr>
        <p:txBody>
          <a:bodyPr wrap="none" rtlCol="0">
            <a:spAutoFit/>
          </a:bodyPr>
          <a:lstStyle/>
          <a:p>
            <a:pPr algn="ctr"/>
            <a:r>
              <a:rPr lang="en-HK" b="1" dirty="0" err="1"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NetMission.Asia</a:t>
            </a:r>
            <a:endParaRPr lang="en-HK"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Y</a:t>
            </a:r>
            <a:r>
              <a:rPr lang="en-HK"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outh Engagement</a:t>
            </a:r>
            <a:endParaRPr lang="en-US" sz="1400" dirty="0"/>
          </a:p>
        </p:txBody>
      </p:sp>
      <p:sp>
        <p:nvSpPr>
          <p:cNvPr id="20" name="TextBox 19"/>
          <p:cNvSpPr txBox="1"/>
          <p:nvPr/>
        </p:nvSpPr>
        <p:spPr>
          <a:xfrm>
            <a:off x="2411323" y="5866734"/>
            <a:ext cx="2026516" cy="584775"/>
          </a:xfrm>
          <a:prstGeom prst="rect">
            <a:avLst/>
          </a:prstGeom>
          <a:noFill/>
        </p:spPr>
        <p:txBody>
          <a:bodyPr wrap="none" rtlCol="0">
            <a:spAutoFit/>
          </a:bodyPr>
          <a:lstStyle/>
          <a:p>
            <a:pPr algn="ctr"/>
            <a:r>
              <a:rPr lang="en-HK" b="1" dirty="0" err="1"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Go.Asia</a:t>
            </a:r>
            <a:endParaRPr lang="en-HK"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Charity </a:t>
            </a:r>
            <a:r>
              <a:rPr lang="en-HK"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NGO </a:t>
            </a:r>
            <a:r>
              <a:rPr lang="en-HK"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Platform</a:t>
            </a:r>
            <a:endParaRPr lang="en-US" sz="1400" dirty="0"/>
          </a:p>
        </p:txBody>
      </p:sp>
      <p:sp>
        <p:nvSpPr>
          <p:cNvPr id="24" name="TextBox 23"/>
          <p:cNvSpPr txBox="1"/>
          <p:nvPr/>
        </p:nvSpPr>
        <p:spPr>
          <a:xfrm>
            <a:off x="4602357" y="5873991"/>
            <a:ext cx="2225288" cy="584775"/>
          </a:xfrm>
          <a:prstGeom prst="rect">
            <a:avLst/>
          </a:prstGeom>
          <a:noFill/>
        </p:spPr>
        <p:txBody>
          <a:bodyPr wrap="none" rtlCol="0">
            <a:spAutoFit/>
          </a:bodyPr>
          <a:lstStyle/>
          <a:p>
            <a:pPr algn="ctr"/>
            <a:r>
              <a:rPr lang="en-HK" b="1" dirty="0" err="1"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Ajitora.Asia</a:t>
            </a:r>
            <a:endParaRPr lang="en-HK"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HK"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ustainable </a:t>
            </a:r>
            <a:r>
              <a:rPr lang="en-HK"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a:t>
            </a:r>
            <a:r>
              <a:rPr lang="en-HK"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evelopment</a:t>
            </a:r>
            <a:endParaRPr lang="en-US" sz="1400" dirty="0"/>
          </a:p>
        </p:txBody>
      </p:sp>
      <p:sp>
        <p:nvSpPr>
          <p:cNvPr id="25" name="TextBox 24"/>
          <p:cNvSpPr txBox="1"/>
          <p:nvPr/>
        </p:nvSpPr>
        <p:spPr>
          <a:xfrm>
            <a:off x="7115704" y="5873991"/>
            <a:ext cx="1814920" cy="584775"/>
          </a:xfrm>
          <a:prstGeom prst="rect">
            <a:avLst/>
          </a:prstGeom>
          <a:noFill/>
        </p:spPr>
        <p:txBody>
          <a:bodyPr wrap="none" rtlCol="0">
            <a:spAutoFit/>
          </a:bodyPr>
          <a:lstStyle/>
          <a:p>
            <a:pPr algn="ctr"/>
            <a:r>
              <a:rPr lang="en-HK" b="1" dirty="0" err="1"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Dot.Asia</a:t>
            </a:r>
            <a:endParaRPr lang="en-HK"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Internet Governance</a:t>
            </a:r>
            <a:endParaRPr lang="en-US"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696168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50"/>
                                        <p:tgtEl>
                                          <p:spTgt spid="1026"/>
                                        </p:tgtEl>
                                      </p:cBhvr>
                                    </p:animEffect>
                                    <p:anim calcmode="lin" valueType="num">
                                      <p:cBhvr>
                                        <p:cTn id="8" dur="250" fill="hold"/>
                                        <p:tgtEl>
                                          <p:spTgt spid="1026"/>
                                        </p:tgtEl>
                                        <p:attrNameLst>
                                          <p:attrName>ppt_x</p:attrName>
                                        </p:attrNameLst>
                                      </p:cBhvr>
                                      <p:tavLst>
                                        <p:tav tm="0">
                                          <p:val>
                                            <p:strVal val="#ppt_x"/>
                                          </p:val>
                                        </p:tav>
                                        <p:tav tm="100000">
                                          <p:val>
                                            <p:strVal val="#ppt_x"/>
                                          </p:val>
                                        </p:tav>
                                      </p:tavLst>
                                    </p:anim>
                                    <p:anim calcmode="lin" valueType="num">
                                      <p:cBhvr>
                                        <p:cTn id="9" dur="250" fill="hold"/>
                                        <p:tgtEl>
                                          <p:spTgt spid="1026"/>
                                        </p:tgtEl>
                                        <p:attrNameLst>
                                          <p:attrName>ppt_y</p:attrName>
                                        </p:attrNameLst>
                                      </p:cBhvr>
                                      <p:tavLst>
                                        <p:tav tm="0">
                                          <p:val>
                                            <p:strVal val="#ppt_y+.1"/>
                                          </p:val>
                                        </p:tav>
                                        <p:tav tm="100000">
                                          <p:val>
                                            <p:strVal val="#ppt_y"/>
                                          </p:val>
                                        </p:tav>
                                      </p:tavLst>
                                    </p:anim>
                                  </p:childTnLst>
                                </p:cTn>
                              </p:par>
                            </p:childTnLst>
                          </p:cTn>
                        </p:par>
                        <p:par>
                          <p:cTn id="10" fill="hold">
                            <p:stCondLst>
                              <p:cond delay="250"/>
                            </p:stCondLst>
                            <p:childTnLst>
                              <p:par>
                                <p:cTn id="11" presetID="42" presetClass="entr" presetSubtype="0" fill="hold" nodeType="afterEffect">
                                  <p:stCondLst>
                                    <p:cond delay="0"/>
                                  </p:stCondLst>
                                  <p:childTnLst>
                                    <p:set>
                                      <p:cBhvr>
                                        <p:cTn id="12" dur="1" fill="hold">
                                          <p:stCondLst>
                                            <p:cond delay="0"/>
                                          </p:stCondLst>
                                        </p:cTn>
                                        <p:tgtEl>
                                          <p:spTgt spid="1028"/>
                                        </p:tgtEl>
                                        <p:attrNameLst>
                                          <p:attrName>style.visibility</p:attrName>
                                        </p:attrNameLst>
                                      </p:cBhvr>
                                      <p:to>
                                        <p:strVal val="visible"/>
                                      </p:to>
                                    </p:set>
                                    <p:animEffect transition="in" filter="fade">
                                      <p:cBhvr>
                                        <p:cTn id="13" dur="250"/>
                                        <p:tgtEl>
                                          <p:spTgt spid="1028"/>
                                        </p:tgtEl>
                                      </p:cBhvr>
                                    </p:animEffect>
                                    <p:anim calcmode="lin" valueType="num">
                                      <p:cBhvr>
                                        <p:cTn id="14" dur="250" fill="hold"/>
                                        <p:tgtEl>
                                          <p:spTgt spid="1028"/>
                                        </p:tgtEl>
                                        <p:attrNameLst>
                                          <p:attrName>ppt_x</p:attrName>
                                        </p:attrNameLst>
                                      </p:cBhvr>
                                      <p:tavLst>
                                        <p:tav tm="0">
                                          <p:val>
                                            <p:strVal val="#ppt_x"/>
                                          </p:val>
                                        </p:tav>
                                        <p:tav tm="100000">
                                          <p:val>
                                            <p:strVal val="#ppt_x"/>
                                          </p:val>
                                        </p:tav>
                                      </p:tavLst>
                                    </p:anim>
                                    <p:anim calcmode="lin" valueType="num">
                                      <p:cBhvr>
                                        <p:cTn id="15" dur="250" fill="hold"/>
                                        <p:tgtEl>
                                          <p:spTgt spid="1028"/>
                                        </p:tgtEl>
                                        <p:attrNameLst>
                                          <p:attrName>ppt_y</p:attrName>
                                        </p:attrNameLst>
                                      </p:cBhvr>
                                      <p:tavLst>
                                        <p:tav tm="0">
                                          <p:val>
                                            <p:strVal val="#ppt_y+.1"/>
                                          </p:val>
                                        </p:tav>
                                        <p:tav tm="100000">
                                          <p:val>
                                            <p:strVal val="#ppt_y"/>
                                          </p:val>
                                        </p:tav>
                                      </p:tavLst>
                                    </p:anim>
                                  </p:childTnLst>
                                </p:cTn>
                              </p:par>
                            </p:childTnLst>
                          </p:cTn>
                        </p:par>
                        <p:par>
                          <p:cTn id="16" fill="hold">
                            <p:stCondLst>
                              <p:cond delay="500"/>
                            </p:stCondLst>
                            <p:childTnLst>
                              <p:par>
                                <p:cTn id="17" presetID="42" presetClass="entr" presetSubtype="0" fill="hold" nodeType="afterEffect">
                                  <p:stCondLst>
                                    <p:cond delay="0"/>
                                  </p:stCondLst>
                                  <p:childTnLst>
                                    <p:set>
                                      <p:cBhvr>
                                        <p:cTn id="18" dur="1" fill="hold">
                                          <p:stCondLst>
                                            <p:cond delay="0"/>
                                          </p:stCondLst>
                                        </p:cTn>
                                        <p:tgtEl>
                                          <p:spTgt spid="1030"/>
                                        </p:tgtEl>
                                        <p:attrNameLst>
                                          <p:attrName>style.visibility</p:attrName>
                                        </p:attrNameLst>
                                      </p:cBhvr>
                                      <p:to>
                                        <p:strVal val="visible"/>
                                      </p:to>
                                    </p:set>
                                    <p:animEffect transition="in" filter="fade">
                                      <p:cBhvr>
                                        <p:cTn id="19" dur="250"/>
                                        <p:tgtEl>
                                          <p:spTgt spid="1030"/>
                                        </p:tgtEl>
                                      </p:cBhvr>
                                    </p:animEffect>
                                    <p:anim calcmode="lin" valueType="num">
                                      <p:cBhvr>
                                        <p:cTn id="20" dur="250" fill="hold"/>
                                        <p:tgtEl>
                                          <p:spTgt spid="1030"/>
                                        </p:tgtEl>
                                        <p:attrNameLst>
                                          <p:attrName>ppt_x</p:attrName>
                                        </p:attrNameLst>
                                      </p:cBhvr>
                                      <p:tavLst>
                                        <p:tav tm="0">
                                          <p:val>
                                            <p:strVal val="#ppt_x"/>
                                          </p:val>
                                        </p:tav>
                                        <p:tav tm="100000">
                                          <p:val>
                                            <p:strVal val="#ppt_x"/>
                                          </p:val>
                                        </p:tav>
                                      </p:tavLst>
                                    </p:anim>
                                    <p:anim calcmode="lin" valueType="num">
                                      <p:cBhvr>
                                        <p:cTn id="21" dur="250" fill="hold"/>
                                        <p:tgtEl>
                                          <p:spTgt spid="1030"/>
                                        </p:tgtEl>
                                        <p:attrNameLst>
                                          <p:attrName>ppt_y</p:attrName>
                                        </p:attrNameLst>
                                      </p:cBhvr>
                                      <p:tavLst>
                                        <p:tav tm="0">
                                          <p:val>
                                            <p:strVal val="#ppt_y+.1"/>
                                          </p:val>
                                        </p:tav>
                                        <p:tav tm="100000">
                                          <p:val>
                                            <p:strVal val="#ppt_y"/>
                                          </p:val>
                                        </p:tav>
                                      </p:tavLst>
                                    </p:anim>
                                  </p:childTnLst>
                                </p:cTn>
                              </p:par>
                            </p:childTnLst>
                          </p:cTn>
                        </p:par>
                        <p:par>
                          <p:cTn id="22" fill="hold">
                            <p:stCondLst>
                              <p:cond delay="750"/>
                            </p:stCondLst>
                            <p:childTnLst>
                              <p:par>
                                <p:cTn id="23" presetID="42" presetClass="entr" presetSubtype="0" fill="hold" nodeType="after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fade">
                                      <p:cBhvr>
                                        <p:cTn id="25" dur="250"/>
                                        <p:tgtEl>
                                          <p:spTgt spid="26"/>
                                        </p:tgtEl>
                                      </p:cBhvr>
                                    </p:animEffect>
                                    <p:anim calcmode="lin" valueType="num">
                                      <p:cBhvr>
                                        <p:cTn id="26" dur="250" fill="hold"/>
                                        <p:tgtEl>
                                          <p:spTgt spid="26"/>
                                        </p:tgtEl>
                                        <p:attrNameLst>
                                          <p:attrName>ppt_x</p:attrName>
                                        </p:attrNameLst>
                                      </p:cBhvr>
                                      <p:tavLst>
                                        <p:tav tm="0">
                                          <p:val>
                                            <p:strVal val="#ppt_x"/>
                                          </p:val>
                                        </p:tav>
                                        <p:tav tm="100000">
                                          <p:val>
                                            <p:strVal val="#ppt_x"/>
                                          </p:val>
                                        </p:tav>
                                      </p:tavLst>
                                    </p:anim>
                                    <p:anim calcmode="lin" valueType="num">
                                      <p:cBhvr>
                                        <p:cTn id="27" dur="250" fill="hold"/>
                                        <p:tgtEl>
                                          <p:spTgt spid="26"/>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10"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250"/>
                                        <p:tgtEl>
                                          <p:spTgt spid="10"/>
                                        </p:tgtEl>
                                      </p:cBhvr>
                                    </p:animEffect>
                                  </p:childTnLst>
                                </p:cTn>
                              </p:par>
                              <p:par>
                                <p:cTn id="32" presetID="10" presetClass="entr" presetSubtype="0" fill="hold"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250"/>
                                        <p:tgtEl>
                                          <p:spTgt spid="9"/>
                                        </p:tgtEl>
                                      </p:cBhvr>
                                    </p:animEffect>
                                  </p:childTnLst>
                                </p:cTn>
                              </p:par>
                            </p:childTnLst>
                          </p:cTn>
                        </p:par>
                        <p:par>
                          <p:cTn id="35" fill="hold">
                            <p:stCondLst>
                              <p:cond delay="1250"/>
                            </p:stCondLst>
                            <p:childTnLst>
                              <p:par>
                                <p:cTn id="36" presetID="22" presetClass="entr" presetSubtype="8" fill="hold" grpId="0" nodeType="afterEffect">
                                  <p:stCondLst>
                                    <p:cond delay="0"/>
                                  </p:stCondLst>
                                  <p:childTnLst>
                                    <p:set>
                                      <p:cBhvr>
                                        <p:cTn id="37" dur="1" fill="hold">
                                          <p:stCondLst>
                                            <p:cond delay="0"/>
                                          </p:stCondLst>
                                        </p:cTn>
                                        <p:tgtEl>
                                          <p:spTgt spid="21"/>
                                        </p:tgtEl>
                                        <p:attrNameLst>
                                          <p:attrName>style.visibility</p:attrName>
                                        </p:attrNameLst>
                                      </p:cBhvr>
                                      <p:to>
                                        <p:strVal val="visible"/>
                                      </p:to>
                                    </p:set>
                                    <p:animEffect transition="in" filter="wipe(left)">
                                      <p:cBhvr>
                                        <p:cTn id="38" dur="250"/>
                                        <p:tgtEl>
                                          <p:spTgt spid="21"/>
                                        </p:tgtEl>
                                      </p:cBhvr>
                                    </p:animEffect>
                                  </p:childTnLst>
                                </p:cTn>
                              </p:par>
                              <p:par>
                                <p:cTn id="39" presetID="22" presetClass="entr" presetSubtype="8"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wipe(left)">
                                      <p:cBhvr>
                                        <p:cTn id="41" dur="250"/>
                                        <p:tgtEl>
                                          <p:spTgt spid="23"/>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19"/>
                                        </p:tgtEl>
                                        <p:attrNameLst>
                                          <p:attrName>style.visibility</p:attrName>
                                        </p:attrNameLst>
                                      </p:cBhvr>
                                      <p:to>
                                        <p:strVal val="visible"/>
                                      </p:to>
                                    </p:set>
                                    <p:anim calcmode="lin" valueType="num">
                                      <p:cBhvr>
                                        <p:cTn id="44" dur="250" fill="hold"/>
                                        <p:tgtEl>
                                          <p:spTgt spid="19"/>
                                        </p:tgtEl>
                                        <p:attrNameLst>
                                          <p:attrName>ppt_w</p:attrName>
                                        </p:attrNameLst>
                                      </p:cBhvr>
                                      <p:tavLst>
                                        <p:tav tm="0">
                                          <p:val>
                                            <p:fltVal val="0"/>
                                          </p:val>
                                        </p:tav>
                                        <p:tav tm="100000">
                                          <p:val>
                                            <p:strVal val="#ppt_w"/>
                                          </p:val>
                                        </p:tav>
                                      </p:tavLst>
                                    </p:anim>
                                    <p:anim calcmode="lin" valueType="num">
                                      <p:cBhvr>
                                        <p:cTn id="45" dur="250" fill="hold"/>
                                        <p:tgtEl>
                                          <p:spTgt spid="19"/>
                                        </p:tgtEl>
                                        <p:attrNameLst>
                                          <p:attrName>ppt_h</p:attrName>
                                        </p:attrNameLst>
                                      </p:cBhvr>
                                      <p:tavLst>
                                        <p:tav tm="0">
                                          <p:val>
                                            <p:fltVal val="0"/>
                                          </p:val>
                                        </p:tav>
                                        <p:tav tm="100000">
                                          <p:val>
                                            <p:strVal val="#ppt_h"/>
                                          </p:val>
                                        </p:tav>
                                      </p:tavLst>
                                    </p:anim>
                                    <p:animEffect transition="in" filter="fade">
                                      <p:cBhvr>
                                        <p:cTn id="46" dur="250"/>
                                        <p:tgtEl>
                                          <p:spTgt spid="19"/>
                                        </p:tgtEl>
                                      </p:cBhvr>
                                    </p:animEffect>
                                  </p:childTnLst>
                                </p:cTn>
                              </p:par>
                            </p:childTnLst>
                          </p:cTn>
                        </p:par>
                        <p:par>
                          <p:cTn id="47" fill="hold">
                            <p:stCondLst>
                              <p:cond delay="1500"/>
                            </p:stCondLst>
                            <p:childTnLst>
                              <p:par>
                                <p:cTn id="48" presetID="53" presetClass="entr" presetSubtype="16" fill="hold" grpId="0" nodeType="afterEffect">
                                  <p:stCondLst>
                                    <p:cond delay="0"/>
                                  </p:stCondLst>
                                  <p:childTnLst>
                                    <p:set>
                                      <p:cBhvr>
                                        <p:cTn id="49" dur="1" fill="hold">
                                          <p:stCondLst>
                                            <p:cond delay="0"/>
                                          </p:stCondLst>
                                        </p:cTn>
                                        <p:tgtEl>
                                          <p:spTgt spid="25"/>
                                        </p:tgtEl>
                                        <p:attrNameLst>
                                          <p:attrName>style.visibility</p:attrName>
                                        </p:attrNameLst>
                                      </p:cBhvr>
                                      <p:to>
                                        <p:strVal val="visible"/>
                                      </p:to>
                                    </p:set>
                                    <p:anim calcmode="lin" valueType="num">
                                      <p:cBhvr>
                                        <p:cTn id="50" dur="250" fill="hold"/>
                                        <p:tgtEl>
                                          <p:spTgt spid="25"/>
                                        </p:tgtEl>
                                        <p:attrNameLst>
                                          <p:attrName>ppt_w</p:attrName>
                                        </p:attrNameLst>
                                      </p:cBhvr>
                                      <p:tavLst>
                                        <p:tav tm="0">
                                          <p:val>
                                            <p:fltVal val="0"/>
                                          </p:val>
                                        </p:tav>
                                        <p:tav tm="100000">
                                          <p:val>
                                            <p:strVal val="#ppt_w"/>
                                          </p:val>
                                        </p:tav>
                                      </p:tavLst>
                                    </p:anim>
                                    <p:anim calcmode="lin" valueType="num">
                                      <p:cBhvr>
                                        <p:cTn id="51" dur="250" fill="hold"/>
                                        <p:tgtEl>
                                          <p:spTgt spid="25"/>
                                        </p:tgtEl>
                                        <p:attrNameLst>
                                          <p:attrName>ppt_h</p:attrName>
                                        </p:attrNameLst>
                                      </p:cBhvr>
                                      <p:tavLst>
                                        <p:tav tm="0">
                                          <p:val>
                                            <p:fltVal val="0"/>
                                          </p:val>
                                        </p:tav>
                                        <p:tav tm="100000">
                                          <p:val>
                                            <p:strVal val="#ppt_h"/>
                                          </p:val>
                                        </p:tav>
                                      </p:tavLst>
                                    </p:anim>
                                    <p:animEffect transition="in" filter="fade">
                                      <p:cBhvr>
                                        <p:cTn id="52" dur="250"/>
                                        <p:tgtEl>
                                          <p:spTgt spid="25"/>
                                        </p:tgtEl>
                                      </p:cBhvr>
                                    </p:animEffect>
                                  </p:childTnLst>
                                </p:cTn>
                              </p:par>
                            </p:childTnLst>
                          </p:cTn>
                        </p:par>
                        <p:par>
                          <p:cTn id="53" fill="hold">
                            <p:stCondLst>
                              <p:cond delay="1750"/>
                            </p:stCondLst>
                            <p:childTnLst>
                              <p:par>
                                <p:cTn id="54" presetID="53" presetClass="entr" presetSubtype="16" fill="hold" grpId="0" nodeType="afterEffect">
                                  <p:stCondLst>
                                    <p:cond delay="0"/>
                                  </p:stCondLst>
                                  <p:childTnLst>
                                    <p:set>
                                      <p:cBhvr>
                                        <p:cTn id="55" dur="1" fill="hold">
                                          <p:stCondLst>
                                            <p:cond delay="0"/>
                                          </p:stCondLst>
                                        </p:cTn>
                                        <p:tgtEl>
                                          <p:spTgt spid="20"/>
                                        </p:tgtEl>
                                        <p:attrNameLst>
                                          <p:attrName>style.visibility</p:attrName>
                                        </p:attrNameLst>
                                      </p:cBhvr>
                                      <p:to>
                                        <p:strVal val="visible"/>
                                      </p:to>
                                    </p:set>
                                    <p:anim calcmode="lin" valueType="num">
                                      <p:cBhvr>
                                        <p:cTn id="56" dur="250" fill="hold"/>
                                        <p:tgtEl>
                                          <p:spTgt spid="20"/>
                                        </p:tgtEl>
                                        <p:attrNameLst>
                                          <p:attrName>ppt_w</p:attrName>
                                        </p:attrNameLst>
                                      </p:cBhvr>
                                      <p:tavLst>
                                        <p:tav tm="0">
                                          <p:val>
                                            <p:fltVal val="0"/>
                                          </p:val>
                                        </p:tav>
                                        <p:tav tm="100000">
                                          <p:val>
                                            <p:strVal val="#ppt_w"/>
                                          </p:val>
                                        </p:tav>
                                      </p:tavLst>
                                    </p:anim>
                                    <p:anim calcmode="lin" valueType="num">
                                      <p:cBhvr>
                                        <p:cTn id="57" dur="250" fill="hold"/>
                                        <p:tgtEl>
                                          <p:spTgt spid="20"/>
                                        </p:tgtEl>
                                        <p:attrNameLst>
                                          <p:attrName>ppt_h</p:attrName>
                                        </p:attrNameLst>
                                      </p:cBhvr>
                                      <p:tavLst>
                                        <p:tav tm="0">
                                          <p:val>
                                            <p:fltVal val="0"/>
                                          </p:val>
                                        </p:tav>
                                        <p:tav tm="100000">
                                          <p:val>
                                            <p:strVal val="#ppt_h"/>
                                          </p:val>
                                        </p:tav>
                                      </p:tavLst>
                                    </p:anim>
                                    <p:animEffect transition="in" filter="fade">
                                      <p:cBhvr>
                                        <p:cTn id="58" dur="250"/>
                                        <p:tgtEl>
                                          <p:spTgt spid="20"/>
                                        </p:tgtEl>
                                      </p:cBhvr>
                                    </p:animEffect>
                                  </p:childTnLst>
                                </p:cTn>
                              </p:par>
                            </p:childTnLst>
                          </p:cTn>
                        </p:par>
                        <p:par>
                          <p:cTn id="59" fill="hold">
                            <p:stCondLst>
                              <p:cond delay="2000"/>
                            </p:stCondLst>
                            <p:childTnLst>
                              <p:par>
                                <p:cTn id="60" presetID="53" presetClass="entr" presetSubtype="16" fill="hold" grpId="0" nodeType="afterEffect">
                                  <p:stCondLst>
                                    <p:cond delay="0"/>
                                  </p:stCondLst>
                                  <p:childTnLst>
                                    <p:set>
                                      <p:cBhvr>
                                        <p:cTn id="61" dur="1" fill="hold">
                                          <p:stCondLst>
                                            <p:cond delay="0"/>
                                          </p:stCondLst>
                                        </p:cTn>
                                        <p:tgtEl>
                                          <p:spTgt spid="24"/>
                                        </p:tgtEl>
                                        <p:attrNameLst>
                                          <p:attrName>style.visibility</p:attrName>
                                        </p:attrNameLst>
                                      </p:cBhvr>
                                      <p:to>
                                        <p:strVal val="visible"/>
                                      </p:to>
                                    </p:set>
                                    <p:anim calcmode="lin" valueType="num">
                                      <p:cBhvr>
                                        <p:cTn id="62" dur="250" fill="hold"/>
                                        <p:tgtEl>
                                          <p:spTgt spid="24"/>
                                        </p:tgtEl>
                                        <p:attrNameLst>
                                          <p:attrName>ppt_w</p:attrName>
                                        </p:attrNameLst>
                                      </p:cBhvr>
                                      <p:tavLst>
                                        <p:tav tm="0">
                                          <p:val>
                                            <p:fltVal val="0"/>
                                          </p:val>
                                        </p:tav>
                                        <p:tav tm="100000">
                                          <p:val>
                                            <p:strVal val="#ppt_w"/>
                                          </p:val>
                                        </p:tav>
                                      </p:tavLst>
                                    </p:anim>
                                    <p:anim calcmode="lin" valueType="num">
                                      <p:cBhvr>
                                        <p:cTn id="63" dur="250" fill="hold"/>
                                        <p:tgtEl>
                                          <p:spTgt spid="24"/>
                                        </p:tgtEl>
                                        <p:attrNameLst>
                                          <p:attrName>ppt_h</p:attrName>
                                        </p:attrNameLst>
                                      </p:cBhvr>
                                      <p:tavLst>
                                        <p:tav tm="0">
                                          <p:val>
                                            <p:fltVal val="0"/>
                                          </p:val>
                                        </p:tav>
                                        <p:tav tm="100000">
                                          <p:val>
                                            <p:strVal val="#ppt_h"/>
                                          </p:val>
                                        </p:tav>
                                      </p:tavLst>
                                    </p:anim>
                                    <p:animEffect transition="in" filter="fade">
                                      <p:cBhvr>
                                        <p:cTn id="64" dur="250"/>
                                        <p:tgtEl>
                                          <p:spTgt spid="24"/>
                                        </p:tgtEl>
                                      </p:cBhvr>
                                    </p:animEffect>
                                  </p:childTnLst>
                                </p:cTn>
                              </p:par>
                              <p:par>
                                <p:cTn id="65" presetID="22" presetClass="entr" presetSubtype="8" fill="hold" grpId="0" nodeType="withEffect">
                                  <p:stCondLst>
                                    <p:cond delay="0"/>
                                  </p:stCondLst>
                                  <p:childTnLst>
                                    <p:set>
                                      <p:cBhvr>
                                        <p:cTn id="66" dur="1" fill="hold">
                                          <p:stCondLst>
                                            <p:cond delay="0"/>
                                          </p:stCondLst>
                                        </p:cTn>
                                        <p:tgtEl>
                                          <p:spTgt spid="29"/>
                                        </p:tgtEl>
                                        <p:attrNameLst>
                                          <p:attrName>style.visibility</p:attrName>
                                        </p:attrNameLst>
                                      </p:cBhvr>
                                      <p:to>
                                        <p:strVal val="visible"/>
                                      </p:to>
                                    </p:set>
                                    <p:animEffect transition="in" filter="wipe(left)">
                                      <p:cBhvr>
                                        <p:cTn id="67" dur="25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21" grpId="0" animBg="1"/>
      <p:bldP spid="23" grpId="0"/>
      <p:bldP spid="29" grpId="0" animBg="1"/>
      <p:bldP spid="19" grpId="0"/>
      <p:bldP spid="20" grpId="0"/>
      <p:bldP spid="24" grpId="0"/>
      <p:bldP spid="2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9142699" cy="4737100"/>
          </a:xfrm>
          <a:prstGeom prst="rect">
            <a:avLst/>
          </a:prstGeom>
        </p:spPr>
      </p:pic>
      <p:sp>
        <p:nvSpPr>
          <p:cNvPr id="7" name="Rectangle 6"/>
          <p:cNvSpPr/>
          <p:nvPr/>
        </p:nvSpPr>
        <p:spPr>
          <a:xfrm>
            <a:off x="6858001"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Rectangle 3"/>
          <p:cNvSpPr/>
          <p:nvPr/>
        </p:nvSpPr>
        <p:spPr>
          <a:xfrm>
            <a:off x="-1"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Rectangle 4"/>
          <p:cNvSpPr/>
          <p:nvPr/>
        </p:nvSpPr>
        <p:spPr>
          <a:xfrm>
            <a:off x="2286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026" name="Picture 2" descr="Image may contain: 4 people, people smiling, people standing and indoor"/>
          <p:cNvPicPr>
            <a:picLocks noChangeAspect="1" noChangeArrowheads="1"/>
          </p:cNvPicPr>
          <p:nvPr/>
        </p:nvPicPr>
        <p:blipFill rotWithShape="1">
          <a:blip r:embed="rId3">
            <a:extLst>
              <a:ext uri="{28A0092B-C50C-407E-A947-70E740481C1C}">
                <a14:useLocalDpi xmlns:a14="http://schemas.microsoft.com/office/drawing/2010/main" val="0"/>
              </a:ext>
            </a:extLst>
          </a:blip>
          <a:srcRect l="33107" t="22408" r="50011" b="38372"/>
          <a:stretch/>
        </p:blipFill>
        <p:spPr bwMode="auto">
          <a:xfrm>
            <a:off x="10131" y="3337487"/>
            <a:ext cx="2268612" cy="35132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may contain: 2 people, people smiling"/>
          <p:cNvPicPr>
            <a:picLocks noChangeAspect="1" noChangeArrowheads="1"/>
          </p:cNvPicPr>
          <p:nvPr/>
        </p:nvPicPr>
        <p:blipFill rotWithShape="1">
          <a:blip r:embed="rId4">
            <a:extLst>
              <a:ext uri="{28A0092B-C50C-407E-A947-70E740481C1C}">
                <a14:useLocalDpi xmlns:a14="http://schemas.microsoft.com/office/drawing/2010/main" val="0"/>
              </a:ext>
            </a:extLst>
          </a:blip>
          <a:srcRect l="28200" t="16413" r="46329" b="57197"/>
          <a:stretch/>
        </p:blipFill>
        <p:spPr bwMode="auto">
          <a:xfrm>
            <a:off x="2278743" y="3338286"/>
            <a:ext cx="2278744" cy="354148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p:cNvPicPr>
            <a:picLocks noChangeAspect="1" noChangeArrowheads="1"/>
          </p:cNvPicPr>
          <p:nvPr/>
        </p:nvPicPr>
        <p:blipFill>
          <a:blip r:embed="rId5" cstate="print">
            <a:clrChange>
              <a:clrFrom>
                <a:srgbClr val="FFFFFF"/>
              </a:clrFrom>
              <a:clrTo>
                <a:srgbClr val="FFFFFF">
                  <a:alpha val="0"/>
                </a:srgbClr>
              </a:clrTo>
            </a:clrChange>
            <a:lum bright="40000"/>
          </a:blip>
          <a:srcRect/>
          <a:stretch>
            <a:fillRect/>
          </a:stretch>
        </p:blipFill>
        <p:spPr bwMode="auto">
          <a:xfrm>
            <a:off x="2822419" y="4369410"/>
            <a:ext cx="1213161" cy="1100720"/>
          </a:xfrm>
          <a:prstGeom prst="rect">
            <a:avLst/>
          </a:prstGeom>
          <a:ln>
            <a:noFill/>
          </a:ln>
          <a:effectLst>
            <a:outerShdw blurRad="292100" dist="139700" dir="2700000" algn="tl" rotWithShape="0">
              <a:srgbClr val="333333">
                <a:alpha val="65000"/>
              </a:srgbClr>
            </a:outerShdw>
          </a:effectLst>
        </p:spPr>
      </p:pic>
      <p:pic>
        <p:nvPicPr>
          <p:cNvPr id="1030" name="Picture 6" descr="Image may contain: sky, cloud and outdoo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35737" t="26881" r="37418" b="10812"/>
          <a:stretch/>
        </p:blipFill>
        <p:spPr bwMode="auto">
          <a:xfrm>
            <a:off x="4557488" y="3352799"/>
            <a:ext cx="2278743" cy="35124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a:picLocks noChangeAspect="1"/>
          </p:cNvPicPr>
          <p:nvPr/>
        </p:nvPicPr>
        <p:blipFill>
          <a:blip r:embed="rId7"/>
          <a:stretch>
            <a:fillRect/>
          </a:stretch>
        </p:blipFill>
        <p:spPr>
          <a:xfrm>
            <a:off x="5108420" y="4290754"/>
            <a:ext cx="1245065" cy="1228519"/>
          </a:xfrm>
          <a:prstGeom prst="rect">
            <a:avLst/>
          </a:prstGeom>
          <a:ln>
            <a:noFill/>
          </a:ln>
          <a:effectLst>
            <a:outerShdw blurRad="292100" dist="139700" dir="2700000" algn="tl" rotWithShape="0">
              <a:srgbClr val="333333">
                <a:alpha val="65000"/>
              </a:srgbClr>
            </a:outerShdw>
          </a:effectLst>
        </p:spPr>
      </p:pic>
      <p:pic>
        <p:nvPicPr>
          <p:cNvPr id="26" name="Picture 25"/>
          <p:cNvPicPr>
            <a:picLocks noChangeAspect="1"/>
          </p:cNvPicPr>
          <p:nvPr/>
        </p:nvPicPr>
        <p:blipFill rotWithShape="1">
          <a:blip r:embed="rId8" cstate="print">
            <a:extLst>
              <a:ext uri="{28A0092B-C50C-407E-A947-70E740481C1C}">
                <a14:useLocalDpi xmlns:a14="http://schemas.microsoft.com/office/drawing/2010/main" val="0"/>
              </a:ext>
            </a:extLst>
          </a:blip>
          <a:srcRect l="73771" t="51087" r="17105" b="27666"/>
          <a:stretch/>
        </p:blipFill>
        <p:spPr>
          <a:xfrm>
            <a:off x="6829679" y="3280462"/>
            <a:ext cx="2313020" cy="3584794"/>
          </a:xfrm>
          <a:prstGeom prst="rect">
            <a:avLst/>
          </a:prstGeom>
        </p:spPr>
      </p:pic>
      <p:pic>
        <p:nvPicPr>
          <p:cNvPr id="14" name="Picture 13"/>
          <p:cNvPicPr>
            <a:picLocks noChangeAspect="1" noChangeArrowheads="1"/>
          </p:cNvPicPr>
          <p:nvPr/>
        </p:nvPicPr>
        <p:blipFill>
          <a:blip r:embed="rId9" cstate="print">
            <a:clrChange>
              <a:clrFrom>
                <a:srgbClr val="FFFFFF"/>
              </a:clrFrom>
              <a:clrTo>
                <a:srgbClr val="FFFFFF">
                  <a:alpha val="0"/>
                </a:srgbClr>
              </a:clrTo>
            </a:clrChange>
            <a:lum bright="40000"/>
          </a:blip>
          <a:srcRect b="29328"/>
          <a:stretch>
            <a:fillRect/>
          </a:stretch>
        </p:blipFill>
        <p:spPr bwMode="auto">
          <a:xfrm>
            <a:off x="7312425" y="4313212"/>
            <a:ext cx="1480296" cy="1213115"/>
          </a:xfrm>
          <a:prstGeom prst="rect">
            <a:avLst/>
          </a:prstGeom>
          <a:ln>
            <a:noFill/>
          </a:ln>
          <a:effectLst>
            <a:outerShdw blurRad="292100" dist="139700" dir="2700000" algn="tl" rotWithShape="0">
              <a:srgbClr val="333333">
                <a:alpha val="65000"/>
              </a:srgbClr>
            </a:outerShdw>
          </a:effectLst>
        </p:spPr>
      </p:pic>
      <p:sp>
        <p:nvSpPr>
          <p:cNvPr id="20" name="TextBox 19"/>
          <p:cNvSpPr txBox="1"/>
          <p:nvPr/>
        </p:nvSpPr>
        <p:spPr>
          <a:xfrm>
            <a:off x="2411323" y="5866734"/>
            <a:ext cx="2026516"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Go.Asia</a:t>
            </a:r>
            <a:endParaRPr lang="en-HK"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Charity </a:t>
            </a: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NGO </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Platform</a:t>
            </a:r>
            <a:endParaRPr lang="en-US" sz="1400" dirty="0">
              <a:solidFill>
                <a:prstClr val="black"/>
              </a:solidFill>
            </a:endParaRPr>
          </a:p>
        </p:txBody>
      </p:sp>
      <p:sp>
        <p:nvSpPr>
          <p:cNvPr id="24" name="TextBox 23"/>
          <p:cNvSpPr txBox="1"/>
          <p:nvPr/>
        </p:nvSpPr>
        <p:spPr>
          <a:xfrm>
            <a:off x="4602357" y="5873991"/>
            <a:ext cx="2225288"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Ajitora.Asia</a:t>
            </a:r>
            <a:endParaRPr lang="en-HK"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ustainable </a:t>
            </a: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evelopment</a:t>
            </a:r>
            <a:endParaRPr lang="en-US" sz="1400" dirty="0">
              <a:solidFill>
                <a:prstClr val="black"/>
              </a:solidFill>
            </a:endParaRPr>
          </a:p>
        </p:txBody>
      </p:sp>
      <p:sp>
        <p:nvSpPr>
          <p:cNvPr id="25" name="TextBox 24"/>
          <p:cNvSpPr txBox="1"/>
          <p:nvPr/>
        </p:nvSpPr>
        <p:spPr>
          <a:xfrm>
            <a:off x="7115704" y="5873991"/>
            <a:ext cx="1814920"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Dot.Asia</a:t>
            </a:r>
            <a:endParaRPr lang="en-HK"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Internet Governance</a:t>
            </a:r>
            <a:endParaRPr lang="en-US"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9" name="Rectangle 28"/>
          <p:cNvSpPr/>
          <p:nvPr/>
        </p:nvSpPr>
        <p:spPr>
          <a:xfrm rot="10800000">
            <a:off x="-1" y="-2"/>
            <a:ext cx="9154134" cy="6865257"/>
          </a:xfrm>
          <a:prstGeom prst="rect">
            <a:avLst/>
          </a:prstGeom>
          <a:gradFill>
            <a:gsLst>
              <a:gs pos="100000">
                <a:schemeClr val="tx1">
                  <a:alpha val="52000"/>
                </a:schemeClr>
              </a:gs>
              <a:gs pos="60000">
                <a:schemeClr val="tx1">
                  <a:alpha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5" name="Picture 2"/>
          <p:cNvPicPr>
            <a:picLocks noChangeAspect="1" noChangeArrowheads="1"/>
          </p:cNvPicPr>
          <p:nvPr/>
        </p:nvPicPr>
        <p:blipFill>
          <a:blip r:embed="rId10" cstate="print">
            <a:clrChange>
              <a:clrFrom>
                <a:srgbClr val="FFFFFF"/>
              </a:clrFrom>
              <a:clrTo>
                <a:srgbClr val="FFFFFF">
                  <a:alpha val="0"/>
                </a:srgbClr>
              </a:clrTo>
            </a:clrChange>
            <a:lum bright="40000"/>
          </a:blip>
          <a:srcRect/>
          <a:stretch>
            <a:fillRect/>
          </a:stretch>
        </p:blipFill>
        <p:spPr bwMode="auto">
          <a:xfrm>
            <a:off x="518753" y="4360539"/>
            <a:ext cx="1260657" cy="1118456"/>
          </a:xfrm>
          <a:prstGeom prst="rect">
            <a:avLst/>
          </a:prstGeom>
          <a:ln>
            <a:noFill/>
          </a:ln>
          <a:effectLst>
            <a:outerShdw blurRad="292100" dist="139700" dir="2700000" algn="tl" rotWithShape="0">
              <a:srgbClr val="333333">
                <a:alpha val="65000"/>
              </a:srgbClr>
            </a:outerShdw>
          </a:effectLst>
        </p:spPr>
      </p:pic>
      <p:sp>
        <p:nvSpPr>
          <p:cNvPr id="19" name="TextBox 18"/>
          <p:cNvSpPr txBox="1"/>
          <p:nvPr/>
        </p:nvSpPr>
        <p:spPr>
          <a:xfrm>
            <a:off x="152141" y="5857092"/>
            <a:ext cx="1967205"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NetMission.Asia</a:t>
            </a:r>
            <a:endParaRPr lang="en-HK"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Y</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outh Engagement</a:t>
            </a:r>
            <a:endParaRPr lang="en-US" sz="1400" dirty="0">
              <a:solidFill>
                <a:prstClr val="black"/>
              </a:solidFill>
            </a:endParaRPr>
          </a:p>
        </p:txBody>
      </p:sp>
    </p:spTree>
    <p:extLst>
      <p:ext uri="{BB962C8B-B14F-4D97-AF65-F5344CB8AC3E}">
        <p14:creationId xmlns:p14="http://schemas.microsoft.com/office/powerpoint/2010/main" val="2900107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descr="12232731_898614933508357_6980895869176782385_o.jpg"/>
          <p:cNvPicPr>
            <a:picLocks noChangeAspect="1"/>
          </p:cNvPicPr>
          <p:nvPr/>
        </p:nvPicPr>
        <p:blipFill rotWithShape="1">
          <a:blip r:embed="rId3" cstate="print">
            <a:extLst>
              <a:ext uri="{28A0092B-C50C-407E-A947-70E740481C1C}">
                <a14:useLocalDpi xmlns:a14="http://schemas.microsoft.com/office/drawing/2010/main"/>
              </a:ext>
            </a:extLst>
          </a:blip>
          <a:srcRect l="7218" b="9687"/>
          <a:stretch/>
        </p:blipFill>
        <p:spPr>
          <a:xfrm>
            <a:off x="0" y="-1808"/>
            <a:ext cx="6076212" cy="3917018"/>
          </a:xfrm>
          <a:prstGeom prst="rect">
            <a:avLst/>
          </a:prstGeom>
        </p:spPr>
      </p:pic>
      <p:pic>
        <p:nvPicPr>
          <p:cNvPr id="2" name="圖片 3" descr="DSC07046.JPG"/>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0" y="3356992"/>
            <a:ext cx="9143999" cy="3537441"/>
          </a:xfrm>
          <a:prstGeom prst="rect">
            <a:avLst/>
          </a:prstGeom>
        </p:spPr>
      </p:pic>
      <p:pic>
        <p:nvPicPr>
          <p:cNvPr id="25" name="Picture 2" descr="http://a5.sphotos.ak.fbcdn.net/hphotos-ak-snc6/184985_184133631623161_7059557_n.jpg"/>
          <p:cNvPicPr>
            <a:picLocks noChangeAspect="1" noChangeArrowheads="1"/>
          </p:cNvPicPr>
          <p:nvPr/>
        </p:nvPicPr>
        <p:blipFill rotWithShape="1">
          <a:blip r:embed="rId5" cstate="print"/>
          <a:srcRect t="19200" b="12405"/>
          <a:stretch/>
        </p:blipFill>
        <p:spPr bwMode="auto">
          <a:xfrm>
            <a:off x="4824173" y="-1"/>
            <a:ext cx="4317208" cy="3937001"/>
          </a:xfrm>
          <a:prstGeom prst="rect">
            <a:avLst/>
          </a:prstGeom>
          <a:noFill/>
        </p:spPr>
      </p:pic>
      <p:pic>
        <p:nvPicPr>
          <p:cNvPr id="19" name="圖片 6" descr="NMA_International Exposure.jpg"/>
          <p:cNvPicPr>
            <a:picLocks noChangeAspect="1"/>
          </p:cNvPicPr>
          <p:nvPr/>
        </p:nvPicPr>
        <p:blipFill rotWithShape="1">
          <a:blip r:embed="rId6" cstate="print">
            <a:extLst>
              <a:ext uri="{28A0092B-C50C-407E-A947-70E740481C1C}">
                <a14:useLocalDpi xmlns:a14="http://schemas.microsoft.com/office/drawing/2010/main"/>
              </a:ext>
            </a:extLst>
          </a:blip>
          <a:srcRect l="986" t="39737" r="709" b="30779"/>
          <a:stretch/>
        </p:blipFill>
        <p:spPr>
          <a:xfrm>
            <a:off x="-1" y="2397135"/>
            <a:ext cx="3556881" cy="1066803"/>
          </a:xfrm>
          <a:prstGeom prst="rect">
            <a:avLst/>
          </a:prstGeom>
        </p:spPr>
      </p:pic>
      <p:sp>
        <p:nvSpPr>
          <p:cNvPr id="3" name="Rectangle 2"/>
          <p:cNvSpPr/>
          <p:nvPr/>
        </p:nvSpPr>
        <p:spPr>
          <a:xfrm>
            <a:off x="0" y="5397500"/>
            <a:ext cx="9144000" cy="1496933"/>
          </a:xfrm>
          <a:prstGeom prst="rect">
            <a:avLst/>
          </a:prstGeom>
          <a:solidFill>
            <a:schemeClr val="tx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0" name="Rectangle 19"/>
          <p:cNvSpPr/>
          <p:nvPr/>
        </p:nvSpPr>
        <p:spPr>
          <a:xfrm>
            <a:off x="21457" y="2868110"/>
            <a:ext cx="9122543" cy="1068890"/>
          </a:xfrm>
          <a:prstGeom prst="rect">
            <a:avLst/>
          </a:prstGeom>
          <a:gradFill>
            <a:gsLst>
              <a:gs pos="79000">
                <a:schemeClr val="tx1">
                  <a:alpha val="0"/>
                </a:schemeClr>
              </a:gs>
              <a:gs pos="5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8" name="圖片 5"/>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33087" y="3507465"/>
            <a:ext cx="1454177" cy="1374526"/>
          </a:xfrm>
          <a:prstGeom prst="rect">
            <a:avLst/>
          </a:prstGeom>
          <a:ln>
            <a:noFill/>
          </a:ln>
          <a:effectLst>
            <a:outerShdw blurRad="292100" dist="139700" dir="2700000" algn="tl" rotWithShape="0">
              <a:srgbClr val="333333">
                <a:alpha val="65000"/>
              </a:srgbClr>
            </a:outerShdw>
          </a:effectLst>
        </p:spPr>
      </p:pic>
      <p:pic>
        <p:nvPicPr>
          <p:cNvPr id="22" name="Picture 2"/>
          <p:cNvPicPr>
            <a:picLocks noChangeAspect="1" noChangeArrowheads="1"/>
          </p:cNvPicPr>
          <p:nvPr/>
        </p:nvPicPr>
        <p:blipFill>
          <a:blip r:embed="rId8" cstate="print">
            <a:clrChange>
              <a:clrFrom>
                <a:srgbClr val="FFFFFF"/>
              </a:clrFrom>
              <a:clrTo>
                <a:srgbClr val="FFFFFF">
                  <a:alpha val="0"/>
                </a:srgbClr>
              </a:clrTo>
            </a:clrChange>
            <a:lum bright="40000"/>
          </a:blip>
          <a:srcRect/>
          <a:stretch>
            <a:fillRect/>
          </a:stretch>
        </p:blipFill>
        <p:spPr bwMode="auto">
          <a:xfrm>
            <a:off x="7981522" y="3718354"/>
            <a:ext cx="999811" cy="887034"/>
          </a:xfrm>
          <a:prstGeom prst="rect">
            <a:avLst/>
          </a:prstGeom>
          <a:ln>
            <a:noFill/>
          </a:ln>
          <a:effectLst>
            <a:outerShdw blurRad="292100" dist="139700" dir="2700000" algn="tl" rotWithShape="0">
              <a:srgbClr val="333333">
                <a:alpha val="65000"/>
              </a:srgbClr>
            </a:outerShdw>
          </a:effectLst>
        </p:spPr>
      </p:pic>
      <p:sp>
        <p:nvSpPr>
          <p:cNvPr id="23" name="TextBox 22"/>
          <p:cNvSpPr txBox="1"/>
          <p:nvPr/>
        </p:nvSpPr>
        <p:spPr>
          <a:xfrm>
            <a:off x="2857500" y="2897344"/>
            <a:ext cx="6189277" cy="707886"/>
          </a:xfrm>
          <a:prstGeom prst="rect">
            <a:avLst/>
          </a:prstGeom>
          <a:noFill/>
        </p:spPr>
        <p:txBody>
          <a:bodyPr wrap="square" rtlCol="0">
            <a:spAutoFit/>
          </a:bodyPr>
          <a:lstStyle/>
          <a:p>
            <a:pPr algn="r"/>
            <a:r>
              <a:rPr lang="en-HK" sz="2000" dirty="0" smtClean="0">
                <a:solidFill>
                  <a:prstClr val="white"/>
                </a:solidFill>
                <a:latin typeface="Arial" panose="020B0604020202020204" pitchFamily="34" charset="0"/>
                <a:cs typeface="Arial" panose="020B0604020202020204" pitchFamily="34" charset="0"/>
              </a:rPr>
              <a:t>Honorary Advisor </a:t>
            </a:r>
            <a:r>
              <a:rPr lang="en-HK" sz="2000" b="1" dirty="0" smtClean="0">
                <a:solidFill>
                  <a:prstClr val="white"/>
                </a:solidFill>
                <a:latin typeface="Arial" panose="020B0604020202020204" pitchFamily="34" charset="0"/>
                <a:cs typeface="Arial" panose="020B0604020202020204" pitchFamily="34" charset="0"/>
              </a:rPr>
              <a:t>Vint Cerf (Father of the Internet) </a:t>
            </a:r>
            <a:r>
              <a:rPr lang="en-HK" sz="2000" dirty="0" smtClean="0">
                <a:solidFill>
                  <a:prstClr val="white"/>
                </a:solidFill>
                <a:latin typeface="Arial" panose="020B0604020202020204" pitchFamily="34" charset="0"/>
                <a:cs typeface="Arial" panose="020B0604020202020204" pitchFamily="34" charset="0"/>
              </a:rPr>
              <a:t>meeting with </a:t>
            </a:r>
            <a:r>
              <a:rPr lang="en-HK" sz="2000" dirty="0" err="1" smtClean="0">
                <a:solidFill>
                  <a:prstClr val="white"/>
                </a:solidFill>
                <a:latin typeface="Arial" panose="020B0604020202020204" pitchFamily="34" charset="0"/>
                <a:cs typeface="Arial" panose="020B0604020202020204" pitchFamily="34" charset="0"/>
              </a:rPr>
              <a:t>NetMission</a:t>
            </a:r>
            <a:r>
              <a:rPr lang="en-HK" sz="2000" dirty="0" smtClean="0">
                <a:solidFill>
                  <a:prstClr val="white"/>
                </a:solidFill>
                <a:latin typeface="Arial" panose="020B0604020202020204" pitchFamily="34" charset="0"/>
                <a:cs typeface="Arial" panose="020B0604020202020204" pitchFamily="34" charset="0"/>
              </a:rPr>
              <a:t> Ambassadors.</a:t>
            </a:r>
            <a:endParaRPr lang="en-US" sz="2000" dirty="0">
              <a:solidFill>
                <a:prstClr val="white"/>
              </a:solidFill>
              <a:latin typeface="Arial" panose="020B0604020202020204" pitchFamily="34" charset="0"/>
              <a:cs typeface="Arial" panose="020B0604020202020204" pitchFamily="34" charset="0"/>
            </a:endParaRPr>
          </a:p>
        </p:txBody>
      </p:sp>
      <p:sp>
        <p:nvSpPr>
          <p:cNvPr id="24" name="TextBox 23"/>
          <p:cNvSpPr txBox="1"/>
          <p:nvPr/>
        </p:nvSpPr>
        <p:spPr>
          <a:xfrm>
            <a:off x="184123" y="5545801"/>
            <a:ext cx="8797210" cy="1200329"/>
          </a:xfrm>
          <a:prstGeom prst="rect">
            <a:avLst/>
          </a:prstGeom>
          <a:noFill/>
        </p:spPr>
        <p:txBody>
          <a:bodyPr wrap="square" rtlCol="0">
            <a:spAutoFit/>
          </a:bodyPr>
          <a:lstStyle/>
          <a:p>
            <a:r>
              <a:rPr lang="en-HK" sz="2400" dirty="0" smtClean="0">
                <a:solidFill>
                  <a:srgbClr val="8FC33F"/>
                </a:solidFill>
                <a:latin typeface="Arial" panose="020B0604020202020204" pitchFamily="34" charset="0"/>
                <a:cs typeface="Arial" panose="020B0604020202020204" pitchFamily="34" charset="0"/>
              </a:rPr>
              <a:t>Projects started by </a:t>
            </a:r>
            <a:r>
              <a:rPr lang="en-HK" sz="2400" dirty="0" err="1" smtClean="0">
                <a:solidFill>
                  <a:srgbClr val="8FC33F"/>
                </a:solidFill>
                <a:latin typeface="Arial" panose="020B0604020202020204" pitchFamily="34" charset="0"/>
                <a:cs typeface="Arial" panose="020B0604020202020204" pitchFamily="34" charset="0"/>
              </a:rPr>
              <a:t>NetMission</a:t>
            </a:r>
            <a:r>
              <a:rPr lang="en-HK" sz="2400" dirty="0" smtClean="0">
                <a:solidFill>
                  <a:srgbClr val="8FC33F"/>
                </a:solidFill>
                <a:latin typeface="Arial" panose="020B0604020202020204" pitchFamily="34" charset="0"/>
                <a:cs typeface="Arial" panose="020B0604020202020204" pitchFamily="34" charset="0"/>
              </a:rPr>
              <a:t> Alumni, e.g. </a:t>
            </a:r>
            <a:r>
              <a:rPr lang="en-HK" sz="2400" dirty="0" err="1" smtClean="0">
                <a:solidFill>
                  <a:srgbClr val="8FC33F"/>
                </a:solidFill>
                <a:latin typeface="Arial" panose="020B0604020202020204" pitchFamily="34" charset="0"/>
                <a:cs typeface="Arial" panose="020B0604020202020204" pitchFamily="34" charset="0"/>
              </a:rPr>
              <a:t>NextGen@ICANN</a:t>
            </a:r>
            <a:r>
              <a:rPr lang="en-HK" sz="2400" dirty="0" smtClean="0">
                <a:solidFill>
                  <a:srgbClr val="8FC33F"/>
                </a:solidFill>
                <a:latin typeface="Arial" panose="020B0604020202020204" pitchFamily="34" charset="0"/>
                <a:cs typeface="Arial" panose="020B0604020202020204" pitchFamily="34" charset="0"/>
              </a:rPr>
              <a:t>, Youth IGF, etc. continue to develop regionally and globally, nurturing a new generation of Internet Governance contributors.</a:t>
            </a:r>
            <a:endParaRPr lang="en-US" sz="2400" dirty="0">
              <a:solidFill>
                <a:srgbClr val="8FC33F"/>
              </a:solidFill>
              <a:latin typeface="Arial" panose="020B0604020202020204" pitchFamily="34" charset="0"/>
              <a:cs typeface="Arial" panose="020B0604020202020204" pitchFamily="34" charset="0"/>
            </a:endParaRPr>
          </a:p>
        </p:txBody>
      </p:sp>
      <p:pic>
        <p:nvPicPr>
          <p:cNvPr id="27" name="Picture 26"/>
          <p:cNvPicPr>
            <a:picLocks noChangeAspect="1"/>
          </p:cNvPicPr>
          <p:nvPr/>
        </p:nvPicPr>
        <p:blipFill>
          <a:blip r:embed="rId9"/>
          <a:stretch>
            <a:fillRect/>
          </a:stretch>
        </p:blipFill>
        <p:spPr>
          <a:xfrm>
            <a:off x="1462093" y="2743199"/>
            <a:ext cx="1456770" cy="175181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7995618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right)">
                                      <p:cBhvr>
                                        <p:cTn id="7" dur="250"/>
                                        <p:tgtEl>
                                          <p:spTgt spid="23"/>
                                        </p:tgtEl>
                                      </p:cBhvr>
                                    </p:animEffect>
                                  </p:childTnLst>
                                </p:cTn>
                              </p:par>
                              <p:par>
                                <p:cTn id="8" presetID="22" presetClass="entr" presetSubtype="2"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wipe(right)">
                                      <p:cBhvr>
                                        <p:cTn id="10" dur="250"/>
                                        <p:tgtEl>
                                          <p:spTgt spid="20"/>
                                        </p:tgtEl>
                                      </p:cBhvr>
                                    </p:animEffect>
                                  </p:childTnLst>
                                </p:cTn>
                              </p:par>
                            </p:childTnLst>
                          </p:cTn>
                        </p:par>
                        <p:par>
                          <p:cTn id="11" fill="hold">
                            <p:stCondLst>
                              <p:cond delay="250"/>
                            </p:stCondLst>
                            <p:childTnLst>
                              <p:par>
                                <p:cTn id="12" presetID="10" presetClass="entr" presetSubtype="0" fill="hold" grpId="0" nodeType="after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fade">
                                      <p:cBhvr>
                                        <p:cTn id="14" dur="250"/>
                                        <p:tgtEl>
                                          <p:spTgt spid="2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23" grpId="0"/>
      <p:bldP spid="2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2629"/>
            <a:ext cx="8229600" cy="634083"/>
          </a:xfrm>
        </p:spPr>
        <p:txBody>
          <a:bodyPr>
            <a:normAutofit fontScale="90000"/>
          </a:bodyPr>
          <a:lstStyle/>
          <a:p>
            <a:pPr algn="ctr"/>
            <a:r>
              <a:rPr lang="en-US" dirty="0" smtClean="0"/>
              <a:t>Class of </a:t>
            </a:r>
            <a:r>
              <a:rPr lang="en-US" dirty="0" err="1" smtClean="0"/>
              <a:t>NetMission</a:t>
            </a:r>
            <a:r>
              <a:rPr lang="en-US" dirty="0" smtClean="0"/>
              <a:t> Ambassadors 6.0</a:t>
            </a: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t="9928"/>
          <a:stretch/>
        </p:blipFill>
        <p:spPr>
          <a:xfrm>
            <a:off x="-1476672" y="894730"/>
            <a:ext cx="11762222" cy="5963269"/>
          </a:xfrm>
          <a:prstGeom prst="rect">
            <a:avLst/>
          </a:prstGeom>
        </p:spPr>
      </p:pic>
    </p:spTree>
    <p:extLst>
      <p:ext uri="{BB962C8B-B14F-4D97-AF65-F5344CB8AC3E}">
        <p14:creationId xmlns:p14="http://schemas.microsoft.com/office/powerpoint/2010/main" val="1059864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322296" y="1108865"/>
            <a:ext cx="8196894" cy="772479"/>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buFontTx/>
              <a:buNone/>
              <a:defRPr/>
            </a:pPr>
            <a:r>
              <a:rPr lang="en-US" sz="2000" b="1" dirty="0" smtClean="0">
                <a:solidFill>
                  <a:prstClr val="black">
                    <a:lumMod val="65000"/>
                    <a:lumOff val="35000"/>
                  </a:prstClr>
                </a:solidFill>
                <a:latin typeface="Helvetica Light" charset="0"/>
                <a:ea typeface="Helvetica Light" charset="0"/>
                <a:cs typeface="Helvetica Light" charset="0"/>
              </a:rPr>
              <a:t>HKYIGF: </a:t>
            </a:r>
            <a:r>
              <a:rPr lang="en-US" sz="2000" dirty="0" smtClean="0">
                <a:solidFill>
                  <a:prstClr val="black">
                    <a:lumMod val="65000"/>
                    <a:lumOff val="35000"/>
                  </a:prstClr>
                </a:solidFill>
                <a:latin typeface="Helvetica Light" charset="0"/>
                <a:ea typeface="Helvetica Light" charset="0"/>
                <a:cs typeface="Helvetica Light" charset="0"/>
              </a:rPr>
              <a:t>45 high school students</a:t>
            </a:r>
            <a:endParaRPr lang="en-US" sz="2000" dirty="0">
              <a:solidFill>
                <a:prstClr val="black">
                  <a:lumMod val="65000"/>
                  <a:lumOff val="35000"/>
                </a:prstClr>
              </a:solidFill>
              <a:latin typeface="Helvetica Light" charset="0"/>
              <a:ea typeface="Helvetica Light" charset="0"/>
              <a:cs typeface="Helvetica Light" charset="0"/>
            </a:endParaRPr>
          </a:p>
        </p:txBody>
      </p:sp>
      <p:sp>
        <p:nvSpPr>
          <p:cNvPr id="4" name="Content Placeholder 2"/>
          <p:cNvSpPr txBox="1">
            <a:spLocks/>
          </p:cNvSpPr>
          <p:nvPr/>
        </p:nvSpPr>
        <p:spPr>
          <a:xfrm>
            <a:off x="322296" y="288153"/>
            <a:ext cx="4872273" cy="86457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buFontTx/>
              <a:buNone/>
            </a:pPr>
            <a:r>
              <a:rPr lang="en-US" altLang="zh-TW" sz="2400" b="1" dirty="0" smtClean="0">
                <a:solidFill>
                  <a:prstClr val="black">
                    <a:lumMod val="65000"/>
                    <a:lumOff val="35000"/>
                  </a:prstClr>
                </a:solidFill>
                <a:latin typeface="Helvetica Light" charset="0"/>
                <a:ea typeface="Helvetica Light" charset="0"/>
                <a:cs typeface="Helvetica Light" charset="0"/>
              </a:rPr>
              <a:t>25.06, 08-10, 16.07.2016</a:t>
            </a:r>
            <a:r>
              <a:rPr lang="en-US" altLang="zh-TW" sz="2000" dirty="0" smtClean="0">
                <a:solidFill>
                  <a:prstClr val="black">
                    <a:lumMod val="65000"/>
                    <a:lumOff val="35000"/>
                  </a:prstClr>
                </a:solidFill>
                <a:latin typeface="Helvetica Light" charset="0"/>
                <a:ea typeface="Helvetica Light" charset="0"/>
                <a:cs typeface="Helvetica Light" charset="0"/>
              </a:rPr>
              <a:t/>
            </a:r>
            <a:br>
              <a:rPr lang="en-US" altLang="zh-TW" sz="2000" dirty="0" smtClean="0">
                <a:solidFill>
                  <a:prstClr val="black">
                    <a:lumMod val="65000"/>
                    <a:lumOff val="35000"/>
                  </a:prstClr>
                </a:solidFill>
                <a:latin typeface="Helvetica Light" charset="0"/>
                <a:ea typeface="Helvetica Light" charset="0"/>
                <a:cs typeface="Helvetica Light" charset="0"/>
              </a:rPr>
            </a:br>
            <a:r>
              <a:rPr lang="en-US" altLang="zh-TW" sz="2000" dirty="0" smtClean="0">
                <a:solidFill>
                  <a:prstClr val="black">
                    <a:lumMod val="65000"/>
                    <a:lumOff val="35000"/>
                  </a:prstClr>
                </a:solidFill>
                <a:latin typeface="Helvetica Light" charset="0"/>
                <a:ea typeface="Helvetica Light" charset="0"/>
                <a:cs typeface="Helvetica Light" charset="0"/>
              </a:rPr>
              <a:t>@Hong Kong</a:t>
            </a:r>
            <a:endParaRPr lang="en-US" sz="2000" dirty="0">
              <a:solidFill>
                <a:prstClr val="black">
                  <a:lumMod val="65000"/>
                  <a:lumOff val="35000"/>
                </a:prstClr>
              </a:solidFill>
              <a:latin typeface="Helvetica Light" charset="0"/>
              <a:ea typeface="Helvetica Light" charset="0"/>
              <a:cs typeface="Helvetica Light" charset="0"/>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60428" y="695948"/>
            <a:ext cx="3310051" cy="82583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194569" y="1734988"/>
            <a:ext cx="3930045" cy="2456278"/>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 y="4406171"/>
            <a:ext cx="4355977" cy="2451829"/>
          </a:xfrm>
          <a:prstGeom prst="rect">
            <a:avLst/>
          </a:prstGeom>
        </p:spPr>
      </p:pic>
      <p:pic>
        <p:nvPicPr>
          <p:cNvPr id="7" name="圖片 8" descr="DSC09472.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4171242" y="4053898"/>
            <a:ext cx="4993605" cy="2804102"/>
          </a:xfrm>
          <a:prstGeom prst="rect">
            <a:avLst/>
          </a:prstGeom>
          <a:noFill/>
          <a:extLst>
            <a:ext uri="{909E8E84-426E-40DD-AFC4-6F175D3DCCD1}">
              <a14:hiddenFill xmlns:a14="http://schemas.microsoft.com/office/drawing/2010/main">
                <a:solidFill>
                  <a:srgbClr val="FFFFFF"/>
                </a:solidFill>
              </a14:hiddenFill>
            </a:ext>
          </a:extLst>
        </p:spPr>
      </p:pic>
      <p:pic>
        <p:nvPicPr>
          <p:cNvPr id="9" name="圖片 2" descr="https://scontent-hkg3-1.xx.fbcdn.net/v/t1.0-9/13631607_277365749305057_3568250017054019670_n.jpg?oh=e95d064aa700a9f86ed25752c10c4c8e&amp;oe=58328709"/>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28993" y="1734987"/>
            <a:ext cx="5231084" cy="295941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436096" y="24080"/>
            <a:ext cx="2043090" cy="751537"/>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19615" y="4694405"/>
            <a:ext cx="3245392" cy="2163595"/>
          </a:xfrm>
          <a:prstGeom prst="rect">
            <a:avLst/>
          </a:prstGeom>
        </p:spPr>
      </p:pic>
    </p:spTree>
    <p:extLst>
      <p:ext uri="{BB962C8B-B14F-4D97-AF65-F5344CB8AC3E}">
        <p14:creationId xmlns:p14="http://schemas.microsoft.com/office/powerpoint/2010/main" val="17993999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2296" y="1197228"/>
            <a:ext cx="8196894" cy="772479"/>
          </a:xfrm>
        </p:spPr>
        <p:txBody>
          <a:bodyPr>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b="1" dirty="0" smtClean="0">
                <a:latin typeface="Helvetica Light" charset="0"/>
                <a:ea typeface="Helvetica Light" charset="0"/>
                <a:cs typeface="Helvetica Light" charset="0"/>
              </a:rPr>
              <a:t>Youth IGF</a:t>
            </a:r>
          </a:p>
          <a:p>
            <a:pPr marL="0" marR="0" lvl="0" indent="0" defTabSz="914400" eaLnBrk="1" fontAlgn="auto" latinLnBrk="0" hangingPunct="1">
              <a:lnSpc>
                <a:spcPct val="100000"/>
              </a:lnSpc>
              <a:spcBef>
                <a:spcPts val="0"/>
              </a:spcBef>
              <a:spcAft>
                <a:spcPts val="0"/>
              </a:spcAft>
              <a:buClrTx/>
              <a:buSzTx/>
              <a:buFontTx/>
              <a:buNone/>
              <a:tabLst/>
              <a:defRPr/>
            </a:pPr>
            <a:r>
              <a:rPr lang="en-US" sz="2000" dirty="0" smtClean="0">
                <a:latin typeface="Helvetica Light" charset="0"/>
                <a:ea typeface="Helvetica Light" charset="0"/>
                <a:cs typeface="Helvetica Light" charset="0"/>
              </a:rPr>
              <a:t>Participants: 25 Taiwanese / 20 Filipino / 4 Thai / 1 Malaysian</a:t>
            </a:r>
            <a:endParaRPr lang="en-US" sz="2000" dirty="0">
              <a:latin typeface="Helvetica Light" charset="0"/>
              <a:ea typeface="Helvetica Light" charset="0"/>
              <a:cs typeface="Helvetica Light" charset="0"/>
            </a:endParaRPr>
          </a:p>
        </p:txBody>
      </p:sp>
      <p:pic>
        <p:nvPicPr>
          <p:cNvPr id="5" name="Picture 4"/>
          <p:cNvPicPr>
            <a:picLocks noChangeAspect="1"/>
          </p:cNvPicPr>
          <p:nvPr/>
        </p:nvPicPr>
        <p:blipFill rotWithShape="1">
          <a:blip r:embed="rId2">
            <a:extLst>
              <a:ext uri="{28A0092B-C50C-407E-A947-70E740481C1C}">
                <a14:useLocalDpi xmlns:a14="http://schemas.microsoft.com/office/drawing/2010/main"/>
              </a:ext>
            </a:extLst>
          </a:blip>
          <a:srcRect t="8540"/>
          <a:stretch/>
        </p:blipFill>
        <p:spPr>
          <a:xfrm>
            <a:off x="-108520" y="2104072"/>
            <a:ext cx="9240553" cy="4753927"/>
          </a:xfrm>
          <a:prstGeom prst="rect">
            <a:avLst/>
          </a:prstGeom>
        </p:spPr>
      </p:pic>
      <p:sp>
        <p:nvSpPr>
          <p:cNvPr id="6" name="Content Placeholder 2"/>
          <p:cNvSpPr txBox="1">
            <a:spLocks/>
          </p:cNvSpPr>
          <p:nvPr/>
        </p:nvSpPr>
        <p:spPr>
          <a:xfrm>
            <a:off x="322296" y="332656"/>
            <a:ext cx="4872273" cy="86457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buFontTx/>
              <a:buNone/>
            </a:pPr>
            <a:r>
              <a:rPr lang="en-US" altLang="zh-TW" sz="2400" b="1" dirty="0" smtClean="0">
                <a:solidFill>
                  <a:prstClr val="black">
                    <a:lumMod val="65000"/>
                    <a:lumOff val="35000"/>
                  </a:prstClr>
                </a:solidFill>
                <a:latin typeface="Helvetica Light" charset="0"/>
                <a:ea typeface="Helvetica Light" charset="0"/>
                <a:cs typeface="Helvetica Light" charset="0"/>
              </a:rPr>
              <a:t>26</a:t>
            </a:r>
            <a:r>
              <a:rPr lang="en-US" altLang="zh-TW" sz="2400" b="1" dirty="0">
                <a:solidFill>
                  <a:prstClr val="black">
                    <a:lumMod val="65000"/>
                    <a:lumOff val="35000"/>
                  </a:prstClr>
                </a:solidFill>
                <a:latin typeface="Helvetica Light" charset="0"/>
                <a:ea typeface="Helvetica Light" charset="0"/>
                <a:cs typeface="Helvetica Light" charset="0"/>
              </a:rPr>
              <a:t> </a:t>
            </a:r>
            <a:r>
              <a:rPr lang="en-US" altLang="zh-TW" sz="2400" b="1" dirty="0" smtClean="0">
                <a:solidFill>
                  <a:prstClr val="black">
                    <a:lumMod val="65000"/>
                    <a:lumOff val="35000"/>
                  </a:prstClr>
                </a:solidFill>
                <a:latin typeface="Helvetica Light" charset="0"/>
                <a:ea typeface="Helvetica Light" charset="0"/>
                <a:cs typeface="Helvetica Light" charset="0"/>
              </a:rPr>
              <a:t>- 29.07.2016</a:t>
            </a:r>
            <a:r>
              <a:rPr lang="en-US" altLang="zh-TW" sz="2000" dirty="0" smtClean="0">
                <a:solidFill>
                  <a:prstClr val="black">
                    <a:lumMod val="65000"/>
                    <a:lumOff val="35000"/>
                  </a:prstClr>
                </a:solidFill>
                <a:latin typeface="Helvetica Light" charset="0"/>
                <a:ea typeface="Helvetica Light" charset="0"/>
                <a:cs typeface="Helvetica Light" charset="0"/>
              </a:rPr>
              <a:t/>
            </a:r>
            <a:br>
              <a:rPr lang="en-US" altLang="zh-TW" sz="2000" dirty="0" smtClean="0">
                <a:solidFill>
                  <a:prstClr val="black">
                    <a:lumMod val="65000"/>
                    <a:lumOff val="35000"/>
                  </a:prstClr>
                </a:solidFill>
                <a:latin typeface="Helvetica Light" charset="0"/>
                <a:ea typeface="Helvetica Light" charset="0"/>
                <a:cs typeface="Helvetica Light" charset="0"/>
              </a:rPr>
            </a:br>
            <a:r>
              <a:rPr lang="en-US" altLang="zh-TW" sz="2000" dirty="0" smtClean="0">
                <a:solidFill>
                  <a:prstClr val="black">
                    <a:lumMod val="65000"/>
                    <a:lumOff val="35000"/>
                  </a:prstClr>
                </a:solidFill>
                <a:latin typeface="Helvetica Light" charset="0"/>
                <a:ea typeface="Helvetica Light" charset="0"/>
                <a:cs typeface="Helvetica Light" charset="0"/>
              </a:rPr>
              <a:t>@Taipei, Taiwan</a:t>
            </a:r>
            <a:endParaRPr lang="en-US" sz="2000" dirty="0">
              <a:solidFill>
                <a:prstClr val="black">
                  <a:lumMod val="65000"/>
                  <a:lumOff val="35000"/>
                </a:prstClr>
              </a:solidFill>
              <a:latin typeface="Helvetica Light" charset="0"/>
              <a:ea typeface="Helvetica Light" charset="0"/>
              <a:cs typeface="Helvetica Light" charset="0"/>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28184" y="291058"/>
            <a:ext cx="2612650" cy="1060953"/>
          </a:xfrm>
          <a:prstGeom prst="rect">
            <a:avLst/>
          </a:prstGeom>
        </p:spPr>
      </p:pic>
    </p:spTree>
    <p:extLst>
      <p:ext uri="{BB962C8B-B14F-4D97-AF65-F5344CB8AC3E}">
        <p14:creationId xmlns:p14="http://schemas.microsoft.com/office/powerpoint/2010/main" val="1799727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8419" y="1412776"/>
            <a:ext cx="8196894" cy="772479"/>
          </a:xfrm>
        </p:spPr>
        <p:txBody>
          <a:bodyPr>
            <a:noAutofit/>
          </a:bodyPr>
          <a:lstStyle/>
          <a:p>
            <a:pPr marL="0" lvl="0" indent="0">
              <a:spcBef>
                <a:spcPts val="0"/>
              </a:spcBef>
              <a:buClrTx/>
              <a:buNone/>
              <a:defRPr/>
            </a:pPr>
            <a:r>
              <a:rPr lang="en-US" b="1" dirty="0" smtClean="0">
                <a:latin typeface="Helvetica Light" charset="0"/>
                <a:ea typeface="Helvetica Light" charset="0"/>
                <a:cs typeface="Helvetica Light" charset="0"/>
              </a:rPr>
              <a:t>Asia Pacific Internet Governance Academy</a:t>
            </a:r>
          </a:p>
        </p:txBody>
      </p:sp>
      <p:sp>
        <p:nvSpPr>
          <p:cNvPr id="6" name="Content Placeholder 2"/>
          <p:cNvSpPr txBox="1">
            <a:spLocks/>
          </p:cNvSpPr>
          <p:nvPr/>
        </p:nvSpPr>
        <p:spPr>
          <a:xfrm>
            <a:off x="322296" y="463187"/>
            <a:ext cx="4872273" cy="86457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buFontTx/>
              <a:buNone/>
            </a:pPr>
            <a:r>
              <a:rPr lang="en-US" altLang="zh-TW" sz="2400" b="1" dirty="0" smtClean="0">
                <a:solidFill>
                  <a:prstClr val="black">
                    <a:lumMod val="65000"/>
                    <a:lumOff val="35000"/>
                  </a:prstClr>
                </a:solidFill>
                <a:latin typeface="Helvetica Light" charset="0"/>
                <a:ea typeface="Helvetica Light" charset="0"/>
                <a:cs typeface="Helvetica Light" charset="0"/>
              </a:rPr>
              <a:t>8 - 12.08.2016</a:t>
            </a:r>
            <a:r>
              <a:rPr lang="en-US" altLang="zh-TW" sz="2000" dirty="0" smtClean="0">
                <a:solidFill>
                  <a:prstClr val="black">
                    <a:lumMod val="65000"/>
                    <a:lumOff val="35000"/>
                  </a:prstClr>
                </a:solidFill>
                <a:latin typeface="Helvetica Light" charset="0"/>
                <a:ea typeface="Helvetica Light" charset="0"/>
                <a:cs typeface="Helvetica Light" charset="0"/>
              </a:rPr>
              <a:t/>
            </a:r>
            <a:br>
              <a:rPr lang="en-US" altLang="zh-TW" sz="2000" dirty="0" smtClean="0">
                <a:solidFill>
                  <a:prstClr val="black">
                    <a:lumMod val="65000"/>
                    <a:lumOff val="35000"/>
                  </a:prstClr>
                </a:solidFill>
                <a:latin typeface="Helvetica Light" charset="0"/>
                <a:ea typeface="Helvetica Light" charset="0"/>
                <a:cs typeface="Helvetica Light" charset="0"/>
              </a:rPr>
            </a:br>
            <a:r>
              <a:rPr lang="en-US" altLang="zh-TW" sz="2000" dirty="0" smtClean="0">
                <a:solidFill>
                  <a:prstClr val="black">
                    <a:lumMod val="65000"/>
                    <a:lumOff val="35000"/>
                  </a:prstClr>
                </a:solidFill>
                <a:latin typeface="Helvetica Light" charset="0"/>
                <a:ea typeface="Helvetica Light" charset="0"/>
                <a:cs typeface="Helvetica Light" charset="0"/>
              </a:rPr>
              <a:t>@Seoul, South Korea</a:t>
            </a:r>
            <a:endParaRPr lang="en-US" sz="2000" dirty="0">
              <a:solidFill>
                <a:prstClr val="black">
                  <a:lumMod val="65000"/>
                  <a:lumOff val="35000"/>
                </a:prstClr>
              </a:solidFill>
              <a:latin typeface="Helvetica Light" charset="0"/>
              <a:ea typeface="Helvetica Light" charset="0"/>
              <a:cs typeface="Helvetica Light"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033860"/>
            <a:ext cx="9144000" cy="4635500"/>
          </a:xfrm>
          <a:prstGeom prst="rect">
            <a:avLst/>
          </a:prstGeom>
        </p:spPr>
      </p:pic>
    </p:spTree>
    <p:extLst>
      <p:ext uri="{BB962C8B-B14F-4D97-AF65-F5344CB8AC3E}">
        <p14:creationId xmlns:p14="http://schemas.microsoft.com/office/powerpoint/2010/main" val="16384673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8419" y="1484784"/>
            <a:ext cx="8196894" cy="772479"/>
          </a:xfrm>
        </p:spPr>
        <p:txBody>
          <a:bodyPr>
            <a:noAutofit/>
          </a:bodyPr>
          <a:lstStyle/>
          <a:p>
            <a:pPr marL="0" lvl="0" indent="0">
              <a:spcBef>
                <a:spcPts val="0"/>
              </a:spcBef>
              <a:buClrTx/>
              <a:buNone/>
              <a:defRPr/>
            </a:pPr>
            <a:r>
              <a:rPr lang="en-US" b="1" dirty="0">
                <a:latin typeface="Helvetica Light" charset="0"/>
                <a:ea typeface="Helvetica Light" charset="0"/>
                <a:cs typeface="Helvetica Light" charset="0"/>
              </a:rPr>
              <a:t>Outreach for Local </a:t>
            </a:r>
            <a:r>
              <a:rPr lang="en-US" b="1" dirty="0" smtClean="0">
                <a:latin typeface="Helvetica Light" charset="0"/>
                <a:ea typeface="Helvetica Light" charset="0"/>
                <a:cs typeface="Helvetica Light" charset="0"/>
              </a:rPr>
              <a:t>Academia@ICANN57</a:t>
            </a:r>
          </a:p>
          <a:p>
            <a:pPr marL="0" lvl="0" indent="0">
              <a:spcBef>
                <a:spcPts val="0"/>
              </a:spcBef>
              <a:buClrTx/>
              <a:buNone/>
              <a:defRPr/>
            </a:pPr>
            <a:r>
              <a:rPr lang="en-US" sz="2000" dirty="0" smtClean="0">
                <a:latin typeface="Helvetica Light" charset="0"/>
                <a:ea typeface="Helvetica Light" charset="0"/>
                <a:cs typeface="Helvetica Light" charset="0"/>
              </a:rPr>
              <a:t>Model ICANN Meeting with 30 IITH Students</a:t>
            </a:r>
            <a:endParaRPr lang="en-US" sz="2000" dirty="0">
              <a:latin typeface="Helvetica Light" charset="0"/>
              <a:ea typeface="Helvetica Light" charset="0"/>
              <a:cs typeface="Helvetica Light" charset="0"/>
            </a:endParaRPr>
          </a:p>
        </p:txBody>
      </p:sp>
      <p:sp>
        <p:nvSpPr>
          <p:cNvPr id="6" name="Content Placeholder 2"/>
          <p:cNvSpPr txBox="1">
            <a:spLocks/>
          </p:cNvSpPr>
          <p:nvPr/>
        </p:nvSpPr>
        <p:spPr>
          <a:xfrm>
            <a:off x="322296" y="463187"/>
            <a:ext cx="4872273" cy="86457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buFontTx/>
              <a:buNone/>
            </a:pPr>
            <a:r>
              <a:rPr lang="en-US" altLang="zh-TW" sz="2400" b="1" dirty="0" smtClean="0">
                <a:solidFill>
                  <a:prstClr val="black">
                    <a:lumMod val="65000"/>
                    <a:lumOff val="35000"/>
                  </a:prstClr>
                </a:solidFill>
                <a:latin typeface="Helvetica Light" charset="0"/>
                <a:ea typeface="Helvetica Light" charset="0"/>
                <a:cs typeface="Helvetica Light" charset="0"/>
              </a:rPr>
              <a:t>3 - 9.11.2016 (3 </a:t>
            </a:r>
            <a:r>
              <a:rPr lang="en-US" altLang="zh-TW" sz="2400" b="1" dirty="0">
                <a:solidFill>
                  <a:prstClr val="black">
                    <a:lumMod val="65000"/>
                    <a:lumOff val="35000"/>
                  </a:prstClr>
                </a:solidFill>
                <a:latin typeface="Helvetica Light" charset="0"/>
                <a:ea typeface="Helvetica Light" charset="0"/>
                <a:cs typeface="Helvetica Light" charset="0"/>
              </a:rPr>
              <a:t>-</a:t>
            </a:r>
            <a:r>
              <a:rPr lang="en-US" altLang="zh-TW" sz="2400" b="1" dirty="0" smtClean="0">
                <a:solidFill>
                  <a:prstClr val="black">
                    <a:lumMod val="65000"/>
                    <a:lumOff val="35000"/>
                  </a:prstClr>
                </a:solidFill>
                <a:latin typeface="Helvetica Light" charset="0"/>
                <a:ea typeface="Helvetica Light" charset="0"/>
                <a:cs typeface="Helvetica Light" charset="0"/>
              </a:rPr>
              <a:t> 5.11)</a:t>
            </a:r>
            <a:r>
              <a:rPr lang="en-US" altLang="zh-TW" sz="2000" dirty="0" smtClean="0">
                <a:solidFill>
                  <a:prstClr val="black">
                    <a:lumMod val="65000"/>
                    <a:lumOff val="35000"/>
                  </a:prstClr>
                </a:solidFill>
                <a:latin typeface="Helvetica Light" charset="0"/>
                <a:ea typeface="Helvetica Light" charset="0"/>
                <a:cs typeface="Helvetica Light" charset="0"/>
              </a:rPr>
              <a:t/>
            </a:r>
            <a:br>
              <a:rPr lang="en-US" altLang="zh-TW" sz="2000" dirty="0" smtClean="0">
                <a:solidFill>
                  <a:prstClr val="black">
                    <a:lumMod val="65000"/>
                    <a:lumOff val="35000"/>
                  </a:prstClr>
                </a:solidFill>
                <a:latin typeface="Helvetica Light" charset="0"/>
                <a:ea typeface="Helvetica Light" charset="0"/>
                <a:cs typeface="Helvetica Light" charset="0"/>
              </a:rPr>
            </a:br>
            <a:r>
              <a:rPr lang="en-US" altLang="zh-TW" sz="2000" dirty="0" smtClean="0">
                <a:solidFill>
                  <a:prstClr val="black">
                    <a:lumMod val="65000"/>
                    <a:lumOff val="35000"/>
                  </a:prstClr>
                </a:solidFill>
                <a:latin typeface="Helvetica Light" charset="0"/>
                <a:ea typeface="Helvetica Light" charset="0"/>
                <a:cs typeface="Helvetica Light" charset="0"/>
              </a:rPr>
              <a:t>@Hyderabad, India</a:t>
            </a:r>
            <a:endParaRPr lang="en-US" sz="2000" dirty="0">
              <a:solidFill>
                <a:prstClr val="black">
                  <a:lumMod val="65000"/>
                  <a:lumOff val="35000"/>
                </a:prstClr>
              </a:solidFill>
              <a:latin typeface="Helvetica Light" charset="0"/>
              <a:ea typeface="Helvetica Light" charset="0"/>
              <a:cs typeface="Helvetica Light" charset="0"/>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24274" b="30725"/>
          <a:stretch/>
        </p:blipFill>
        <p:spPr>
          <a:xfrm>
            <a:off x="0" y="4497257"/>
            <a:ext cx="9144000" cy="2316119"/>
          </a:xfrm>
          <a:prstGeom prst="rect">
            <a:avLst/>
          </a:prstGeom>
        </p:spPr>
      </p:pic>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t="5463" b="17479"/>
          <a:stretch/>
        </p:blipFill>
        <p:spPr>
          <a:xfrm>
            <a:off x="-155641" y="2444603"/>
            <a:ext cx="4732507" cy="2052654"/>
          </a:xfrm>
          <a:prstGeom prst="rect">
            <a:avLst/>
          </a:prstGeom>
        </p:spPr>
      </p:pic>
      <p:pic>
        <p:nvPicPr>
          <p:cNvPr id="7" name="Picture 6"/>
          <p:cNvPicPr>
            <a:picLocks noChangeAspect="1"/>
          </p:cNvPicPr>
          <p:nvPr/>
        </p:nvPicPr>
        <p:blipFill rotWithShape="1">
          <a:blip r:embed="rId5" cstate="print">
            <a:extLst>
              <a:ext uri="{28A0092B-C50C-407E-A947-70E740481C1C}">
                <a14:useLocalDpi xmlns:a14="http://schemas.microsoft.com/office/drawing/2010/main" val="0"/>
              </a:ext>
            </a:extLst>
          </a:blip>
          <a:srcRect t="13357" b="9585"/>
          <a:stretch/>
        </p:blipFill>
        <p:spPr>
          <a:xfrm>
            <a:off x="4489312" y="2444603"/>
            <a:ext cx="4732507" cy="2052653"/>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88224" y="260648"/>
            <a:ext cx="2339752" cy="1198065"/>
          </a:xfrm>
          <a:prstGeom prst="rect">
            <a:avLst/>
          </a:prstGeom>
        </p:spPr>
      </p:pic>
    </p:spTree>
    <p:extLst>
      <p:ext uri="{BB962C8B-B14F-4D97-AF65-F5344CB8AC3E}">
        <p14:creationId xmlns:p14="http://schemas.microsoft.com/office/powerpoint/2010/main" val="32734978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6270788" y="0"/>
            <a:ext cx="2873212" cy="2204864"/>
          </a:xfrm>
          <a:prstGeom prst="rect">
            <a:avLst/>
          </a:prstGeom>
        </p:spPr>
      </p:pic>
      <p:sp>
        <p:nvSpPr>
          <p:cNvPr id="6" name="Content Placeholder 2"/>
          <p:cNvSpPr>
            <a:spLocks noGrp="1"/>
          </p:cNvSpPr>
          <p:nvPr>
            <p:ph idx="1"/>
          </p:nvPr>
        </p:nvSpPr>
        <p:spPr>
          <a:xfrm>
            <a:off x="395536" y="482638"/>
            <a:ext cx="8424936" cy="1051249"/>
          </a:xfrm>
        </p:spPr>
        <p:txBody>
          <a:bodyPr>
            <a:normAutofit/>
          </a:bodyPr>
          <a:lstStyle/>
          <a:p>
            <a:pPr marL="0" indent="0">
              <a:buNone/>
            </a:pPr>
            <a:r>
              <a:rPr lang="en-US" sz="3300" dirty="0" smtClean="0">
                <a:latin typeface="Helvetica Light" charset="0"/>
                <a:ea typeface="Helvetica Light" charset="0"/>
                <a:cs typeface="Helvetica Light" charset="0"/>
              </a:rPr>
              <a:t>Participation in </a:t>
            </a:r>
            <a:r>
              <a:rPr lang="en-US" dirty="0" smtClean="0">
                <a:latin typeface="Helvetica Light" charset="0"/>
                <a:ea typeface="Helvetica Light" charset="0"/>
                <a:cs typeface="Helvetica Light" charset="0"/>
              </a:rPr>
              <a:t/>
            </a:r>
            <a:br>
              <a:rPr lang="en-US" dirty="0" smtClean="0">
                <a:latin typeface="Helvetica Light" charset="0"/>
                <a:ea typeface="Helvetica Light" charset="0"/>
                <a:cs typeface="Helvetica Light" charset="0"/>
              </a:rPr>
            </a:br>
            <a:r>
              <a:rPr lang="en-US" sz="2000" dirty="0" smtClean="0">
                <a:latin typeface="Helvetica Light" charset="0"/>
                <a:ea typeface="Helvetica Light" charset="0"/>
                <a:cs typeface="Helvetica Light" charset="0"/>
              </a:rPr>
              <a:t>United Nations Internet Governance Forum 2016</a:t>
            </a:r>
          </a:p>
          <a:p>
            <a:pPr marL="457200" lvl="1" indent="0">
              <a:buNone/>
            </a:pPr>
            <a:endParaRPr lang="en-US" sz="1600" dirty="0" smtClean="0">
              <a:latin typeface="Helvetica Light" charset="0"/>
              <a:ea typeface="Helvetica Light" charset="0"/>
              <a:cs typeface="Helvetica Light" charset="0"/>
            </a:endParaRPr>
          </a:p>
        </p:txBody>
      </p:sp>
      <p:pic>
        <p:nvPicPr>
          <p:cNvPr id="7" name="Picture 6" descr="photo/20161210053033_IMG_3785.JPG"/>
          <p:cNvPicPr/>
          <p:nvPr/>
        </p:nvPicPr>
        <p:blipFill rotWithShape="1">
          <a:blip r:embed="rId4">
            <a:extLst>
              <a:ext uri="{28A0092B-C50C-407E-A947-70E740481C1C}">
                <a14:useLocalDpi xmlns:a14="http://schemas.microsoft.com/office/drawing/2010/main"/>
              </a:ext>
            </a:extLst>
          </a:blip>
          <a:srcRect/>
          <a:stretch/>
        </p:blipFill>
        <p:spPr bwMode="auto">
          <a:xfrm>
            <a:off x="0" y="1513223"/>
            <a:ext cx="9144000" cy="5344777"/>
          </a:xfrm>
          <a:prstGeom prst="rect">
            <a:avLst/>
          </a:prstGeom>
          <a:noFill/>
          <a:ln>
            <a:noFill/>
          </a:ln>
          <a:extLst>
            <a:ext uri="{53640926-AAD7-44D8-BBD7-CCE9431645EC}">
              <a14:shadowObscured xmlns:a14="http://schemas.microsoft.com/office/drawing/2010/main"/>
            </a:ext>
          </a:extLst>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499992" y="184868"/>
            <a:ext cx="1583413" cy="770805"/>
          </a:xfrm>
          <a:prstGeom prst="rect">
            <a:avLst/>
          </a:prstGeom>
        </p:spPr>
      </p:pic>
    </p:spTree>
    <p:extLst>
      <p:ext uri="{BB962C8B-B14F-4D97-AF65-F5344CB8AC3E}">
        <p14:creationId xmlns:p14="http://schemas.microsoft.com/office/powerpoint/2010/main" val="122788078"/>
      </p:ext>
    </p:extLst>
  </p:cSld>
  <p:clrMapOvr>
    <a:masterClrMapping/>
  </p:clrMapOvr>
  <p:transition spd="slow">
    <p:wipe/>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52736" y="0"/>
            <a:ext cx="13477574" cy="14242460"/>
          </a:xfrm>
          <a:prstGeom prst="rect">
            <a:avLst/>
          </a:prstGeom>
        </p:spPr>
      </p:pic>
      <p:pic>
        <p:nvPicPr>
          <p:cNvPr id="3" name="Picture 2"/>
          <p:cNvPicPr>
            <a:picLocks noChangeAspect="1"/>
          </p:cNvPicPr>
          <p:nvPr/>
        </p:nvPicPr>
        <p:blipFill rotWithShape="1">
          <a:blip r:embed="rId2"/>
          <a:srcRect l="22377" t="74576" r="58300" b="10256"/>
          <a:stretch/>
        </p:blipFill>
        <p:spPr>
          <a:xfrm>
            <a:off x="3275856" y="2204864"/>
            <a:ext cx="2520280" cy="2090554"/>
          </a:xfrm>
          <a:prstGeom prst="rect">
            <a:avLst/>
          </a:prstGeom>
        </p:spPr>
      </p:pic>
      <p:pic>
        <p:nvPicPr>
          <p:cNvPr id="4" name="Picture 3"/>
          <p:cNvPicPr>
            <a:picLocks noChangeAspect="1"/>
          </p:cNvPicPr>
          <p:nvPr/>
        </p:nvPicPr>
        <p:blipFill rotWithShape="1">
          <a:blip r:embed="rId2"/>
          <a:srcRect l="35735" t="53847" r="56251" b="33513"/>
          <a:stretch/>
        </p:blipFill>
        <p:spPr>
          <a:xfrm>
            <a:off x="4211960" y="5805264"/>
            <a:ext cx="1080120" cy="1800200"/>
          </a:xfrm>
          <a:prstGeom prst="rect">
            <a:avLst/>
          </a:prstGeom>
        </p:spPr>
      </p:pic>
    </p:spTree>
    <p:extLst>
      <p:ext uri="{BB962C8B-B14F-4D97-AF65-F5344CB8AC3E}">
        <p14:creationId xmlns:p14="http://schemas.microsoft.com/office/powerpoint/2010/main" val="4223545094"/>
      </p:ext>
    </p:extLst>
  </p:cSld>
  <p:clrMapOvr>
    <a:masterClrMapping/>
  </p:clrMapOvr>
  <p:transition spd="slow">
    <p:wipe/>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9142699" cy="4737100"/>
          </a:xfrm>
          <a:prstGeom prst="rect">
            <a:avLst/>
          </a:prstGeom>
        </p:spPr>
      </p:pic>
      <p:sp>
        <p:nvSpPr>
          <p:cNvPr id="7" name="Rectangle 6"/>
          <p:cNvSpPr/>
          <p:nvPr/>
        </p:nvSpPr>
        <p:spPr>
          <a:xfrm>
            <a:off x="6858001"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Rectangle 3"/>
          <p:cNvSpPr/>
          <p:nvPr/>
        </p:nvSpPr>
        <p:spPr>
          <a:xfrm>
            <a:off x="-1"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Rectangle 4"/>
          <p:cNvSpPr/>
          <p:nvPr/>
        </p:nvSpPr>
        <p:spPr>
          <a:xfrm>
            <a:off x="2286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026" name="Picture 2" descr="Image may contain: 4 people, people smiling, people standing and indoor"/>
          <p:cNvPicPr>
            <a:picLocks noChangeAspect="1" noChangeArrowheads="1"/>
          </p:cNvPicPr>
          <p:nvPr/>
        </p:nvPicPr>
        <p:blipFill rotWithShape="1">
          <a:blip r:embed="rId3">
            <a:extLst>
              <a:ext uri="{28A0092B-C50C-407E-A947-70E740481C1C}">
                <a14:useLocalDpi xmlns:a14="http://schemas.microsoft.com/office/drawing/2010/main" val="0"/>
              </a:ext>
            </a:extLst>
          </a:blip>
          <a:srcRect l="33107" t="22408" r="50011" b="38372"/>
          <a:stretch/>
        </p:blipFill>
        <p:spPr bwMode="auto">
          <a:xfrm>
            <a:off x="10131" y="3337487"/>
            <a:ext cx="2268612" cy="35132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may contain: 2 people, people smiling"/>
          <p:cNvPicPr>
            <a:picLocks noChangeAspect="1" noChangeArrowheads="1"/>
          </p:cNvPicPr>
          <p:nvPr/>
        </p:nvPicPr>
        <p:blipFill rotWithShape="1">
          <a:blip r:embed="rId4">
            <a:extLst>
              <a:ext uri="{28A0092B-C50C-407E-A947-70E740481C1C}">
                <a14:useLocalDpi xmlns:a14="http://schemas.microsoft.com/office/drawing/2010/main" val="0"/>
              </a:ext>
            </a:extLst>
          </a:blip>
          <a:srcRect l="28200" t="16413" r="46329" b="57197"/>
          <a:stretch/>
        </p:blipFill>
        <p:spPr bwMode="auto">
          <a:xfrm>
            <a:off x="2278743" y="3338286"/>
            <a:ext cx="2278744" cy="354148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p:cNvPicPr>
            <a:picLocks noChangeAspect="1" noChangeArrowheads="1"/>
          </p:cNvPicPr>
          <p:nvPr/>
        </p:nvPicPr>
        <p:blipFill>
          <a:blip r:embed="rId5" cstate="print">
            <a:clrChange>
              <a:clrFrom>
                <a:srgbClr val="FFFFFF"/>
              </a:clrFrom>
              <a:clrTo>
                <a:srgbClr val="FFFFFF">
                  <a:alpha val="0"/>
                </a:srgbClr>
              </a:clrTo>
            </a:clrChange>
            <a:lum bright="40000"/>
          </a:blip>
          <a:srcRect/>
          <a:stretch>
            <a:fillRect/>
          </a:stretch>
        </p:blipFill>
        <p:spPr bwMode="auto">
          <a:xfrm>
            <a:off x="2822419" y="4369410"/>
            <a:ext cx="1213161" cy="1100720"/>
          </a:xfrm>
          <a:prstGeom prst="rect">
            <a:avLst/>
          </a:prstGeom>
          <a:ln>
            <a:noFill/>
          </a:ln>
          <a:effectLst>
            <a:outerShdw blurRad="292100" dist="139700" dir="2700000" algn="tl" rotWithShape="0">
              <a:srgbClr val="333333">
                <a:alpha val="65000"/>
              </a:srgbClr>
            </a:outerShdw>
          </a:effectLst>
        </p:spPr>
      </p:pic>
      <p:pic>
        <p:nvPicPr>
          <p:cNvPr id="1030" name="Picture 6" descr="Image may contain: sky, cloud and outdoo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35737" t="26881" r="37418" b="10812"/>
          <a:stretch/>
        </p:blipFill>
        <p:spPr bwMode="auto">
          <a:xfrm>
            <a:off x="4557488" y="3352799"/>
            <a:ext cx="2278743" cy="35124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a:picLocks noChangeAspect="1"/>
          </p:cNvPicPr>
          <p:nvPr/>
        </p:nvPicPr>
        <p:blipFill>
          <a:blip r:embed="rId7"/>
          <a:stretch>
            <a:fillRect/>
          </a:stretch>
        </p:blipFill>
        <p:spPr>
          <a:xfrm>
            <a:off x="5108420" y="4290754"/>
            <a:ext cx="1245065" cy="1228519"/>
          </a:xfrm>
          <a:prstGeom prst="rect">
            <a:avLst/>
          </a:prstGeom>
          <a:ln>
            <a:noFill/>
          </a:ln>
          <a:effectLst>
            <a:outerShdw blurRad="292100" dist="139700" dir="2700000" algn="tl" rotWithShape="0">
              <a:srgbClr val="333333">
                <a:alpha val="65000"/>
              </a:srgbClr>
            </a:outerShdw>
          </a:effectLst>
        </p:spPr>
      </p:pic>
      <p:pic>
        <p:nvPicPr>
          <p:cNvPr id="26" name="Picture 25"/>
          <p:cNvPicPr>
            <a:picLocks noChangeAspect="1"/>
          </p:cNvPicPr>
          <p:nvPr/>
        </p:nvPicPr>
        <p:blipFill rotWithShape="1">
          <a:blip r:embed="rId8" cstate="print">
            <a:extLst>
              <a:ext uri="{28A0092B-C50C-407E-A947-70E740481C1C}">
                <a14:useLocalDpi xmlns:a14="http://schemas.microsoft.com/office/drawing/2010/main" val="0"/>
              </a:ext>
            </a:extLst>
          </a:blip>
          <a:srcRect l="73771" t="51087" r="17105" b="27666"/>
          <a:stretch/>
        </p:blipFill>
        <p:spPr>
          <a:xfrm>
            <a:off x="6829679" y="3280462"/>
            <a:ext cx="2313020" cy="3584794"/>
          </a:xfrm>
          <a:prstGeom prst="rect">
            <a:avLst/>
          </a:prstGeom>
        </p:spPr>
      </p:pic>
      <p:sp>
        <p:nvSpPr>
          <p:cNvPr id="20" name="TextBox 19"/>
          <p:cNvSpPr txBox="1"/>
          <p:nvPr/>
        </p:nvSpPr>
        <p:spPr>
          <a:xfrm>
            <a:off x="2411323" y="5866734"/>
            <a:ext cx="2026516"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Go.Asia</a:t>
            </a:r>
            <a:endParaRPr lang="en-HK"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Charity </a:t>
            </a: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NGO </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Platform</a:t>
            </a:r>
            <a:endParaRPr lang="en-US" sz="1400" dirty="0">
              <a:solidFill>
                <a:prstClr val="black"/>
              </a:solidFill>
            </a:endParaRPr>
          </a:p>
        </p:txBody>
      </p:sp>
      <p:sp>
        <p:nvSpPr>
          <p:cNvPr id="24" name="TextBox 23"/>
          <p:cNvSpPr txBox="1"/>
          <p:nvPr/>
        </p:nvSpPr>
        <p:spPr>
          <a:xfrm>
            <a:off x="4602357" y="5873991"/>
            <a:ext cx="2225288"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Ajitora.Asia</a:t>
            </a:r>
            <a:endParaRPr lang="en-HK"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ustainable </a:t>
            </a: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evelopment</a:t>
            </a:r>
            <a:endParaRPr lang="en-US" sz="1400" dirty="0">
              <a:solidFill>
                <a:prstClr val="black"/>
              </a:solidFill>
            </a:endParaRPr>
          </a:p>
        </p:txBody>
      </p:sp>
      <p:pic>
        <p:nvPicPr>
          <p:cNvPr id="15" name="Picture 2"/>
          <p:cNvPicPr>
            <a:picLocks noChangeAspect="1" noChangeArrowheads="1"/>
          </p:cNvPicPr>
          <p:nvPr/>
        </p:nvPicPr>
        <p:blipFill>
          <a:blip r:embed="rId9" cstate="print">
            <a:clrChange>
              <a:clrFrom>
                <a:srgbClr val="FFFFFF"/>
              </a:clrFrom>
              <a:clrTo>
                <a:srgbClr val="FFFFFF">
                  <a:alpha val="0"/>
                </a:srgbClr>
              </a:clrTo>
            </a:clrChange>
            <a:lum bright="40000"/>
          </a:blip>
          <a:srcRect/>
          <a:stretch>
            <a:fillRect/>
          </a:stretch>
        </p:blipFill>
        <p:spPr bwMode="auto">
          <a:xfrm>
            <a:off x="518753" y="4360539"/>
            <a:ext cx="1260657" cy="1118456"/>
          </a:xfrm>
          <a:prstGeom prst="rect">
            <a:avLst/>
          </a:prstGeom>
          <a:ln>
            <a:noFill/>
          </a:ln>
          <a:effectLst>
            <a:outerShdw blurRad="292100" dist="139700" dir="2700000" algn="tl" rotWithShape="0">
              <a:srgbClr val="333333">
                <a:alpha val="65000"/>
              </a:srgbClr>
            </a:outerShdw>
          </a:effectLst>
        </p:spPr>
      </p:pic>
      <p:sp>
        <p:nvSpPr>
          <p:cNvPr id="19" name="TextBox 18"/>
          <p:cNvSpPr txBox="1"/>
          <p:nvPr/>
        </p:nvSpPr>
        <p:spPr>
          <a:xfrm>
            <a:off x="152141" y="5857092"/>
            <a:ext cx="1967205"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NetMission.Asia</a:t>
            </a:r>
            <a:endParaRPr lang="en-HK"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Y</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outh Engagement</a:t>
            </a:r>
            <a:endParaRPr lang="en-US" sz="1400" dirty="0">
              <a:solidFill>
                <a:prstClr val="black"/>
              </a:solidFill>
            </a:endParaRPr>
          </a:p>
        </p:txBody>
      </p:sp>
      <p:sp>
        <p:nvSpPr>
          <p:cNvPr id="29" name="Rectangle 28"/>
          <p:cNvSpPr/>
          <p:nvPr/>
        </p:nvSpPr>
        <p:spPr>
          <a:xfrm rot="10800000">
            <a:off x="-1" y="-2"/>
            <a:ext cx="9154134" cy="6865257"/>
          </a:xfrm>
          <a:prstGeom prst="rect">
            <a:avLst/>
          </a:prstGeom>
          <a:gradFill>
            <a:gsLst>
              <a:gs pos="100000">
                <a:schemeClr val="tx1">
                  <a:alpha val="52000"/>
                </a:schemeClr>
              </a:gs>
              <a:gs pos="60000">
                <a:schemeClr val="tx1">
                  <a:alpha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4" name="Picture 13"/>
          <p:cNvPicPr>
            <a:picLocks noChangeAspect="1" noChangeArrowheads="1"/>
          </p:cNvPicPr>
          <p:nvPr/>
        </p:nvPicPr>
        <p:blipFill>
          <a:blip r:embed="rId10" cstate="print">
            <a:clrChange>
              <a:clrFrom>
                <a:srgbClr val="FFFFFF"/>
              </a:clrFrom>
              <a:clrTo>
                <a:srgbClr val="FFFFFF">
                  <a:alpha val="0"/>
                </a:srgbClr>
              </a:clrTo>
            </a:clrChange>
            <a:lum bright="40000"/>
          </a:blip>
          <a:srcRect b="29328"/>
          <a:stretch>
            <a:fillRect/>
          </a:stretch>
        </p:blipFill>
        <p:spPr bwMode="auto">
          <a:xfrm>
            <a:off x="7312425" y="4313212"/>
            <a:ext cx="1480296" cy="1213115"/>
          </a:xfrm>
          <a:prstGeom prst="rect">
            <a:avLst/>
          </a:prstGeom>
          <a:ln>
            <a:noFill/>
          </a:ln>
          <a:effectLst>
            <a:outerShdw blurRad="292100" dist="139700" dir="2700000" algn="tl" rotWithShape="0">
              <a:srgbClr val="333333">
                <a:alpha val="65000"/>
              </a:srgbClr>
            </a:outerShdw>
          </a:effectLst>
        </p:spPr>
      </p:pic>
      <p:sp>
        <p:nvSpPr>
          <p:cNvPr id="25" name="TextBox 24"/>
          <p:cNvSpPr txBox="1"/>
          <p:nvPr/>
        </p:nvSpPr>
        <p:spPr>
          <a:xfrm>
            <a:off x="7115704" y="5873991"/>
            <a:ext cx="1814920"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Dot.Asia</a:t>
            </a:r>
            <a:endParaRPr lang="en-HK"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Internet Governance</a:t>
            </a:r>
            <a:endParaRPr lang="en-US"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939040"/>
      </p:ext>
    </p:extLst>
  </p:cSld>
  <p:clrMapOvr>
    <a:masterClrMapping/>
  </p:clrMapOvr>
  <p:transition spd="slow">
    <p:fade thruBlk="1"/>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00608" y="0"/>
            <a:ext cx="11061031" cy="6858000"/>
          </a:xfrm>
          <a:prstGeom prst="rect">
            <a:avLst/>
          </a:prstGeom>
        </p:spPr>
      </p:pic>
    </p:spTree>
    <p:extLst>
      <p:ext uri="{BB962C8B-B14F-4D97-AF65-F5344CB8AC3E}">
        <p14:creationId xmlns:p14="http://schemas.microsoft.com/office/powerpoint/2010/main" val="4232628349"/>
      </p:ext>
    </p:extLst>
  </p:cSld>
  <p:clrMapOvr>
    <a:masterClrMapping/>
  </p:clrMapOvr>
  <p:transition spd="slow">
    <p:fade thruBlk="1"/>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9" name="Picture 3"/>
          <p:cNvPicPr>
            <a:picLocks noChangeAspect="1" noChangeArrowheads="1"/>
          </p:cNvPicPr>
          <p:nvPr/>
        </p:nvPicPr>
        <p:blipFill rotWithShape="1">
          <a:blip r:embed="rId2"/>
          <a:srcRect l="5031" t="6689" r="23334" b="3129"/>
          <a:stretch/>
        </p:blipFill>
        <p:spPr bwMode="auto">
          <a:xfrm>
            <a:off x="-36511" y="0"/>
            <a:ext cx="9217023" cy="6858000"/>
          </a:xfrm>
          <a:prstGeom prst="rect">
            <a:avLst/>
          </a:prstGeom>
          <a:noFill/>
          <a:ln w="9525">
            <a:noFill/>
            <a:miter lim="800000"/>
            <a:headEnd/>
            <a:tailEnd/>
          </a:ln>
          <a:effectLst/>
        </p:spPr>
      </p:pic>
      <p:sp>
        <p:nvSpPr>
          <p:cNvPr id="5" name="Rectangle 4"/>
          <p:cNvSpPr/>
          <p:nvPr/>
        </p:nvSpPr>
        <p:spPr>
          <a:xfrm>
            <a:off x="-37628" y="0"/>
            <a:ext cx="9217024" cy="6858000"/>
          </a:xfrm>
          <a:prstGeom prst="rect">
            <a:avLst/>
          </a:prstGeom>
          <a:solidFill>
            <a:schemeClr val="tx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3" name="Title 2"/>
          <p:cNvSpPr>
            <a:spLocks noGrp="1"/>
          </p:cNvSpPr>
          <p:nvPr>
            <p:ph type="title"/>
          </p:nvPr>
        </p:nvSpPr>
        <p:spPr>
          <a:xfrm>
            <a:off x="395536" y="1916832"/>
            <a:ext cx="8352928" cy="919152"/>
          </a:xfrm>
        </p:spPr>
        <p:txBody>
          <a:bodyPr>
            <a:normAutofit fontScale="90000"/>
          </a:bodyPr>
          <a:lstStyle/>
          <a:p>
            <a:r>
              <a:rPr lang="en-US" dirty="0" smtClean="0">
                <a:solidFill>
                  <a:schemeClr val="bg1"/>
                </a:solidFill>
              </a:rPr>
              <a:t>Asia Pacific Regional Internet Governance Forum (</a:t>
            </a:r>
            <a:r>
              <a:rPr lang="en-US" dirty="0" err="1" smtClean="0">
                <a:solidFill>
                  <a:schemeClr val="bg1"/>
                </a:solidFill>
              </a:rPr>
              <a:t>APrIGF</a:t>
            </a:r>
            <a:r>
              <a:rPr lang="en-US" dirty="0" smtClean="0">
                <a:solidFill>
                  <a:schemeClr val="bg1"/>
                </a:solidFill>
              </a:rPr>
              <a:t>)</a:t>
            </a:r>
            <a:endParaRPr lang="en-US" dirty="0">
              <a:solidFill>
                <a:schemeClr val="bg1"/>
              </a:solidFill>
            </a:endParaRPr>
          </a:p>
        </p:txBody>
      </p:sp>
      <p:sp>
        <p:nvSpPr>
          <p:cNvPr id="4" name="Content Placeholder 3"/>
          <p:cNvSpPr>
            <a:spLocks noGrp="1"/>
          </p:cNvSpPr>
          <p:nvPr>
            <p:ph idx="1"/>
          </p:nvPr>
        </p:nvSpPr>
        <p:spPr>
          <a:xfrm>
            <a:off x="395536" y="3031043"/>
            <a:ext cx="6172200" cy="3446124"/>
          </a:xfrm>
        </p:spPr>
        <p:txBody>
          <a:bodyPr>
            <a:normAutofit fontScale="92500" lnSpcReduction="20000"/>
          </a:bodyPr>
          <a:lstStyle/>
          <a:p>
            <a:r>
              <a:rPr lang="en-US" dirty="0" smtClean="0">
                <a:solidFill>
                  <a:schemeClr val="bg1">
                    <a:lumMod val="50000"/>
                  </a:schemeClr>
                </a:solidFill>
              </a:rPr>
              <a:t>2010: Hong Kong</a:t>
            </a:r>
          </a:p>
          <a:p>
            <a:r>
              <a:rPr lang="en-US" dirty="0" smtClean="0">
                <a:solidFill>
                  <a:schemeClr val="bg1">
                    <a:lumMod val="50000"/>
                  </a:schemeClr>
                </a:solidFill>
              </a:rPr>
              <a:t>2011: Singapore</a:t>
            </a:r>
          </a:p>
          <a:p>
            <a:r>
              <a:rPr lang="en-US" dirty="0" smtClean="0">
                <a:solidFill>
                  <a:schemeClr val="bg1">
                    <a:lumMod val="50000"/>
                  </a:schemeClr>
                </a:solidFill>
              </a:rPr>
              <a:t>2012: Tokyo</a:t>
            </a:r>
          </a:p>
          <a:p>
            <a:r>
              <a:rPr lang="en-US" dirty="0" smtClean="0">
                <a:solidFill>
                  <a:schemeClr val="bg1">
                    <a:lumMod val="50000"/>
                  </a:schemeClr>
                </a:solidFill>
              </a:rPr>
              <a:t>2013: Seoul</a:t>
            </a:r>
          </a:p>
          <a:p>
            <a:r>
              <a:rPr lang="en-US" dirty="0" smtClean="0">
                <a:solidFill>
                  <a:schemeClr val="bg1">
                    <a:lumMod val="50000"/>
                  </a:schemeClr>
                </a:solidFill>
              </a:rPr>
              <a:t>2014: Delhi</a:t>
            </a:r>
          </a:p>
          <a:p>
            <a:r>
              <a:rPr lang="en-US" dirty="0">
                <a:solidFill>
                  <a:schemeClr val="bg1">
                    <a:lumMod val="50000"/>
                  </a:schemeClr>
                </a:solidFill>
              </a:rPr>
              <a:t>2015: Macau</a:t>
            </a:r>
          </a:p>
          <a:p>
            <a:r>
              <a:rPr lang="en-US" dirty="0" smtClean="0">
                <a:solidFill>
                  <a:schemeClr val="bg1">
                    <a:lumMod val="50000"/>
                  </a:schemeClr>
                </a:solidFill>
              </a:rPr>
              <a:t>2016: Taipei</a:t>
            </a:r>
            <a:endParaRPr lang="en-US" dirty="0">
              <a:solidFill>
                <a:schemeClr val="bg1">
                  <a:lumMod val="50000"/>
                </a:schemeClr>
              </a:solidFill>
            </a:endParaRPr>
          </a:p>
          <a:p>
            <a:r>
              <a:rPr lang="en-US" sz="3600" dirty="0" smtClean="0">
                <a:solidFill>
                  <a:srgbClr val="FFC000"/>
                </a:solidFill>
              </a:rPr>
              <a:t>2017: Bangkok – July 26-29</a:t>
            </a:r>
          </a:p>
          <a:p>
            <a:pPr>
              <a:buNone/>
            </a:pPr>
            <a:endParaRPr lang="en-US" dirty="0"/>
          </a:p>
        </p:txBody>
      </p:sp>
      <p:pic>
        <p:nvPicPr>
          <p:cNvPr id="6" name="Picture 5"/>
          <p:cNvPicPr>
            <a:picLocks noChangeAspect="1"/>
          </p:cNvPicPr>
          <p:nvPr/>
        </p:nvPicPr>
        <p:blipFill>
          <a:blip r:embed="rId3"/>
          <a:stretch>
            <a:fillRect/>
          </a:stretch>
        </p:blipFill>
        <p:spPr>
          <a:xfrm>
            <a:off x="6688534" y="3452422"/>
            <a:ext cx="2490862" cy="857589"/>
          </a:xfrm>
          <a:prstGeom prst="rect">
            <a:avLst/>
          </a:prstGeom>
        </p:spPr>
      </p:pic>
      <p:grpSp>
        <p:nvGrpSpPr>
          <p:cNvPr id="8" name="Group 7"/>
          <p:cNvGrpSpPr/>
          <p:nvPr/>
        </p:nvGrpSpPr>
        <p:grpSpPr>
          <a:xfrm>
            <a:off x="5580112" y="4310011"/>
            <a:ext cx="3599284" cy="1073961"/>
            <a:chOff x="5580112" y="2577909"/>
            <a:chExt cx="3599284" cy="1073961"/>
          </a:xfrm>
        </p:grpSpPr>
        <p:sp>
          <p:nvSpPr>
            <p:cNvPr id="2" name="Rectangle 1"/>
            <p:cNvSpPr/>
            <p:nvPr/>
          </p:nvSpPr>
          <p:spPr>
            <a:xfrm>
              <a:off x="5580112" y="2577909"/>
              <a:ext cx="3599284" cy="1073961"/>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 name="TextBox 6"/>
            <p:cNvSpPr txBox="1"/>
            <p:nvPr/>
          </p:nvSpPr>
          <p:spPr>
            <a:xfrm>
              <a:off x="5839174" y="2759642"/>
              <a:ext cx="3103735" cy="707886"/>
            </a:xfrm>
            <a:prstGeom prst="rect">
              <a:avLst/>
            </a:prstGeom>
            <a:noFill/>
          </p:spPr>
          <p:txBody>
            <a:bodyPr wrap="none" rtlCol="0">
              <a:spAutoFit/>
            </a:bodyPr>
            <a:lstStyle/>
            <a:p>
              <a:r>
                <a:rPr lang="en-HK" sz="2800" b="1" dirty="0">
                  <a:solidFill>
                    <a:prstClr val="white">
                      <a:lumMod val="95000"/>
                    </a:prstClr>
                  </a:solidFill>
                  <a:latin typeface="Arial" panose="020B0604020202020204" pitchFamily="34" charset="0"/>
                  <a:cs typeface="Arial" panose="020B0604020202020204" pitchFamily="34" charset="0"/>
                </a:rPr>
                <a:t>APSIG</a:t>
              </a:r>
            </a:p>
            <a:p>
              <a:r>
                <a:rPr lang="en-HK" sz="1200" dirty="0">
                  <a:solidFill>
                    <a:prstClr val="white">
                      <a:lumMod val="95000"/>
                    </a:prstClr>
                  </a:solidFill>
                  <a:latin typeface="Arial" panose="020B0604020202020204" pitchFamily="34" charset="0"/>
                  <a:cs typeface="Arial" panose="020B0604020202020204" pitchFamily="34" charset="0"/>
                </a:rPr>
                <a:t>Asia Pacific School of Internet Governance</a:t>
              </a:r>
              <a:endParaRPr lang="en-US" sz="1200" dirty="0">
                <a:solidFill>
                  <a:prstClr val="white">
                    <a:lumMod val="95000"/>
                  </a:prstClr>
                </a:solidFill>
                <a:latin typeface="Arial" panose="020B0604020202020204" pitchFamily="34" charset="0"/>
                <a:cs typeface="Arial" panose="020B0604020202020204" pitchFamily="34" charset="0"/>
              </a:endParaRPr>
            </a:p>
          </p:txBody>
        </p:sp>
      </p:grpSp>
      <p:pic>
        <p:nvPicPr>
          <p:cNvPr id="10" name="Picture 9"/>
          <p:cNvPicPr>
            <a:picLocks noChangeAspect="1"/>
          </p:cNvPicPr>
          <p:nvPr/>
        </p:nvPicPr>
        <p:blipFill>
          <a:blip r:embed="rId4"/>
          <a:stretch>
            <a:fillRect/>
          </a:stretch>
        </p:blipFill>
        <p:spPr>
          <a:xfrm>
            <a:off x="7597624" y="5381363"/>
            <a:ext cx="1582330" cy="907043"/>
          </a:xfrm>
          <a:prstGeom prst="rect">
            <a:avLst/>
          </a:prstGeom>
        </p:spPr>
      </p:pic>
      <p:pic>
        <p:nvPicPr>
          <p:cNvPr id="11" name="Picture 10"/>
          <p:cNvPicPr>
            <a:picLocks noChangeAspect="1"/>
          </p:cNvPicPr>
          <p:nvPr/>
        </p:nvPicPr>
        <p:blipFill>
          <a:blip r:embed="rId5"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7236296" y="2547988"/>
            <a:ext cx="1821850" cy="739823"/>
          </a:xfrm>
          <a:prstGeom prst="rect">
            <a:avLst/>
          </a:prstGeom>
        </p:spPr>
      </p:pic>
    </p:spTree>
    <p:extLst>
      <p:ext uri="{BB962C8B-B14F-4D97-AF65-F5344CB8AC3E}">
        <p14:creationId xmlns:p14="http://schemas.microsoft.com/office/powerpoint/2010/main" val="54788872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50"/>
                                        <p:tgtEl>
                                          <p:spTgt spid="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250"/>
                                        <p:tgtEl>
                                          <p:spTgt spid="4">
                                            <p:txEl>
                                              <p:pRg st="0" end="0"/>
                                            </p:txEl>
                                          </p:spTgt>
                                        </p:tgtEl>
                                      </p:cBhvr>
                                    </p:animEffect>
                                  </p:childTnLst>
                                </p:cTn>
                              </p:par>
                            </p:childTnLst>
                          </p:cTn>
                        </p:par>
                        <p:par>
                          <p:cTn id="14" fill="hold">
                            <p:stCondLst>
                              <p:cond delay="250"/>
                            </p:stCondLst>
                            <p:childTnLst>
                              <p:par>
                                <p:cTn id="15" presetID="10" presetClass="entr" presetSubtype="0" fill="hold" grpId="0" nodeType="after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250"/>
                                        <p:tgtEl>
                                          <p:spTgt spid="4">
                                            <p:txEl>
                                              <p:pRg st="1" end="1"/>
                                            </p:txEl>
                                          </p:spTgt>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250"/>
                                        <p:tgtEl>
                                          <p:spTgt spid="4">
                                            <p:txEl>
                                              <p:pRg st="2" end="2"/>
                                            </p:txEl>
                                          </p:spTgt>
                                        </p:tgtEl>
                                      </p:cBhvr>
                                    </p:animEffect>
                                  </p:childTnLst>
                                </p:cTn>
                              </p:par>
                            </p:childTnLst>
                          </p:cTn>
                        </p:par>
                        <p:par>
                          <p:cTn id="22" fill="hold">
                            <p:stCondLst>
                              <p:cond delay="750"/>
                            </p:stCondLst>
                            <p:childTnLst>
                              <p:par>
                                <p:cTn id="23" presetID="10" presetClass="entr" presetSubtype="0" fill="hold" grpId="0" nodeType="after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250"/>
                                        <p:tgtEl>
                                          <p:spTgt spid="4">
                                            <p:txEl>
                                              <p:pRg st="3" end="3"/>
                                            </p:txEl>
                                          </p:spTgt>
                                        </p:tgtEl>
                                      </p:cBhvr>
                                    </p:animEffect>
                                  </p:childTnLst>
                                </p:cTn>
                              </p:par>
                            </p:childTnLst>
                          </p:cTn>
                        </p:par>
                        <p:par>
                          <p:cTn id="26" fill="hold">
                            <p:stCondLst>
                              <p:cond delay="1000"/>
                            </p:stCondLst>
                            <p:childTnLst>
                              <p:par>
                                <p:cTn id="27" presetID="10" presetClass="entr" presetSubtype="0" fill="hold" grpId="0" nodeType="after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Effect transition="in" filter="fade">
                                      <p:cBhvr>
                                        <p:cTn id="29" dur="250"/>
                                        <p:tgtEl>
                                          <p:spTgt spid="4">
                                            <p:txEl>
                                              <p:pRg st="4" end="4"/>
                                            </p:txEl>
                                          </p:spTgt>
                                        </p:tgtEl>
                                      </p:cBhvr>
                                    </p:animEffect>
                                  </p:childTnLst>
                                </p:cTn>
                              </p:par>
                            </p:childTnLst>
                          </p:cTn>
                        </p:par>
                        <p:par>
                          <p:cTn id="30" fill="hold">
                            <p:stCondLst>
                              <p:cond delay="1250"/>
                            </p:stCondLst>
                            <p:childTnLst>
                              <p:par>
                                <p:cTn id="31" presetID="10" presetClass="entr" presetSubtype="0" fill="hold" grpId="0" nodeType="afterEffect">
                                  <p:stCondLst>
                                    <p:cond delay="0"/>
                                  </p:stCondLst>
                                  <p:childTnLst>
                                    <p:set>
                                      <p:cBhvr>
                                        <p:cTn id="32" dur="1" fill="hold">
                                          <p:stCondLst>
                                            <p:cond delay="0"/>
                                          </p:stCondLst>
                                        </p:cTn>
                                        <p:tgtEl>
                                          <p:spTgt spid="4">
                                            <p:txEl>
                                              <p:pRg st="5" end="5"/>
                                            </p:txEl>
                                          </p:spTgt>
                                        </p:tgtEl>
                                        <p:attrNameLst>
                                          <p:attrName>style.visibility</p:attrName>
                                        </p:attrNameLst>
                                      </p:cBhvr>
                                      <p:to>
                                        <p:strVal val="visible"/>
                                      </p:to>
                                    </p:set>
                                    <p:animEffect transition="in" filter="fade">
                                      <p:cBhvr>
                                        <p:cTn id="33" dur="250"/>
                                        <p:tgtEl>
                                          <p:spTgt spid="4">
                                            <p:txEl>
                                              <p:pRg st="5" end="5"/>
                                            </p:txEl>
                                          </p:spTgt>
                                        </p:tgtEl>
                                      </p:cBhvr>
                                    </p:animEffect>
                                  </p:childTnLst>
                                </p:cTn>
                              </p:par>
                            </p:childTnLst>
                          </p:cTn>
                        </p:par>
                        <p:par>
                          <p:cTn id="34" fill="hold">
                            <p:stCondLst>
                              <p:cond delay="1500"/>
                            </p:stCondLst>
                            <p:childTnLst>
                              <p:par>
                                <p:cTn id="35" presetID="10" presetClass="entr" presetSubtype="0" fill="hold" grpId="0" nodeType="after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250"/>
                                        <p:tgtEl>
                                          <p:spTgt spid="4">
                                            <p:txEl>
                                              <p:pRg st="6" end="6"/>
                                            </p:txEl>
                                          </p:spTgt>
                                        </p:tgtEl>
                                      </p:cBhvr>
                                    </p:animEffect>
                                  </p:childTnLst>
                                </p:cTn>
                              </p:par>
                            </p:childTnLst>
                          </p:cTn>
                        </p:par>
                        <p:par>
                          <p:cTn id="38" fill="hold">
                            <p:stCondLst>
                              <p:cond delay="1750"/>
                            </p:stCondLst>
                            <p:childTnLst>
                              <p:par>
                                <p:cTn id="39" presetID="10" presetClass="entr" presetSubtype="0" fill="hold" grpId="0" nodeType="afterEffect">
                                  <p:stCondLst>
                                    <p:cond delay="0"/>
                                  </p:stCondLst>
                                  <p:childTnLst>
                                    <p:set>
                                      <p:cBhvr>
                                        <p:cTn id="40" dur="1" fill="hold">
                                          <p:stCondLst>
                                            <p:cond delay="0"/>
                                          </p:stCondLst>
                                        </p:cTn>
                                        <p:tgtEl>
                                          <p:spTgt spid="4">
                                            <p:txEl>
                                              <p:pRg st="7" end="7"/>
                                            </p:txEl>
                                          </p:spTgt>
                                        </p:tgtEl>
                                        <p:attrNameLst>
                                          <p:attrName>style.visibility</p:attrName>
                                        </p:attrNameLst>
                                      </p:cBhvr>
                                      <p:to>
                                        <p:strVal val="visible"/>
                                      </p:to>
                                    </p:set>
                                    <p:animEffect transition="in" filter="fade">
                                      <p:cBhvr>
                                        <p:cTn id="41" dur="250"/>
                                        <p:tgtEl>
                                          <p:spTgt spid="4">
                                            <p:txEl>
                                              <p:pRg st="7" end="7"/>
                                            </p:txEl>
                                          </p:spTgt>
                                        </p:tgtEl>
                                      </p:cBhvr>
                                    </p:animEffect>
                                  </p:childTnLst>
                                </p:cTn>
                              </p:par>
                            </p:childTnLst>
                          </p:cTn>
                        </p:par>
                        <p:par>
                          <p:cTn id="42" fill="hold">
                            <p:stCondLst>
                              <p:cond delay="2000"/>
                            </p:stCondLst>
                            <p:childTnLst>
                              <p:par>
                                <p:cTn id="43" presetID="2" presetClass="entr" presetSubtype="2" fill="hold" nodeType="afterEffect">
                                  <p:stCondLst>
                                    <p:cond delay="0"/>
                                  </p:stCondLst>
                                  <p:childTnLst>
                                    <p:set>
                                      <p:cBhvr>
                                        <p:cTn id="44" dur="1" fill="hold">
                                          <p:stCondLst>
                                            <p:cond delay="0"/>
                                          </p:stCondLst>
                                        </p:cTn>
                                        <p:tgtEl>
                                          <p:spTgt spid="6"/>
                                        </p:tgtEl>
                                        <p:attrNameLst>
                                          <p:attrName>style.visibility</p:attrName>
                                        </p:attrNameLst>
                                      </p:cBhvr>
                                      <p:to>
                                        <p:strVal val="visible"/>
                                      </p:to>
                                    </p:set>
                                    <p:anim calcmode="lin" valueType="num">
                                      <p:cBhvr additive="base">
                                        <p:cTn id="45" dur="250" fill="hold"/>
                                        <p:tgtEl>
                                          <p:spTgt spid="6"/>
                                        </p:tgtEl>
                                        <p:attrNameLst>
                                          <p:attrName>ppt_x</p:attrName>
                                        </p:attrNameLst>
                                      </p:cBhvr>
                                      <p:tavLst>
                                        <p:tav tm="0">
                                          <p:val>
                                            <p:strVal val="1+#ppt_w/2"/>
                                          </p:val>
                                        </p:tav>
                                        <p:tav tm="100000">
                                          <p:val>
                                            <p:strVal val="#ppt_x"/>
                                          </p:val>
                                        </p:tav>
                                      </p:tavLst>
                                    </p:anim>
                                    <p:anim calcmode="lin" valueType="num">
                                      <p:cBhvr additive="base">
                                        <p:cTn id="46" dur="250" fill="hold"/>
                                        <p:tgtEl>
                                          <p:spTgt spid="6"/>
                                        </p:tgtEl>
                                        <p:attrNameLst>
                                          <p:attrName>ppt_y</p:attrName>
                                        </p:attrNameLst>
                                      </p:cBhvr>
                                      <p:tavLst>
                                        <p:tav tm="0">
                                          <p:val>
                                            <p:strVal val="#ppt_y"/>
                                          </p:val>
                                        </p:tav>
                                        <p:tav tm="100000">
                                          <p:val>
                                            <p:strVal val="#ppt_y"/>
                                          </p:val>
                                        </p:tav>
                                      </p:tavLst>
                                    </p:anim>
                                  </p:childTnLst>
                                </p:cTn>
                              </p:par>
                            </p:childTnLst>
                          </p:cTn>
                        </p:par>
                        <p:par>
                          <p:cTn id="47" fill="hold">
                            <p:stCondLst>
                              <p:cond delay="2250"/>
                            </p:stCondLst>
                            <p:childTnLst>
                              <p:par>
                                <p:cTn id="48" presetID="2" presetClass="entr" presetSubtype="2" fill="hold" nodeType="afterEffect">
                                  <p:stCondLst>
                                    <p:cond delay="0"/>
                                  </p:stCondLst>
                                  <p:childTnLst>
                                    <p:set>
                                      <p:cBhvr>
                                        <p:cTn id="49" dur="1" fill="hold">
                                          <p:stCondLst>
                                            <p:cond delay="0"/>
                                          </p:stCondLst>
                                        </p:cTn>
                                        <p:tgtEl>
                                          <p:spTgt spid="11"/>
                                        </p:tgtEl>
                                        <p:attrNameLst>
                                          <p:attrName>style.visibility</p:attrName>
                                        </p:attrNameLst>
                                      </p:cBhvr>
                                      <p:to>
                                        <p:strVal val="visible"/>
                                      </p:to>
                                    </p:set>
                                    <p:anim calcmode="lin" valueType="num">
                                      <p:cBhvr additive="base">
                                        <p:cTn id="50" dur="250" fill="hold"/>
                                        <p:tgtEl>
                                          <p:spTgt spid="11"/>
                                        </p:tgtEl>
                                        <p:attrNameLst>
                                          <p:attrName>ppt_x</p:attrName>
                                        </p:attrNameLst>
                                      </p:cBhvr>
                                      <p:tavLst>
                                        <p:tav tm="0">
                                          <p:val>
                                            <p:strVal val="1+#ppt_w/2"/>
                                          </p:val>
                                        </p:tav>
                                        <p:tav tm="100000">
                                          <p:val>
                                            <p:strVal val="#ppt_x"/>
                                          </p:val>
                                        </p:tav>
                                      </p:tavLst>
                                    </p:anim>
                                    <p:anim calcmode="lin" valueType="num">
                                      <p:cBhvr additive="base">
                                        <p:cTn id="51" dur="250" fill="hold"/>
                                        <p:tgtEl>
                                          <p:spTgt spid="11"/>
                                        </p:tgtEl>
                                        <p:attrNameLst>
                                          <p:attrName>ppt_y</p:attrName>
                                        </p:attrNameLst>
                                      </p:cBhvr>
                                      <p:tavLst>
                                        <p:tav tm="0">
                                          <p:val>
                                            <p:strVal val="#ppt_y"/>
                                          </p:val>
                                        </p:tav>
                                        <p:tav tm="100000">
                                          <p:val>
                                            <p:strVal val="#ppt_y"/>
                                          </p:val>
                                        </p:tav>
                                      </p:tavLst>
                                    </p:anim>
                                  </p:childTnLst>
                                </p:cTn>
                              </p:par>
                            </p:childTnLst>
                          </p:cTn>
                        </p:par>
                        <p:par>
                          <p:cTn id="52" fill="hold">
                            <p:stCondLst>
                              <p:cond delay="2500"/>
                            </p:stCondLst>
                            <p:childTnLst>
                              <p:par>
                                <p:cTn id="53" presetID="2" presetClass="entr" presetSubtype="2" fill="hold" nodeType="afterEffect">
                                  <p:stCondLst>
                                    <p:cond delay="0"/>
                                  </p:stCondLst>
                                  <p:childTnLst>
                                    <p:set>
                                      <p:cBhvr>
                                        <p:cTn id="54" dur="1" fill="hold">
                                          <p:stCondLst>
                                            <p:cond delay="0"/>
                                          </p:stCondLst>
                                        </p:cTn>
                                        <p:tgtEl>
                                          <p:spTgt spid="8"/>
                                        </p:tgtEl>
                                        <p:attrNameLst>
                                          <p:attrName>style.visibility</p:attrName>
                                        </p:attrNameLst>
                                      </p:cBhvr>
                                      <p:to>
                                        <p:strVal val="visible"/>
                                      </p:to>
                                    </p:set>
                                    <p:anim calcmode="lin" valueType="num">
                                      <p:cBhvr additive="base">
                                        <p:cTn id="55" dur="250" fill="hold"/>
                                        <p:tgtEl>
                                          <p:spTgt spid="8"/>
                                        </p:tgtEl>
                                        <p:attrNameLst>
                                          <p:attrName>ppt_x</p:attrName>
                                        </p:attrNameLst>
                                      </p:cBhvr>
                                      <p:tavLst>
                                        <p:tav tm="0">
                                          <p:val>
                                            <p:strVal val="1+#ppt_w/2"/>
                                          </p:val>
                                        </p:tav>
                                        <p:tav tm="100000">
                                          <p:val>
                                            <p:strVal val="#ppt_x"/>
                                          </p:val>
                                        </p:tav>
                                      </p:tavLst>
                                    </p:anim>
                                    <p:anim calcmode="lin" valueType="num">
                                      <p:cBhvr additive="base">
                                        <p:cTn id="56" dur="250" fill="hold"/>
                                        <p:tgtEl>
                                          <p:spTgt spid="8"/>
                                        </p:tgtEl>
                                        <p:attrNameLst>
                                          <p:attrName>ppt_y</p:attrName>
                                        </p:attrNameLst>
                                      </p:cBhvr>
                                      <p:tavLst>
                                        <p:tav tm="0">
                                          <p:val>
                                            <p:strVal val="#ppt_y"/>
                                          </p:val>
                                        </p:tav>
                                        <p:tav tm="100000">
                                          <p:val>
                                            <p:strVal val="#ppt_y"/>
                                          </p:val>
                                        </p:tav>
                                      </p:tavLst>
                                    </p:anim>
                                  </p:childTnLst>
                                </p:cTn>
                              </p:par>
                            </p:childTnLst>
                          </p:cTn>
                        </p:par>
                        <p:par>
                          <p:cTn id="57" fill="hold">
                            <p:stCondLst>
                              <p:cond delay="2750"/>
                            </p:stCondLst>
                            <p:childTnLst>
                              <p:par>
                                <p:cTn id="58" presetID="2" presetClass="entr" presetSubtype="2" fill="hold" nodeType="afterEffect">
                                  <p:stCondLst>
                                    <p:cond delay="0"/>
                                  </p:stCondLst>
                                  <p:childTnLst>
                                    <p:set>
                                      <p:cBhvr>
                                        <p:cTn id="59" dur="1" fill="hold">
                                          <p:stCondLst>
                                            <p:cond delay="0"/>
                                          </p:stCondLst>
                                        </p:cTn>
                                        <p:tgtEl>
                                          <p:spTgt spid="10"/>
                                        </p:tgtEl>
                                        <p:attrNameLst>
                                          <p:attrName>style.visibility</p:attrName>
                                        </p:attrNameLst>
                                      </p:cBhvr>
                                      <p:to>
                                        <p:strVal val="visible"/>
                                      </p:to>
                                    </p:set>
                                    <p:anim calcmode="lin" valueType="num">
                                      <p:cBhvr additive="base">
                                        <p:cTn id="60" dur="250" fill="hold"/>
                                        <p:tgtEl>
                                          <p:spTgt spid="10"/>
                                        </p:tgtEl>
                                        <p:attrNameLst>
                                          <p:attrName>ppt_x</p:attrName>
                                        </p:attrNameLst>
                                      </p:cBhvr>
                                      <p:tavLst>
                                        <p:tav tm="0">
                                          <p:val>
                                            <p:strVal val="1+#ppt_w/2"/>
                                          </p:val>
                                        </p:tav>
                                        <p:tav tm="100000">
                                          <p:val>
                                            <p:strVal val="#ppt_x"/>
                                          </p:val>
                                        </p:tav>
                                      </p:tavLst>
                                    </p:anim>
                                    <p:anim calcmode="lin" valueType="num">
                                      <p:cBhvr additive="base">
                                        <p:cTn id="61" dur="25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p:bldP spid="4"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96671"/>
            <a:ext cx="9144000" cy="1889711"/>
          </a:xfrm>
        </p:spPr>
        <p:txBody>
          <a:bodyPr>
            <a:normAutofit/>
          </a:bodyPr>
          <a:lstStyle/>
          <a:p>
            <a:pPr algn="ctr"/>
            <a:r>
              <a:rPr lang="en-US" sz="2800" dirty="0" smtClean="0"/>
              <a:t>Co-Hosts: </a:t>
            </a:r>
            <a:r>
              <a:rPr lang="en-US" sz="2800" dirty="0" err="1" smtClean="0"/>
              <a:t>Chulalongkorn</a:t>
            </a:r>
            <a:r>
              <a:rPr lang="en-US" sz="2800" dirty="0" smtClean="0"/>
              <a:t> University &amp; NBTC Thailand</a:t>
            </a:r>
            <a:br>
              <a:rPr lang="en-US" sz="2800" dirty="0" smtClean="0"/>
            </a:br>
            <a:r>
              <a:rPr lang="en-US" sz="2800" dirty="0" smtClean="0"/>
              <a:t> Date: 26-29 July 2017</a:t>
            </a:r>
            <a:br>
              <a:rPr lang="en-US" sz="2800" dirty="0" smtClean="0"/>
            </a:br>
            <a:endParaRPr lang="en-US" sz="2200" dirty="0"/>
          </a:p>
        </p:txBody>
      </p:sp>
      <p:sp>
        <p:nvSpPr>
          <p:cNvPr id="5" name="Title 1"/>
          <p:cNvSpPr txBox="1">
            <a:spLocks/>
          </p:cNvSpPr>
          <p:nvPr/>
        </p:nvSpPr>
        <p:spPr>
          <a:xfrm>
            <a:off x="609600" y="427038"/>
            <a:ext cx="8229600" cy="634082"/>
          </a:xfrm>
          <a:prstGeom prst="rect">
            <a:avLst/>
          </a:prstGeom>
        </p:spPr>
        <p:txBody>
          <a:bodyPr vert="horz" lIns="91440" tIns="45720" rIns="91440" bIns="45720" rtlCol="0" anchor="ctr">
            <a:normAutofit fontScale="90000" lnSpcReduction="10000"/>
          </a:bodyPr>
          <a:lstStyle>
            <a:lvl1pPr algn="l" defTabSz="914400" rtl="0" eaLnBrk="1" latinLnBrk="0" hangingPunct="1">
              <a:spcBef>
                <a:spcPct val="0"/>
              </a:spcBef>
              <a:buNone/>
              <a:defRPr sz="4000" b="0" kern="1200">
                <a:solidFill>
                  <a:schemeClr val="bg1"/>
                </a:solidFill>
                <a:latin typeface="Helvetica-Light" pitchFamily="34" charset="0"/>
                <a:ea typeface="+mj-ea"/>
                <a:cs typeface="+mj-cs"/>
              </a:defRPr>
            </a:lvl1pPr>
          </a:lstStyle>
          <a:p>
            <a:r>
              <a:rPr lang="en-US" dirty="0" err="1" smtClean="0">
                <a:solidFill>
                  <a:prstClr val="white"/>
                </a:solidFill>
              </a:rPr>
              <a:t>APrIGF</a:t>
            </a:r>
            <a:r>
              <a:rPr lang="en-US" dirty="0" smtClean="0">
                <a:solidFill>
                  <a:prstClr val="white"/>
                </a:solidFill>
              </a:rPr>
              <a:t> Bangkok 2017</a:t>
            </a:r>
            <a:endParaRPr lang="en-US" dirty="0">
              <a:solidFill>
                <a:prstClr val="white"/>
              </a:solidFill>
            </a:endParaRPr>
          </a:p>
        </p:txBody>
      </p:sp>
      <p:pic>
        <p:nvPicPr>
          <p:cNvPr id="3" name="Picture 2"/>
          <p:cNvPicPr>
            <a:picLocks noChangeAspect="1"/>
          </p:cNvPicPr>
          <p:nvPr/>
        </p:nvPicPr>
        <p:blipFill>
          <a:blip r:embed="rId2"/>
          <a:stretch>
            <a:fillRect/>
          </a:stretch>
        </p:blipFill>
        <p:spPr>
          <a:xfrm>
            <a:off x="0" y="1493021"/>
            <a:ext cx="9144000" cy="2858767"/>
          </a:xfrm>
          <a:prstGeom prst="rect">
            <a:avLst/>
          </a:prstGeom>
        </p:spPr>
      </p:pic>
    </p:spTree>
    <p:extLst>
      <p:ext uri="{BB962C8B-B14F-4D97-AF65-F5344CB8AC3E}">
        <p14:creationId xmlns:p14="http://schemas.microsoft.com/office/powerpoint/2010/main" val="3965549752"/>
      </p:ext>
    </p:extLst>
  </p:cSld>
  <p:clrMapOvr>
    <a:masterClrMapping/>
  </p:clrMapOvr>
  <p:transition spd="slow">
    <p:wip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HK" dirty="0" smtClean="0"/>
              <a:t>Synthesis Doc</a:t>
            </a:r>
            <a:endParaRPr lang="en-US"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5788" r="5634"/>
          <a:stretch/>
        </p:blipFill>
        <p:spPr>
          <a:xfrm>
            <a:off x="0" y="-16933"/>
            <a:ext cx="9154134" cy="6889729"/>
          </a:xfrm>
          <a:prstGeom prst="rect">
            <a:avLst/>
          </a:prstGeom>
        </p:spPr>
      </p:pic>
      <p:sp>
        <p:nvSpPr>
          <p:cNvPr id="5" name="Rectangle 4"/>
          <p:cNvSpPr/>
          <p:nvPr/>
        </p:nvSpPr>
        <p:spPr>
          <a:xfrm rot="10800000">
            <a:off x="0" y="-16935"/>
            <a:ext cx="9154134" cy="1707624"/>
          </a:xfrm>
          <a:prstGeom prst="rect">
            <a:avLst/>
          </a:prstGeom>
          <a:gradFill>
            <a:gsLst>
              <a:gs pos="100000">
                <a:schemeClr val="tx1">
                  <a:alpha val="17000"/>
                </a:schemeClr>
              </a:gs>
              <a:gs pos="13000">
                <a:schemeClr val="tx1">
                  <a:alpha val="82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4" name="Picture 3"/>
          <p:cNvPicPr>
            <a:picLocks noChangeAspect="1" noChangeArrowheads="1"/>
          </p:cNvPicPr>
          <p:nvPr/>
        </p:nvPicPr>
        <p:blipFill>
          <a:blip r:embed="rId3" cstate="print">
            <a:clrChange>
              <a:clrFrom>
                <a:srgbClr val="FFFFFF"/>
              </a:clrFrom>
              <a:clrTo>
                <a:srgbClr val="FFFFFF">
                  <a:alpha val="0"/>
                </a:srgbClr>
              </a:clrTo>
            </a:clrChange>
            <a:lum bright="40000"/>
          </a:blip>
          <a:srcRect b="29328"/>
          <a:stretch>
            <a:fillRect/>
          </a:stretch>
        </p:blipFill>
        <p:spPr bwMode="auto">
          <a:xfrm>
            <a:off x="7647246" y="290763"/>
            <a:ext cx="1187496" cy="973163"/>
          </a:xfrm>
          <a:prstGeom prst="rect">
            <a:avLst/>
          </a:prstGeom>
          <a:noFill/>
          <a:ln w="9525">
            <a:noFill/>
            <a:miter lim="800000"/>
            <a:headEnd/>
            <a:tailEnd/>
          </a:ln>
        </p:spPr>
      </p:pic>
      <p:sp>
        <p:nvSpPr>
          <p:cNvPr id="6" name="TextBox 5"/>
          <p:cNvSpPr txBox="1"/>
          <p:nvPr/>
        </p:nvSpPr>
        <p:spPr>
          <a:xfrm>
            <a:off x="205581" y="207957"/>
            <a:ext cx="7300120" cy="1323439"/>
          </a:xfrm>
          <a:prstGeom prst="rect">
            <a:avLst/>
          </a:prstGeom>
          <a:noFill/>
        </p:spPr>
        <p:txBody>
          <a:bodyPr wrap="square" rtlCol="0">
            <a:spAutoFit/>
          </a:bodyPr>
          <a:lstStyle/>
          <a:p>
            <a:r>
              <a:rPr lang="en-HK" sz="2000"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Besides Youth IGF, DotAsia and APrIGF continues to innovate. Since 2015, the Synthesis Document model of collecting priorities on Internet Governance from participants has become a channel funnelling input from the regional to the global IGF.</a:t>
            </a:r>
            <a:endParaRPr lang="en-US" sz="2000"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58097"/>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250"/>
                                        <p:tgtEl>
                                          <p:spTgt spid="6"/>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9142699" cy="4737100"/>
          </a:xfrm>
          <a:prstGeom prst="rect">
            <a:avLst/>
          </a:prstGeom>
        </p:spPr>
      </p:pic>
      <p:sp>
        <p:nvSpPr>
          <p:cNvPr id="7" name="Rectangle 6"/>
          <p:cNvSpPr/>
          <p:nvPr/>
        </p:nvSpPr>
        <p:spPr>
          <a:xfrm>
            <a:off x="6858001"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Rectangle 3"/>
          <p:cNvSpPr/>
          <p:nvPr/>
        </p:nvSpPr>
        <p:spPr>
          <a:xfrm>
            <a:off x="-1"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Rectangle 4"/>
          <p:cNvSpPr/>
          <p:nvPr/>
        </p:nvSpPr>
        <p:spPr>
          <a:xfrm>
            <a:off x="2286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026" name="Picture 2" descr="Image may contain: 4 people, people smiling, people standing and indoor"/>
          <p:cNvPicPr>
            <a:picLocks noChangeAspect="1" noChangeArrowheads="1"/>
          </p:cNvPicPr>
          <p:nvPr/>
        </p:nvPicPr>
        <p:blipFill rotWithShape="1">
          <a:blip r:embed="rId3">
            <a:extLst>
              <a:ext uri="{28A0092B-C50C-407E-A947-70E740481C1C}">
                <a14:useLocalDpi xmlns:a14="http://schemas.microsoft.com/office/drawing/2010/main" val="0"/>
              </a:ext>
            </a:extLst>
          </a:blip>
          <a:srcRect l="33107" t="22408" r="50011" b="38372"/>
          <a:stretch/>
        </p:blipFill>
        <p:spPr bwMode="auto">
          <a:xfrm>
            <a:off x="10131" y="3337487"/>
            <a:ext cx="2268612" cy="35132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may contain: 2 people, people smiling"/>
          <p:cNvPicPr>
            <a:picLocks noChangeAspect="1" noChangeArrowheads="1"/>
          </p:cNvPicPr>
          <p:nvPr/>
        </p:nvPicPr>
        <p:blipFill rotWithShape="1">
          <a:blip r:embed="rId4">
            <a:extLst>
              <a:ext uri="{28A0092B-C50C-407E-A947-70E740481C1C}">
                <a14:useLocalDpi xmlns:a14="http://schemas.microsoft.com/office/drawing/2010/main" val="0"/>
              </a:ext>
            </a:extLst>
          </a:blip>
          <a:srcRect l="28200" t="16413" r="46329" b="57197"/>
          <a:stretch/>
        </p:blipFill>
        <p:spPr bwMode="auto">
          <a:xfrm>
            <a:off x="2278743" y="3338286"/>
            <a:ext cx="2278744" cy="35414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may contain: sky, cloud and outdoo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35737" t="26881" r="37418" b="10812"/>
          <a:stretch/>
        </p:blipFill>
        <p:spPr bwMode="auto">
          <a:xfrm>
            <a:off x="4557488" y="3352799"/>
            <a:ext cx="2278743" cy="35124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a:picLocks noChangeAspect="1"/>
          </p:cNvPicPr>
          <p:nvPr/>
        </p:nvPicPr>
        <p:blipFill>
          <a:blip r:embed="rId6"/>
          <a:stretch>
            <a:fillRect/>
          </a:stretch>
        </p:blipFill>
        <p:spPr>
          <a:xfrm>
            <a:off x="5108420" y="4290754"/>
            <a:ext cx="1245065" cy="1228519"/>
          </a:xfrm>
          <a:prstGeom prst="rect">
            <a:avLst/>
          </a:prstGeom>
          <a:ln>
            <a:noFill/>
          </a:ln>
          <a:effectLst>
            <a:outerShdw blurRad="292100" dist="139700" dir="2700000" algn="tl" rotWithShape="0">
              <a:srgbClr val="333333">
                <a:alpha val="65000"/>
              </a:srgbClr>
            </a:outerShdw>
          </a:effectLst>
        </p:spPr>
      </p:pic>
      <p:pic>
        <p:nvPicPr>
          <p:cNvPr id="26" name="Picture 25"/>
          <p:cNvPicPr>
            <a:picLocks noChangeAspect="1"/>
          </p:cNvPicPr>
          <p:nvPr/>
        </p:nvPicPr>
        <p:blipFill rotWithShape="1">
          <a:blip r:embed="rId7" cstate="print">
            <a:extLst>
              <a:ext uri="{28A0092B-C50C-407E-A947-70E740481C1C}">
                <a14:useLocalDpi xmlns:a14="http://schemas.microsoft.com/office/drawing/2010/main" val="0"/>
              </a:ext>
            </a:extLst>
          </a:blip>
          <a:srcRect l="73771" t="51087" r="17105" b="27666"/>
          <a:stretch/>
        </p:blipFill>
        <p:spPr>
          <a:xfrm>
            <a:off x="6829679" y="3280462"/>
            <a:ext cx="2313020" cy="3584794"/>
          </a:xfrm>
          <a:prstGeom prst="rect">
            <a:avLst/>
          </a:prstGeom>
        </p:spPr>
      </p:pic>
      <p:pic>
        <p:nvPicPr>
          <p:cNvPr id="14" name="Picture 13"/>
          <p:cNvPicPr>
            <a:picLocks noChangeAspect="1" noChangeArrowheads="1"/>
          </p:cNvPicPr>
          <p:nvPr/>
        </p:nvPicPr>
        <p:blipFill>
          <a:blip r:embed="rId8" cstate="print">
            <a:clrChange>
              <a:clrFrom>
                <a:srgbClr val="FFFFFF"/>
              </a:clrFrom>
              <a:clrTo>
                <a:srgbClr val="FFFFFF">
                  <a:alpha val="0"/>
                </a:srgbClr>
              </a:clrTo>
            </a:clrChange>
            <a:lum bright="40000"/>
          </a:blip>
          <a:srcRect b="29328"/>
          <a:stretch>
            <a:fillRect/>
          </a:stretch>
        </p:blipFill>
        <p:spPr bwMode="auto">
          <a:xfrm>
            <a:off x="7312425" y="4313212"/>
            <a:ext cx="1480296" cy="1213115"/>
          </a:xfrm>
          <a:prstGeom prst="rect">
            <a:avLst/>
          </a:prstGeom>
          <a:ln>
            <a:noFill/>
          </a:ln>
          <a:effectLst>
            <a:outerShdw blurRad="292100" dist="139700" dir="2700000" algn="tl" rotWithShape="0">
              <a:srgbClr val="333333">
                <a:alpha val="65000"/>
              </a:srgbClr>
            </a:outerShdw>
          </a:effectLst>
        </p:spPr>
      </p:pic>
      <p:sp>
        <p:nvSpPr>
          <p:cNvPr id="24" name="TextBox 23"/>
          <p:cNvSpPr txBox="1"/>
          <p:nvPr/>
        </p:nvSpPr>
        <p:spPr>
          <a:xfrm>
            <a:off x="4602357" y="5873991"/>
            <a:ext cx="2225288"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Ajitora.Asia</a:t>
            </a:r>
            <a:endParaRPr lang="en-HK"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ustainable </a:t>
            </a: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evelopment</a:t>
            </a:r>
            <a:endParaRPr lang="en-US" sz="1400" dirty="0">
              <a:solidFill>
                <a:prstClr val="black"/>
              </a:solidFill>
            </a:endParaRPr>
          </a:p>
        </p:txBody>
      </p:sp>
      <p:sp>
        <p:nvSpPr>
          <p:cNvPr id="25" name="TextBox 24"/>
          <p:cNvSpPr txBox="1"/>
          <p:nvPr/>
        </p:nvSpPr>
        <p:spPr>
          <a:xfrm>
            <a:off x="7115704" y="5873991"/>
            <a:ext cx="1814920"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Dot.Asia</a:t>
            </a:r>
            <a:endParaRPr lang="en-HK"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Internet Governance</a:t>
            </a:r>
            <a:endParaRPr lang="en-US"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5" name="Picture 2"/>
          <p:cNvPicPr>
            <a:picLocks noChangeAspect="1" noChangeArrowheads="1"/>
          </p:cNvPicPr>
          <p:nvPr/>
        </p:nvPicPr>
        <p:blipFill>
          <a:blip r:embed="rId9" cstate="print">
            <a:clrChange>
              <a:clrFrom>
                <a:srgbClr val="FFFFFF"/>
              </a:clrFrom>
              <a:clrTo>
                <a:srgbClr val="FFFFFF">
                  <a:alpha val="0"/>
                </a:srgbClr>
              </a:clrTo>
            </a:clrChange>
            <a:lum bright="40000"/>
          </a:blip>
          <a:srcRect/>
          <a:stretch>
            <a:fillRect/>
          </a:stretch>
        </p:blipFill>
        <p:spPr bwMode="auto">
          <a:xfrm>
            <a:off x="518753" y="4360539"/>
            <a:ext cx="1260657" cy="1118456"/>
          </a:xfrm>
          <a:prstGeom prst="rect">
            <a:avLst/>
          </a:prstGeom>
          <a:ln>
            <a:noFill/>
          </a:ln>
          <a:effectLst>
            <a:outerShdw blurRad="292100" dist="139700" dir="2700000" algn="tl" rotWithShape="0">
              <a:srgbClr val="333333">
                <a:alpha val="65000"/>
              </a:srgbClr>
            </a:outerShdw>
          </a:effectLst>
        </p:spPr>
      </p:pic>
      <p:sp>
        <p:nvSpPr>
          <p:cNvPr id="19" name="TextBox 18"/>
          <p:cNvSpPr txBox="1"/>
          <p:nvPr/>
        </p:nvSpPr>
        <p:spPr>
          <a:xfrm>
            <a:off x="152141" y="5857092"/>
            <a:ext cx="1967205"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NetMission.Asia</a:t>
            </a:r>
            <a:endParaRPr lang="en-HK"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Y</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outh Engagement</a:t>
            </a:r>
            <a:endParaRPr lang="en-US" sz="1400" dirty="0">
              <a:solidFill>
                <a:prstClr val="black"/>
              </a:solidFill>
            </a:endParaRPr>
          </a:p>
        </p:txBody>
      </p:sp>
      <p:sp>
        <p:nvSpPr>
          <p:cNvPr id="29" name="Rectangle 28"/>
          <p:cNvSpPr/>
          <p:nvPr/>
        </p:nvSpPr>
        <p:spPr>
          <a:xfrm rot="10800000">
            <a:off x="-1" y="-2"/>
            <a:ext cx="9154134" cy="6865257"/>
          </a:xfrm>
          <a:prstGeom prst="rect">
            <a:avLst/>
          </a:prstGeom>
          <a:gradFill>
            <a:gsLst>
              <a:gs pos="100000">
                <a:schemeClr val="tx1">
                  <a:alpha val="52000"/>
                </a:schemeClr>
              </a:gs>
              <a:gs pos="60000">
                <a:schemeClr val="tx1">
                  <a:alpha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6" name="Picture 4"/>
          <p:cNvPicPr>
            <a:picLocks noChangeAspect="1" noChangeArrowheads="1"/>
          </p:cNvPicPr>
          <p:nvPr/>
        </p:nvPicPr>
        <p:blipFill>
          <a:blip r:embed="rId10" cstate="print">
            <a:clrChange>
              <a:clrFrom>
                <a:srgbClr val="FFFFFF"/>
              </a:clrFrom>
              <a:clrTo>
                <a:srgbClr val="FFFFFF">
                  <a:alpha val="0"/>
                </a:srgbClr>
              </a:clrTo>
            </a:clrChange>
            <a:lum bright="40000"/>
          </a:blip>
          <a:srcRect/>
          <a:stretch>
            <a:fillRect/>
          </a:stretch>
        </p:blipFill>
        <p:spPr bwMode="auto">
          <a:xfrm>
            <a:off x="2822419" y="4369410"/>
            <a:ext cx="1213161" cy="1100720"/>
          </a:xfrm>
          <a:prstGeom prst="rect">
            <a:avLst/>
          </a:prstGeom>
          <a:ln>
            <a:noFill/>
          </a:ln>
          <a:effectLst>
            <a:outerShdw blurRad="292100" dist="139700" dir="2700000" algn="tl" rotWithShape="0">
              <a:srgbClr val="333333">
                <a:alpha val="65000"/>
              </a:srgbClr>
            </a:outerShdw>
          </a:effectLst>
        </p:spPr>
      </p:pic>
      <p:sp>
        <p:nvSpPr>
          <p:cNvPr id="20" name="TextBox 19"/>
          <p:cNvSpPr txBox="1"/>
          <p:nvPr/>
        </p:nvSpPr>
        <p:spPr>
          <a:xfrm>
            <a:off x="2411323" y="5866734"/>
            <a:ext cx="2026516"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Go.Asia</a:t>
            </a:r>
            <a:endParaRPr lang="en-HK"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Charity </a:t>
            </a: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NGO </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Platform</a:t>
            </a:r>
            <a:endParaRPr lang="en-US" sz="1400" dirty="0">
              <a:solidFill>
                <a:prstClr val="black"/>
              </a:solidFill>
            </a:endParaRPr>
          </a:p>
        </p:txBody>
      </p:sp>
    </p:spTree>
    <p:extLst>
      <p:ext uri="{BB962C8B-B14F-4D97-AF65-F5344CB8AC3E}">
        <p14:creationId xmlns:p14="http://schemas.microsoft.com/office/powerpoint/2010/main" val="41329470"/>
      </p:ext>
    </p:extLst>
  </p:cSld>
  <p:clrMapOvr>
    <a:masterClrMapping/>
  </p:clrMapOvr>
  <p:transition spd="slow">
    <p:wipe/>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rotWithShape="1">
          <a:blip r:embed="rId2" cstate="print"/>
          <a:srcRect l="1348" t="9542" r="2304" b="3843"/>
          <a:stretch/>
        </p:blipFill>
        <p:spPr bwMode="auto">
          <a:xfrm>
            <a:off x="0" y="1819489"/>
            <a:ext cx="9144000" cy="5324978"/>
          </a:xfrm>
          <a:prstGeom prst="rect">
            <a:avLst/>
          </a:prstGeom>
          <a:noFill/>
          <a:ln w="9525">
            <a:noFill/>
            <a:miter lim="800000"/>
            <a:headEnd/>
            <a:tailEnd/>
          </a:ln>
        </p:spPr>
      </p:pic>
      <p:pic>
        <p:nvPicPr>
          <p:cNvPr id="4" name="Picture 5" descr="C:\Users\edmon\Desktop\donnie-yen.jpg"/>
          <p:cNvPicPr>
            <a:picLocks noChangeAspect="1" noChangeArrowheads="1"/>
          </p:cNvPicPr>
          <p:nvPr/>
        </p:nvPicPr>
        <p:blipFill rotWithShape="1">
          <a:blip r:embed="rId3" cstate="print"/>
          <a:srcRect l="4222" t="12541" r="5698" b="1321"/>
          <a:stretch/>
        </p:blipFill>
        <p:spPr bwMode="auto">
          <a:xfrm>
            <a:off x="3924300" y="0"/>
            <a:ext cx="5219700" cy="3314700"/>
          </a:xfrm>
          <a:prstGeom prst="rect">
            <a:avLst/>
          </a:prstGeom>
          <a:noFill/>
          <a:ln>
            <a:noFill/>
          </a:ln>
        </p:spPr>
      </p:pic>
      <p:pic>
        <p:nvPicPr>
          <p:cNvPr id="5" name="Picture 3"/>
          <p:cNvPicPr>
            <a:picLocks noChangeAspect="1" noChangeArrowheads="1"/>
          </p:cNvPicPr>
          <p:nvPr/>
        </p:nvPicPr>
        <p:blipFill rotWithShape="1">
          <a:blip r:embed="rId4" cstate="print"/>
          <a:srcRect l="4375" t="9627" r="5833" b="1126"/>
          <a:stretch/>
        </p:blipFill>
        <p:spPr bwMode="auto">
          <a:xfrm>
            <a:off x="6257925" y="5318828"/>
            <a:ext cx="2272219" cy="1462971"/>
          </a:xfrm>
          <a:prstGeom prst="rect">
            <a:avLst/>
          </a:prstGeom>
          <a:noFill/>
          <a:ln w="9525">
            <a:noFill/>
            <a:miter lim="800000"/>
            <a:headEnd/>
            <a:tailEnd/>
          </a:ln>
        </p:spPr>
      </p:pic>
      <p:pic>
        <p:nvPicPr>
          <p:cNvPr id="6" name="Picture 5" descr="WED-Logo_UN_GO.jpg"/>
          <p:cNvPicPr>
            <a:picLocks noChangeAspect="1"/>
          </p:cNvPicPr>
          <p:nvPr/>
        </p:nvPicPr>
        <p:blipFill rotWithShape="1">
          <a:blip r:embed="rId5" cstate="print">
            <a:extLst>
              <a:ext uri="{28A0092B-C50C-407E-A947-70E740481C1C}">
                <a14:useLocalDpi xmlns:a14="http://schemas.microsoft.com/office/drawing/2010/main" val="0"/>
              </a:ext>
            </a:extLst>
          </a:blip>
          <a:srcRect l="31054" t="5673" r="5743" b="7782"/>
          <a:stretch/>
        </p:blipFill>
        <p:spPr>
          <a:xfrm>
            <a:off x="1597374" y="267182"/>
            <a:ext cx="1975282" cy="1390575"/>
          </a:xfrm>
          <a:prstGeom prst="rect">
            <a:avLst/>
          </a:prstGeom>
        </p:spPr>
      </p:pic>
      <p:sp>
        <p:nvSpPr>
          <p:cNvPr id="11" name="Rectangle 10"/>
          <p:cNvSpPr/>
          <p:nvPr/>
        </p:nvSpPr>
        <p:spPr>
          <a:xfrm rot="10800000">
            <a:off x="0" y="4523503"/>
            <a:ext cx="9144000" cy="959567"/>
          </a:xfrm>
          <a:prstGeom prst="rect">
            <a:avLst/>
          </a:prstGeom>
          <a:gradFill>
            <a:gsLst>
              <a:gs pos="100000">
                <a:schemeClr val="tx1">
                  <a:alpha val="33000"/>
                </a:schemeClr>
              </a:gs>
              <a:gs pos="41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TextBox 11"/>
          <p:cNvSpPr txBox="1"/>
          <p:nvPr/>
        </p:nvSpPr>
        <p:spPr>
          <a:xfrm>
            <a:off x="205580" y="4631009"/>
            <a:ext cx="8824120" cy="707886"/>
          </a:xfrm>
          <a:prstGeom prst="rect">
            <a:avLst/>
          </a:prstGeom>
          <a:noFill/>
        </p:spPr>
        <p:txBody>
          <a:bodyPr wrap="square" rtlCol="0">
            <a:spAutoFit/>
          </a:bodyPr>
          <a:lstStyle/>
          <a:p>
            <a:r>
              <a:rPr lang="en-HK" sz="2000" b="1" dirty="0" err="1"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Go.Asia</a:t>
            </a:r>
            <a:r>
              <a:rPr lang="en-HK" sz="20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has partnered with UNEP, Jamie Oliver, Donnie Yen, the Mandela Day initiative and many others to support their causes in Asia.</a:t>
            </a:r>
            <a:endParaRPr lang="en-US" sz="2400" b="1"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3" name="Picture 12"/>
          <p:cNvPicPr>
            <a:picLocks noChangeAspect="1"/>
          </p:cNvPicPr>
          <p:nvPr/>
        </p:nvPicPr>
        <p:blipFill>
          <a:blip r:embed="rId6"/>
          <a:stretch>
            <a:fillRect/>
          </a:stretch>
        </p:blipFill>
        <p:spPr>
          <a:xfrm>
            <a:off x="250178" y="236326"/>
            <a:ext cx="1195205" cy="1390575"/>
          </a:xfrm>
          <a:prstGeom prst="rect">
            <a:avLst/>
          </a:prstGeom>
        </p:spPr>
      </p:pic>
      <p:pic>
        <p:nvPicPr>
          <p:cNvPr id="6146" name="Picture 2" descr="https://foodrevolutionasia.files.wordpress.com/2016/05/cropped-frd-webpage-banner-2016.jpg"/>
          <p:cNvPicPr>
            <a:picLocks noChangeAspect="1" noChangeArrowheads="1"/>
          </p:cNvPicPr>
          <p:nvPr/>
        </p:nvPicPr>
        <p:blipFill rotWithShape="1">
          <a:blip r:embed="rId7">
            <a:extLst>
              <a:ext uri="{28A0092B-C50C-407E-A947-70E740481C1C}">
                <a14:useLocalDpi xmlns:a14="http://schemas.microsoft.com/office/drawing/2010/main" val="0"/>
              </a:ext>
            </a:extLst>
          </a:blip>
          <a:srcRect l="19734" r="18916"/>
          <a:stretch/>
        </p:blipFill>
        <p:spPr bwMode="auto">
          <a:xfrm>
            <a:off x="1" y="1819489"/>
            <a:ext cx="5635942" cy="2705253"/>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1" y="2956485"/>
            <a:ext cx="9144000" cy="1567018"/>
          </a:xfrm>
          <a:prstGeom prst="rect">
            <a:avLst/>
          </a:prstGeom>
          <a:gradFill>
            <a:gsLst>
              <a:gs pos="90000">
                <a:schemeClr val="tx1">
                  <a:alpha val="8000"/>
                </a:schemeClr>
              </a:gs>
              <a:gs pos="5000">
                <a:schemeClr val="tx1">
                  <a:alpha val="90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TextBox 8"/>
          <p:cNvSpPr txBox="1"/>
          <p:nvPr/>
        </p:nvSpPr>
        <p:spPr>
          <a:xfrm>
            <a:off x="1427824" y="3059891"/>
            <a:ext cx="7470620" cy="1384995"/>
          </a:xfrm>
          <a:prstGeom prst="rect">
            <a:avLst/>
          </a:prstGeom>
          <a:noFill/>
        </p:spPr>
        <p:txBody>
          <a:bodyPr wrap="square" rtlCol="0">
            <a:spAutoFit/>
          </a:bodyPr>
          <a:lstStyle/>
          <a:p>
            <a:pPr algn="r"/>
            <a:r>
              <a:rPr lang="en-HK" sz="2800"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Go.Asia</a:t>
            </a:r>
            <a:r>
              <a:rPr lang="en-HK" sz="28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is an online media platform for NGOs featuring activities and campaigns calling for support, volunteers and donations.</a:t>
            </a:r>
            <a:endParaRPr lang="en-US" sz="28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6" name="圖片 1"/>
          <p:cNvPicPr>
            <a:picLocks noChangeAspect="1"/>
          </p:cNvPicPr>
          <p:nvPr/>
        </p:nvPicPr>
        <p:blipFill rotWithShape="1">
          <a:blip r:embed="rId8" cstate="print">
            <a:extLst>
              <a:ext uri="{BEBA8EAE-BF5A-486C-A8C5-ECC9F3942E4B}">
                <a14:imgProps xmlns:a14="http://schemas.microsoft.com/office/drawing/2010/main">
                  <a14:imgLayer r:embed="rId9">
                    <a14:imgEffect>
                      <a14:brightnessContrast contrast="40000"/>
                    </a14:imgEffect>
                  </a14:imgLayer>
                </a14:imgProps>
              </a:ext>
              <a:ext uri="{28A0092B-C50C-407E-A947-70E740481C1C}">
                <a14:useLocalDpi xmlns:a14="http://schemas.microsoft.com/office/drawing/2010/main" val="0"/>
              </a:ext>
            </a:extLst>
          </a:blip>
          <a:srcRect t="69871"/>
          <a:stretch/>
        </p:blipFill>
        <p:spPr>
          <a:xfrm>
            <a:off x="5635943" y="1816100"/>
            <a:ext cx="2039332" cy="1139146"/>
          </a:xfrm>
          <a:prstGeom prst="rect">
            <a:avLst/>
          </a:prstGeom>
        </p:spPr>
      </p:pic>
      <p:pic>
        <p:nvPicPr>
          <p:cNvPr id="17" name="Picture 4"/>
          <p:cNvPicPr>
            <a:picLocks noChangeAspect="1" noChangeArrowheads="1"/>
          </p:cNvPicPr>
          <p:nvPr/>
        </p:nvPicPr>
        <p:blipFill>
          <a:blip r:embed="rId10" cstate="print">
            <a:clrChange>
              <a:clrFrom>
                <a:srgbClr val="FFFFFF"/>
              </a:clrFrom>
              <a:clrTo>
                <a:srgbClr val="FFFFFF">
                  <a:alpha val="0"/>
                </a:srgbClr>
              </a:clrTo>
            </a:clrChange>
            <a:lum bright="40000"/>
          </a:blip>
          <a:srcRect/>
          <a:stretch>
            <a:fillRect/>
          </a:stretch>
        </p:blipFill>
        <p:spPr bwMode="auto">
          <a:xfrm>
            <a:off x="214663" y="3160336"/>
            <a:ext cx="1213161" cy="110072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680170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250"/>
                                        <p:tgtEl>
                                          <p:spTgt spid="9"/>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left)">
                                      <p:cBhvr>
                                        <p:cTn id="10" dur="250"/>
                                        <p:tgtEl>
                                          <p:spTgt spid="7"/>
                                        </p:tgtEl>
                                      </p:cBhvr>
                                    </p:animEffect>
                                  </p:childTnLst>
                                </p:cTn>
                              </p:par>
                            </p:childTnLst>
                          </p:cTn>
                        </p:par>
                        <p:par>
                          <p:cTn id="11" fill="hold">
                            <p:stCondLst>
                              <p:cond delay="250"/>
                            </p:stCondLst>
                            <p:childTnLst>
                              <p:par>
                                <p:cTn id="12" presetID="22" presetClass="entr" presetSubtype="2" fill="hold" grpId="0" nodeType="after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right)">
                                      <p:cBhvr>
                                        <p:cTn id="14" dur="250"/>
                                        <p:tgtEl>
                                          <p:spTgt spid="11"/>
                                        </p:tgtEl>
                                      </p:cBhvr>
                                    </p:animEffect>
                                  </p:childTnLst>
                                </p:cTn>
                              </p:par>
                              <p:par>
                                <p:cTn id="15" presetID="22" presetClass="entr" presetSubtype="2"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right)">
                                      <p:cBhvr>
                                        <p:cTn id="17" dur="2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p:bldP spid="7" grpId="0" animBg="1"/>
      <p:bldP spid="9"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a:xfrm>
            <a:off x="107504" y="334397"/>
            <a:ext cx="8568444" cy="646331"/>
          </a:xfrm>
          <a:prstGeom prst="rect">
            <a:avLst/>
          </a:prstGeom>
          <a:noFill/>
        </p:spPr>
        <p:txBody>
          <a:bodyPr wrap="square" rtlCol="0">
            <a:spAutoFit/>
          </a:bodyPr>
          <a:lstStyle/>
          <a:p>
            <a:pPr algn="ctr"/>
            <a:r>
              <a:rPr lang="en-US" altLang="zh-HK" sz="3600" b="1" dirty="0" smtClean="0">
                <a:solidFill>
                  <a:prstClr val="black"/>
                </a:solidFill>
                <a:latin typeface="Helvetica"/>
                <a:cs typeface="Helvetica"/>
              </a:rPr>
              <a:t>Food Revolution 2016</a:t>
            </a:r>
            <a:endParaRPr lang="zh-HK" altLang="en-US" sz="3600" b="1" dirty="0">
              <a:solidFill>
                <a:prstClr val="black"/>
              </a:solidFill>
              <a:latin typeface="Helvetica"/>
              <a:cs typeface="Helvetica"/>
            </a:endParaRPr>
          </a:p>
        </p:txBody>
      </p:sp>
      <p:sp>
        <p:nvSpPr>
          <p:cNvPr id="3" name="Content Placeholder 2"/>
          <p:cNvSpPr txBox="1">
            <a:spLocks/>
          </p:cNvSpPr>
          <p:nvPr/>
        </p:nvSpPr>
        <p:spPr>
          <a:xfrm>
            <a:off x="107504" y="5661248"/>
            <a:ext cx="5976664" cy="1224136"/>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altLang="zh-TW" sz="2000" dirty="0" smtClean="0">
                <a:solidFill>
                  <a:prstClr val="black"/>
                </a:solidFill>
                <a:latin typeface="Helvetica"/>
                <a:cs typeface="Helvetica"/>
              </a:rPr>
              <a:t>Partner: </a:t>
            </a:r>
            <a:r>
              <a:rPr lang="en-US" altLang="zh-TW" sz="2000" b="1" dirty="0" smtClean="0">
                <a:solidFill>
                  <a:srgbClr val="4F81BD"/>
                </a:solidFill>
                <a:latin typeface="Helvetica"/>
                <a:cs typeface="Helvetica"/>
              </a:rPr>
              <a:t>Jamie Oliver’s Food Foundation (Global)</a:t>
            </a:r>
          </a:p>
          <a:p>
            <a:pPr marL="0" indent="0">
              <a:buFont typeface="Arial" pitchFamily="34" charset="0"/>
              <a:buNone/>
            </a:pPr>
            <a:r>
              <a:rPr lang="en-US" altLang="zh-TW" sz="2000" dirty="0" smtClean="0">
                <a:solidFill>
                  <a:prstClr val="black"/>
                </a:solidFill>
                <a:latin typeface="Helvetica"/>
                <a:cs typeface="Helvetica"/>
              </a:rPr>
              <a:t>Theme: Feed the Future</a:t>
            </a:r>
          </a:p>
          <a:p>
            <a:pPr marL="0" indent="0">
              <a:buFont typeface="Arial" pitchFamily="34" charset="0"/>
              <a:buNone/>
            </a:pPr>
            <a:r>
              <a:rPr lang="en-US" altLang="zh-TW" sz="2000" dirty="0" smtClean="0">
                <a:solidFill>
                  <a:prstClr val="black"/>
                </a:solidFill>
                <a:latin typeface="Helvetica"/>
                <a:cs typeface="Helvetica"/>
                <a:hlinkClick r:id="rId2"/>
              </a:rPr>
              <a:t>Report link</a:t>
            </a:r>
            <a:endParaRPr lang="en-US" sz="2000" b="1" dirty="0">
              <a:solidFill>
                <a:prstClr val="black"/>
              </a:solidFill>
              <a:latin typeface="Helvetica"/>
              <a:cs typeface="Helvetica"/>
            </a:endParaRPr>
          </a:p>
        </p:txBody>
      </p:sp>
      <p:pic>
        <p:nvPicPr>
          <p:cNvPr id="4" name="Picture 3" descr="Screen Shot 2016-07-28 at 14.55.06.png"/>
          <p:cNvPicPr>
            <a:picLocks noChangeAspect="1"/>
          </p:cNvPicPr>
          <p:nvPr/>
        </p:nvPicPr>
        <p:blipFill rotWithShape="1">
          <a:blip r:embed="rId3" cstate="screen">
            <a:extLst>
              <a:ext uri="{28A0092B-C50C-407E-A947-70E740481C1C}">
                <a14:useLocalDpi xmlns:a14="http://schemas.microsoft.com/office/drawing/2010/main"/>
              </a:ext>
            </a:extLst>
          </a:blip>
          <a:srcRect t="2931" b="6480"/>
          <a:stretch/>
        </p:blipFill>
        <p:spPr>
          <a:xfrm>
            <a:off x="6228184" y="4023816"/>
            <a:ext cx="2880320" cy="2789560"/>
          </a:xfrm>
          <a:prstGeom prst="rect">
            <a:avLst/>
          </a:prstGeom>
        </p:spPr>
      </p:pic>
      <p:pic>
        <p:nvPicPr>
          <p:cNvPr id="6" name="Picture 5" descr="01.jpg"/>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07504" y="1124744"/>
            <a:ext cx="6841816" cy="3240360"/>
          </a:xfrm>
          <a:prstGeom prst="rect">
            <a:avLst/>
          </a:prstGeom>
        </p:spPr>
      </p:pic>
      <p:pic>
        <p:nvPicPr>
          <p:cNvPr id="7" name="Picture 6" descr="_DSC0995.jpg"/>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9872" y="3789040"/>
            <a:ext cx="2736304" cy="1699806"/>
          </a:xfrm>
          <a:prstGeom prst="rect">
            <a:avLst/>
          </a:prstGeom>
        </p:spPr>
      </p:pic>
      <p:pic>
        <p:nvPicPr>
          <p:cNvPr id="9" name="Picture 8" descr="_DSC1484.jpg"/>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a:off x="6732240" y="908720"/>
            <a:ext cx="2278933" cy="1728192"/>
          </a:xfrm>
          <a:prstGeom prst="rect">
            <a:avLst/>
          </a:prstGeom>
          <a:ln>
            <a:solidFill>
              <a:srgbClr val="4F81BD"/>
            </a:solidFill>
          </a:ln>
          <a:effectLst>
            <a:glow rad="101600">
              <a:schemeClr val="accent6">
                <a:satMod val="175000"/>
                <a:alpha val="40000"/>
              </a:schemeClr>
            </a:glow>
            <a:outerShdw blurRad="50800" dist="38100" dir="2700000" algn="tl" rotWithShape="0">
              <a:prstClr val="black">
                <a:alpha val="40000"/>
              </a:prstClr>
            </a:outerShdw>
          </a:effectLst>
          <a:scene3d>
            <a:camera prst="orthographicFront"/>
            <a:lightRig rig="threePt" dir="t"/>
          </a:scene3d>
          <a:sp3d>
            <a:bevelT prst="slope"/>
          </a:sp3d>
        </p:spPr>
      </p:pic>
      <p:pic>
        <p:nvPicPr>
          <p:cNvPr id="10" name="Picture 9" descr="FRD2016carnival.jpg"/>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107504" y="3781026"/>
            <a:ext cx="3560812" cy="1808214"/>
          </a:xfrm>
          <a:prstGeom prst="rect">
            <a:avLst/>
          </a:prstGeom>
        </p:spPr>
      </p:pic>
    </p:spTree>
    <p:extLst>
      <p:ext uri="{BB962C8B-B14F-4D97-AF65-F5344CB8AC3E}">
        <p14:creationId xmlns:p14="http://schemas.microsoft.com/office/powerpoint/2010/main" val="1953824087"/>
      </p:ext>
    </p:extLst>
  </p:cSld>
  <p:clrMapOvr>
    <a:masterClrMapping/>
  </p:clrMapOvr>
  <p:transition spd="slow">
    <p:wipe/>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12968" cy="1152128"/>
          </a:xfrm>
        </p:spPr>
        <p:txBody>
          <a:bodyPr>
            <a:noAutofit/>
          </a:bodyPr>
          <a:lstStyle/>
          <a:p>
            <a:pPr algn="ctr"/>
            <a:r>
              <a:rPr lang="en-US" sz="3200" b="1" dirty="0" smtClean="0">
                <a:latin typeface="Helvetica"/>
                <a:cs typeface="Helvetica"/>
              </a:rPr>
              <a:t>Think.Cook.Save </a:t>
            </a:r>
            <a:br>
              <a:rPr lang="en-US" sz="3200" b="1" dirty="0" smtClean="0">
                <a:latin typeface="Helvetica"/>
                <a:cs typeface="Helvetica"/>
              </a:rPr>
            </a:br>
            <a:r>
              <a:rPr lang="en-US" sz="3200" b="1" dirty="0" smtClean="0">
                <a:latin typeface="Helvetica"/>
                <a:cs typeface="Helvetica"/>
              </a:rPr>
              <a:t>Health &amp; Food Education Program 2016</a:t>
            </a:r>
            <a:endParaRPr lang="en-US" sz="3200" b="1" dirty="0">
              <a:latin typeface="Helvetica"/>
              <a:cs typeface="Helvetica"/>
            </a:endParaRPr>
          </a:p>
        </p:txBody>
      </p:sp>
      <p:sp>
        <p:nvSpPr>
          <p:cNvPr id="4" name="Content Placeholder 2"/>
          <p:cNvSpPr>
            <a:spLocks noGrp="1"/>
          </p:cNvSpPr>
          <p:nvPr>
            <p:ph idx="1"/>
          </p:nvPr>
        </p:nvSpPr>
        <p:spPr>
          <a:xfrm>
            <a:off x="4175955" y="1746217"/>
            <a:ext cx="2664296" cy="2376263"/>
          </a:xfrm>
        </p:spPr>
        <p:txBody>
          <a:bodyPr>
            <a:noAutofit/>
          </a:bodyPr>
          <a:lstStyle/>
          <a:p>
            <a:pPr marL="0" indent="0">
              <a:buNone/>
            </a:pPr>
            <a:r>
              <a:rPr lang="en-HK" altLang="zh-HK" sz="2200" b="1" dirty="0">
                <a:solidFill>
                  <a:schemeClr val="tx1"/>
                </a:solidFill>
                <a:latin typeface="Helvetica"/>
                <a:cs typeface="Helvetica"/>
              </a:rPr>
              <a:t>Approached &gt; 300 schools, reaching 30,000 students in 4 </a:t>
            </a:r>
            <a:r>
              <a:rPr lang="en-HK" altLang="zh-HK" sz="2200" b="1" dirty="0" smtClean="0">
                <a:solidFill>
                  <a:schemeClr val="tx1"/>
                </a:solidFill>
                <a:latin typeface="Helvetica"/>
                <a:cs typeface="Helvetica"/>
              </a:rPr>
              <a:t>years</a:t>
            </a:r>
            <a:endParaRPr lang="en-HK" altLang="zh-HK" sz="2200" b="1" dirty="0">
              <a:solidFill>
                <a:schemeClr val="tx1"/>
              </a:solidFill>
              <a:latin typeface="Helvetica"/>
              <a:cs typeface="Helvetica"/>
            </a:endParaRPr>
          </a:p>
        </p:txBody>
      </p:sp>
      <p:pic>
        <p:nvPicPr>
          <p:cNvPr id="6" name="Picture 5" descr="2016-17-School-Invitation-Poster-v3.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1384900"/>
            <a:ext cx="4067944" cy="5475160"/>
          </a:xfrm>
          <a:prstGeom prst="rect">
            <a:avLst/>
          </a:prstGeom>
        </p:spPr>
      </p:pic>
      <p:pic>
        <p:nvPicPr>
          <p:cNvPr id="7" name="Picture 6" descr="TCS2016.jpg"/>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067246" y="3255851"/>
            <a:ext cx="5076754" cy="3602149"/>
          </a:xfrm>
          <a:prstGeom prst="rect">
            <a:avLst/>
          </a:prstGeom>
        </p:spPr>
      </p:pic>
      <p:pic>
        <p:nvPicPr>
          <p:cNvPr id="5" name="Picture 4" descr="Photo 26-10-2015 14 45 33.jpg"/>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rot="5400000">
            <a:off x="6906611" y="1382423"/>
            <a:ext cx="2282129" cy="2198824"/>
          </a:xfrm>
          <a:prstGeom prst="rect">
            <a:avLst/>
          </a:prstGeom>
        </p:spPr>
      </p:pic>
      <p:pic>
        <p:nvPicPr>
          <p:cNvPr id="12" name="Picture 11"/>
          <p:cNvPicPr>
            <a:picLocks noChangeAspect="1"/>
          </p:cNvPicPr>
          <p:nvPr/>
        </p:nvPicPr>
        <p:blipFill>
          <a:blip r:embed="rId5" cstate="print"/>
          <a:stretch>
            <a:fillRect/>
          </a:stretch>
        </p:blipFill>
        <p:spPr>
          <a:xfrm>
            <a:off x="7837785" y="5038556"/>
            <a:ext cx="1195113" cy="164726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descr="A_237.jpg"/>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423908">
            <a:off x="7596574" y="3097244"/>
            <a:ext cx="1538290" cy="10513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5"/>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21095597">
            <a:off x="4079658" y="3232701"/>
            <a:ext cx="1251627" cy="15022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06816562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250" fill="hold"/>
                                        <p:tgtEl>
                                          <p:spTgt spid="14"/>
                                        </p:tgtEl>
                                        <p:attrNameLst>
                                          <p:attrName>ppt_w</p:attrName>
                                        </p:attrNameLst>
                                      </p:cBhvr>
                                      <p:tavLst>
                                        <p:tav tm="0">
                                          <p:val>
                                            <p:fltVal val="0"/>
                                          </p:val>
                                        </p:tav>
                                        <p:tav tm="100000">
                                          <p:val>
                                            <p:strVal val="#ppt_w"/>
                                          </p:val>
                                        </p:tav>
                                      </p:tavLst>
                                    </p:anim>
                                    <p:anim calcmode="lin" valueType="num">
                                      <p:cBhvr>
                                        <p:cTn id="8" dur="250" fill="hold"/>
                                        <p:tgtEl>
                                          <p:spTgt spid="14"/>
                                        </p:tgtEl>
                                        <p:attrNameLst>
                                          <p:attrName>ppt_h</p:attrName>
                                        </p:attrNameLst>
                                      </p:cBhvr>
                                      <p:tavLst>
                                        <p:tav tm="0">
                                          <p:val>
                                            <p:fltVal val="0"/>
                                          </p:val>
                                        </p:tav>
                                        <p:tav tm="100000">
                                          <p:val>
                                            <p:strVal val="#ppt_h"/>
                                          </p:val>
                                        </p:tav>
                                      </p:tavLst>
                                    </p:anim>
                                    <p:animEffect transition="in" filter="fade">
                                      <p:cBhvr>
                                        <p:cTn id="9" dur="250"/>
                                        <p:tgtEl>
                                          <p:spTgt spid="14"/>
                                        </p:tgtEl>
                                      </p:cBhvr>
                                    </p:animEffect>
                                  </p:childTnLst>
                                </p:cTn>
                              </p:par>
                            </p:childTnLst>
                          </p:cTn>
                        </p:par>
                        <p:par>
                          <p:cTn id="10" fill="hold">
                            <p:stCondLst>
                              <p:cond delay="250"/>
                            </p:stCondLst>
                            <p:childTnLst>
                              <p:par>
                                <p:cTn id="11" presetID="53" presetClass="entr" presetSubtype="16" fill="hold" nodeType="after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250" fill="hold"/>
                                        <p:tgtEl>
                                          <p:spTgt spid="13"/>
                                        </p:tgtEl>
                                        <p:attrNameLst>
                                          <p:attrName>ppt_w</p:attrName>
                                        </p:attrNameLst>
                                      </p:cBhvr>
                                      <p:tavLst>
                                        <p:tav tm="0">
                                          <p:val>
                                            <p:fltVal val="0"/>
                                          </p:val>
                                        </p:tav>
                                        <p:tav tm="100000">
                                          <p:val>
                                            <p:strVal val="#ppt_w"/>
                                          </p:val>
                                        </p:tav>
                                      </p:tavLst>
                                    </p:anim>
                                    <p:anim calcmode="lin" valueType="num">
                                      <p:cBhvr>
                                        <p:cTn id="14" dur="250" fill="hold"/>
                                        <p:tgtEl>
                                          <p:spTgt spid="13"/>
                                        </p:tgtEl>
                                        <p:attrNameLst>
                                          <p:attrName>ppt_h</p:attrName>
                                        </p:attrNameLst>
                                      </p:cBhvr>
                                      <p:tavLst>
                                        <p:tav tm="0">
                                          <p:val>
                                            <p:fltVal val="0"/>
                                          </p:val>
                                        </p:tav>
                                        <p:tav tm="100000">
                                          <p:val>
                                            <p:strVal val="#ppt_h"/>
                                          </p:val>
                                        </p:tav>
                                      </p:tavLst>
                                    </p:anim>
                                    <p:animEffect transition="in" filter="fade">
                                      <p:cBhvr>
                                        <p:cTn id="15" dur="2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a:xfrm>
            <a:off x="360040" y="200834"/>
            <a:ext cx="8568444" cy="646331"/>
          </a:xfrm>
          <a:prstGeom prst="rect">
            <a:avLst/>
          </a:prstGeom>
          <a:noFill/>
        </p:spPr>
        <p:txBody>
          <a:bodyPr wrap="square" rtlCol="0">
            <a:spAutoFit/>
          </a:bodyPr>
          <a:lstStyle/>
          <a:p>
            <a:pPr algn="ctr"/>
            <a:r>
              <a:rPr lang="en-US" altLang="zh-HK" sz="3600" b="1" dirty="0" err="1" smtClean="0">
                <a:solidFill>
                  <a:prstClr val="black"/>
                </a:solidFill>
                <a:latin typeface="Helvetica"/>
                <a:cs typeface="Helvetica"/>
              </a:rPr>
              <a:t>XChange</a:t>
            </a:r>
            <a:r>
              <a:rPr lang="en-US" altLang="zh-HK" sz="3600" b="1" dirty="0" smtClean="0">
                <a:solidFill>
                  <a:prstClr val="black"/>
                </a:solidFill>
                <a:latin typeface="Helvetica"/>
                <a:cs typeface="Helvetica"/>
              </a:rPr>
              <a:t>: Social Gastronomy</a:t>
            </a:r>
            <a:endParaRPr lang="zh-HK" altLang="en-US" sz="3600" b="1" dirty="0">
              <a:solidFill>
                <a:prstClr val="black"/>
              </a:solidFill>
              <a:latin typeface="Helvetica"/>
              <a:cs typeface="Helvetica"/>
            </a:endParaRPr>
          </a:p>
        </p:txBody>
      </p:sp>
      <p:sp>
        <p:nvSpPr>
          <p:cNvPr id="5" name="Content Placeholder 2"/>
          <p:cNvSpPr txBox="1">
            <a:spLocks/>
          </p:cNvSpPr>
          <p:nvPr/>
        </p:nvSpPr>
        <p:spPr>
          <a:xfrm>
            <a:off x="251520" y="5229200"/>
            <a:ext cx="8712968" cy="1440160"/>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altLang="zh-TW" sz="2000" dirty="0" smtClean="0">
                <a:solidFill>
                  <a:prstClr val="black"/>
                </a:solidFill>
                <a:latin typeface="Helvetica"/>
                <a:cs typeface="Helvetica"/>
              </a:rPr>
              <a:t>Partners: </a:t>
            </a:r>
            <a:r>
              <a:rPr lang="en-US" altLang="zh-TW" sz="2000" b="1" dirty="0" smtClean="0">
                <a:solidFill>
                  <a:srgbClr val="4F81BD"/>
                </a:solidFill>
                <a:latin typeface="Helvetica"/>
                <a:cs typeface="Helvetica"/>
              </a:rPr>
              <a:t>Polytechnic University, Oil Street Art Space</a:t>
            </a:r>
            <a:r>
              <a:rPr lang="en-US" altLang="zh-TW" sz="2000" dirty="0" smtClean="0">
                <a:solidFill>
                  <a:srgbClr val="4F81BD"/>
                </a:solidFill>
                <a:latin typeface="Helvetica"/>
                <a:cs typeface="Helvetica"/>
              </a:rPr>
              <a:t> </a:t>
            </a:r>
          </a:p>
          <a:p>
            <a:pPr marL="0" indent="0">
              <a:buFont typeface="Arial" pitchFamily="34" charset="0"/>
              <a:buNone/>
            </a:pPr>
            <a:r>
              <a:rPr lang="en-US" altLang="zh-TW" sz="2000" dirty="0" smtClean="0">
                <a:solidFill>
                  <a:prstClr val="black"/>
                </a:solidFill>
                <a:latin typeface="Helvetica"/>
                <a:cs typeface="Helvetica"/>
              </a:rPr>
              <a:t>Content: Social Innovation: from food waste to community relationship</a:t>
            </a:r>
          </a:p>
          <a:p>
            <a:pPr marL="0" indent="0">
              <a:buFont typeface="Arial" pitchFamily="34" charset="0"/>
              <a:buNone/>
            </a:pPr>
            <a:r>
              <a:rPr lang="en-US" altLang="zh-TW" sz="2000" dirty="0" smtClean="0">
                <a:solidFill>
                  <a:prstClr val="black"/>
                </a:solidFill>
                <a:latin typeface="Helvetica"/>
                <a:cs typeface="Helvetica"/>
              </a:rPr>
              <a:t>Duration: Jan 2016 (3 sessions)</a:t>
            </a:r>
          </a:p>
          <a:p>
            <a:pPr marL="0" indent="0">
              <a:buFont typeface="Arial" pitchFamily="34" charset="0"/>
              <a:buNone/>
            </a:pPr>
            <a:r>
              <a:rPr lang="en-US" altLang="zh-TW" sz="2000" dirty="0" smtClean="0">
                <a:solidFill>
                  <a:prstClr val="black"/>
                </a:solidFill>
                <a:latin typeface="Helvetica"/>
                <a:cs typeface="Helvetica"/>
              </a:rPr>
              <a:t>Highlights: Cooking Workshops hosted by Go.Asia in 3 weekends</a:t>
            </a:r>
            <a:endParaRPr lang="en-US" sz="2000" dirty="0">
              <a:solidFill>
                <a:prstClr val="black"/>
              </a:solidFill>
              <a:latin typeface="Helvetica"/>
              <a:cs typeface="Helvetica"/>
            </a:endParaRPr>
          </a:p>
        </p:txBody>
      </p:sp>
      <p:grpSp>
        <p:nvGrpSpPr>
          <p:cNvPr id="7" name="Group 6"/>
          <p:cNvGrpSpPr/>
          <p:nvPr/>
        </p:nvGrpSpPr>
        <p:grpSpPr>
          <a:xfrm>
            <a:off x="0" y="847164"/>
            <a:ext cx="9252520" cy="4285335"/>
            <a:chOff x="207431" y="1124744"/>
            <a:chExt cx="8613041" cy="3989158"/>
          </a:xfrm>
        </p:grpSpPr>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207431" y="1124744"/>
              <a:ext cx="6740833" cy="208823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t="10714" b="25000"/>
            <a:stretch/>
          </p:blipFill>
          <p:spPr>
            <a:xfrm>
              <a:off x="207431" y="3212976"/>
              <a:ext cx="4436577" cy="1900926"/>
            </a:xfrm>
            <a:prstGeom prst="rect">
              <a:avLst/>
            </a:prstGeom>
          </p:spPr>
        </p:pic>
        <p:pic>
          <p:nvPicPr>
            <p:cNvPr id="4" name="Picture 3" descr="oil2.jpg"/>
            <p:cNvPicPr>
              <a:picLocks noChangeAspect="1"/>
            </p:cNvPicPr>
            <p:nvPr/>
          </p:nvPicPr>
          <p:blipFill rotWithShape="1">
            <a:blip r:embed="rId4" cstate="print">
              <a:extLst>
                <a:ext uri="{28A0092B-C50C-407E-A947-70E740481C1C}">
                  <a14:useLocalDpi xmlns:a14="http://schemas.microsoft.com/office/drawing/2010/main"/>
                </a:ext>
              </a:extLst>
            </a:blip>
            <a:srcRect r="5128"/>
            <a:stretch/>
          </p:blipFill>
          <p:spPr>
            <a:xfrm>
              <a:off x="6084168" y="1124744"/>
              <a:ext cx="2664296" cy="2088356"/>
            </a:xfrm>
            <a:prstGeom prst="rect">
              <a:avLst/>
            </a:prstGeom>
          </p:spPr>
        </p:pic>
        <p:pic>
          <p:nvPicPr>
            <p:cNvPr id="6" name="Picture 5" descr="oil3.jpg"/>
            <p:cNvPicPr>
              <a:picLocks noChangeAspect="1"/>
            </p:cNvPicPr>
            <p:nvPr/>
          </p:nvPicPr>
          <p:blipFill rotWithShape="1">
            <a:blip r:embed="rId5" cstate="print">
              <a:extLst>
                <a:ext uri="{28A0092B-C50C-407E-A947-70E740481C1C}">
                  <a14:useLocalDpi xmlns:a14="http://schemas.microsoft.com/office/drawing/2010/main"/>
                </a:ext>
              </a:extLst>
            </a:blip>
            <a:srcRect l="-1" r="-1902" b="5273"/>
            <a:stretch/>
          </p:blipFill>
          <p:spPr>
            <a:xfrm>
              <a:off x="4650680" y="3212976"/>
              <a:ext cx="4169792" cy="1900926"/>
            </a:xfrm>
            <a:prstGeom prst="rect">
              <a:avLst/>
            </a:prstGeom>
          </p:spPr>
        </p:pic>
      </p:grpSp>
    </p:spTree>
    <p:extLst>
      <p:ext uri="{BB962C8B-B14F-4D97-AF65-F5344CB8AC3E}">
        <p14:creationId xmlns:p14="http://schemas.microsoft.com/office/powerpoint/2010/main" val="2970425408"/>
      </p:ext>
    </p:extLst>
  </p:cSld>
  <p:clrMapOvr>
    <a:masterClrMapping/>
  </p:clrMapOvr>
  <p:transition spd="slow">
    <p:wipe/>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9142699" cy="4737100"/>
          </a:xfrm>
          <a:prstGeom prst="rect">
            <a:avLst/>
          </a:prstGeom>
        </p:spPr>
      </p:pic>
      <p:sp>
        <p:nvSpPr>
          <p:cNvPr id="7" name="Rectangle 6"/>
          <p:cNvSpPr/>
          <p:nvPr/>
        </p:nvSpPr>
        <p:spPr>
          <a:xfrm>
            <a:off x="6858001"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Rectangle 3"/>
          <p:cNvSpPr/>
          <p:nvPr/>
        </p:nvSpPr>
        <p:spPr>
          <a:xfrm>
            <a:off x="-1"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Rectangle 4"/>
          <p:cNvSpPr/>
          <p:nvPr/>
        </p:nvSpPr>
        <p:spPr>
          <a:xfrm>
            <a:off x="2286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026" name="Picture 2" descr="Image may contain: 4 people, people smiling, people standing and indoor"/>
          <p:cNvPicPr>
            <a:picLocks noChangeAspect="1" noChangeArrowheads="1"/>
          </p:cNvPicPr>
          <p:nvPr/>
        </p:nvPicPr>
        <p:blipFill rotWithShape="1">
          <a:blip r:embed="rId3">
            <a:extLst>
              <a:ext uri="{28A0092B-C50C-407E-A947-70E740481C1C}">
                <a14:useLocalDpi xmlns:a14="http://schemas.microsoft.com/office/drawing/2010/main" val="0"/>
              </a:ext>
            </a:extLst>
          </a:blip>
          <a:srcRect l="33107" t="22408" r="50011" b="38372"/>
          <a:stretch/>
        </p:blipFill>
        <p:spPr bwMode="auto">
          <a:xfrm>
            <a:off x="10131" y="3337487"/>
            <a:ext cx="2268612" cy="35132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may contain: 2 people, people smiling"/>
          <p:cNvPicPr>
            <a:picLocks noChangeAspect="1" noChangeArrowheads="1"/>
          </p:cNvPicPr>
          <p:nvPr/>
        </p:nvPicPr>
        <p:blipFill rotWithShape="1">
          <a:blip r:embed="rId4">
            <a:extLst>
              <a:ext uri="{28A0092B-C50C-407E-A947-70E740481C1C}">
                <a14:useLocalDpi xmlns:a14="http://schemas.microsoft.com/office/drawing/2010/main" val="0"/>
              </a:ext>
            </a:extLst>
          </a:blip>
          <a:srcRect l="28200" t="16413" r="46329" b="57197"/>
          <a:stretch/>
        </p:blipFill>
        <p:spPr bwMode="auto">
          <a:xfrm>
            <a:off x="2278743" y="3338286"/>
            <a:ext cx="2278744" cy="354148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p:cNvPicPr>
            <a:picLocks noChangeAspect="1" noChangeArrowheads="1"/>
          </p:cNvPicPr>
          <p:nvPr/>
        </p:nvPicPr>
        <p:blipFill>
          <a:blip r:embed="rId5" cstate="print">
            <a:clrChange>
              <a:clrFrom>
                <a:srgbClr val="FFFFFF"/>
              </a:clrFrom>
              <a:clrTo>
                <a:srgbClr val="FFFFFF">
                  <a:alpha val="0"/>
                </a:srgbClr>
              </a:clrTo>
            </a:clrChange>
            <a:lum bright="40000"/>
          </a:blip>
          <a:srcRect/>
          <a:stretch>
            <a:fillRect/>
          </a:stretch>
        </p:blipFill>
        <p:spPr bwMode="auto">
          <a:xfrm>
            <a:off x="2822419" y="4369410"/>
            <a:ext cx="1213161" cy="1100720"/>
          </a:xfrm>
          <a:prstGeom prst="rect">
            <a:avLst/>
          </a:prstGeom>
          <a:ln>
            <a:noFill/>
          </a:ln>
          <a:effectLst>
            <a:outerShdw blurRad="292100" dist="139700" dir="2700000" algn="tl" rotWithShape="0">
              <a:srgbClr val="333333">
                <a:alpha val="65000"/>
              </a:srgbClr>
            </a:outerShdw>
          </a:effectLst>
        </p:spPr>
      </p:pic>
      <p:pic>
        <p:nvPicPr>
          <p:cNvPr id="1030" name="Picture 6" descr="Image may contain: sky, cloud and outdoo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35737" t="26881" r="37418" b="10812"/>
          <a:stretch/>
        </p:blipFill>
        <p:spPr bwMode="auto">
          <a:xfrm>
            <a:off x="4557488" y="3352799"/>
            <a:ext cx="2278743" cy="3512457"/>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p:cNvPicPr>
            <a:picLocks noChangeAspect="1"/>
          </p:cNvPicPr>
          <p:nvPr/>
        </p:nvPicPr>
        <p:blipFill rotWithShape="1">
          <a:blip r:embed="rId7" cstate="print">
            <a:extLst>
              <a:ext uri="{28A0092B-C50C-407E-A947-70E740481C1C}">
                <a14:useLocalDpi xmlns:a14="http://schemas.microsoft.com/office/drawing/2010/main" val="0"/>
              </a:ext>
            </a:extLst>
          </a:blip>
          <a:srcRect l="73771" t="51087" r="17105" b="27666"/>
          <a:stretch/>
        </p:blipFill>
        <p:spPr>
          <a:xfrm>
            <a:off x="6829679" y="3280462"/>
            <a:ext cx="2313020" cy="3584794"/>
          </a:xfrm>
          <a:prstGeom prst="rect">
            <a:avLst/>
          </a:prstGeom>
        </p:spPr>
      </p:pic>
      <p:pic>
        <p:nvPicPr>
          <p:cNvPr id="14" name="Picture 13"/>
          <p:cNvPicPr>
            <a:picLocks noChangeAspect="1" noChangeArrowheads="1"/>
          </p:cNvPicPr>
          <p:nvPr/>
        </p:nvPicPr>
        <p:blipFill>
          <a:blip r:embed="rId8" cstate="print">
            <a:clrChange>
              <a:clrFrom>
                <a:srgbClr val="FFFFFF"/>
              </a:clrFrom>
              <a:clrTo>
                <a:srgbClr val="FFFFFF">
                  <a:alpha val="0"/>
                </a:srgbClr>
              </a:clrTo>
            </a:clrChange>
            <a:lum bright="40000"/>
          </a:blip>
          <a:srcRect b="29328"/>
          <a:stretch>
            <a:fillRect/>
          </a:stretch>
        </p:blipFill>
        <p:spPr bwMode="auto">
          <a:xfrm>
            <a:off x="7312425" y="4313212"/>
            <a:ext cx="1480296" cy="1213115"/>
          </a:xfrm>
          <a:prstGeom prst="rect">
            <a:avLst/>
          </a:prstGeom>
          <a:ln>
            <a:noFill/>
          </a:ln>
          <a:effectLst>
            <a:outerShdw blurRad="292100" dist="139700" dir="2700000" algn="tl" rotWithShape="0">
              <a:srgbClr val="333333">
                <a:alpha val="65000"/>
              </a:srgbClr>
            </a:outerShdw>
          </a:effectLst>
        </p:spPr>
      </p:pic>
      <p:sp>
        <p:nvSpPr>
          <p:cNvPr id="20" name="TextBox 19"/>
          <p:cNvSpPr txBox="1"/>
          <p:nvPr/>
        </p:nvSpPr>
        <p:spPr>
          <a:xfrm>
            <a:off x="2411323" y="5866734"/>
            <a:ext cx="2026516"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Go.Asia</a:t>
            </a:r>
            <a:endParaRPr lang="en-HK"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Charity </a:t>
            </a: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NGO </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Platform</a:t>
            </a:r>
            <a:endParaRPr lang="en-US" sz="1400" dirty="0">
              <a:solidFill>
                <a:prstClr val="black"/>
              </a:solidFill>
            </a:endParaRPr>
          </a:p>
        </p:txBody>
      </p:sp>
      <p:sp>
        <p:nvSpPr>
          <p:cNvPr id="25" name="TextBox 24"/>
          <p:cNvSpPr txBox="1"/>
          <p:nvPr/>
        </p:nvSpPr>
        <p:spPr>
          <a:xfrm>
            <a:off x="7115704" y="5873991"/>
            <a:ext cx="1814920"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Dot.Asia</a:t>
            </a:r>
            <a:endParaRPr lang="en-HK"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Internet Governance</a:t>
            </a:r>
            <a:endParaRPr lang="en-US"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5" name="Picture 2"/>
          <p:cNvPicPr>
            <a:picLocks noChangeAspect="1" noChangeArrowheads="1"/>
          </p:cNvPicPr>
          <p:nvPr/>
        </p:nvPicPr>
        <p:blipFill>
          <a:blip r:embed="rId9" cstate="print">
            <a:clrChange>
              <a:clrFrom>
                <a:srgbClr val="FFFFFF"/>
              </a:clrFrom>
              <a:clrTo>
                <a:srgbClr val="FFFFFF">
                  <a:alpha val="0"/>
                </a:srgbClr>
              </a:clrTo>
            </a:clrChange>
            <a:lum bright="40000"/>
          </a:blip>
          <a:srcRect/>
          <a:stretch>
            <a:fillRect/>
          </a:stretch>
        </p:blipFill>
        <p:spPr bwMode="auto">
          <a:xfrm>
            <a:off x="518753" y="4360539"/>
            <a:ext cx="1260657" cy="1118456"/>
          </a:xfrm>
          <a:prstGeom prst="rect">
            <a:avLst/>
          </a:prstGeom>
          <a:ln>
            <a:noFill/>
          </a:ln>
          <a:effectLst>
            <a:outerShdw blurRad="292100" dist="139700" dir="2700000" algn="tl" rotWithShape="0">
              <a:srgbClr val="333333">
                <a:alpha val="65000"/>
              </a:srgbClr>
            </a:outerShdw>
          </a:effectLst>
        </p:spPr>
      </p:pic>
      <p:sp>
        <p:nvSpPr>
          <p:cNvPr id="19" name="TextBox 18"/>
          <p:cNvSpPr txBox="1"/>
          <p:nvPr/>
        </p:nvSpPr>
        <p:spPr>
          <a:xfrm>
            <a:off x="152141" y="5857092"/>
            <a:ext cx="1967205"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NetMission.Asia</a:t>
            </a:r>
            <a:endParaRPr lang="en-HK"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Y</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outh Engagement</a:t>
            </a:r>
            <a:endParaRPr lang="en-US" sz="1400" dirty="0">
              <a:solidFill>
                <a:prstClr val="black"/>
              </a:solidFill>
            </a:endParaRPr>
          </a:p>
        </p:txBody>
      </p:sp>
      <p:sp>
        <p:nvSpPr>
          <p:cNvPr id="29" name="Rectangle 28"/>
          <p:cNvSpPr/>
          <p:nvPr/>
        </p:nvSpPr>
        <p:spPr>
          <a:xfrm rot="10800000">
            <a:off x="-1" y="-2"/>
            <a:ext cx="9154134" cy="6865257"/>
          </a:xfrm>
          <a:prstGeom prst="rect">
            <a:avLst/>
          </a:prstGeom>
          <a:gradFill>
            <a:gsLst>
              <a:gs pos="100000">
                <a:schemeClr val="tx1">
                  <a:alpha val="52000"/>
                </a:schemeClr>
              </a:gs>
              <a:gs pos="60000">
                <a:schemeClr val="tx1">
                  <a:alpha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3" name="Picture 12"/>
          <p:cNvPicPr>
            <a:picLocks noChangeAspect="1"/>
          </p:cNvPicPr>
          <p:nvPr/>
        </p:nvPicPr>
        <p:blipFill>
          <a:blip r:embed="rId10"/>
          <a:stretch>
            <a:fillRect/>
          </a:stretch>
        </p:blipFill>
        <p:spPr>
          <a:xfrm>
            <a:off x="5108420" y="4290754"/>
            <a:ext cx="1245065" cy="1228519"/>
          </a:xfrm>
          <a:prstGeom prst="rect">
            <a:avLst/>
          </a:prstGeom>
          <a:ln>
            <a:noFill/>
          </a:ln>
          <a:effectLst>
            <a:outerShdw blurRad="292100" dist="139700" dir="2700000" algn="tl" rotWithShape="0">
              <a:srgbClr val="333333">
                <a:alpha val="65000"/>
              </a:srgbClr>
            </a:outerShdw>
          </a:effectLst>
        </p:spPr>
      </p:pic>
      <p:sp>
        <p:nvSpPr>
          <p:cNvPr id="24" name="TextBox 23"/>
          <p:cNvSpPr txBox="1"/>
          <p:nvPr/>
        </p:nvSpPr>
        <p:spPr>
          <a:xfrm>
            <a:off x="4602357" y="5873991"/>
            <a:ext cx="2225288"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Ajitora.Asia</a:t>
            </a:r>
            <a:endParaRPr lang="en-HK"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ustainable </a:t>
            </a: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evelopment</a:t>
            </a:r>
            <a:endParaRPr lang="en-US" sz="1400" dirty="0">
              <a:solidFill>
                <a:prstClr val="black"/>
              </a:solidFill>
            </a:endParaRPr>
          </a:p>
        </p:txBody>
      </p:sp>
    </p:spTree>
    <p:extLst>
      <p:ext uri="{BB962C8B-B14F-4D97-AF65-F5344CB8AC3E}">
        <p14:creationId xmlns:p14="http://schemas.microsoft.com/office/powerpoint/2010/main" val="1823935466"/>
      </p:ext>
    </p:extLst>
  </p:cSld>
  <p:clrMapOvr>
    <a:masterClrMapping/>
  </p:clrMapOvr>
  <p:transition spd="slow">
    <p:fade thruBlk="1"/>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b="93621"/>
          <a:stretch/>
        </p:blipFill>
        <p:spPr>
          <a:xfrm>
            <a:off x="-102747" y="0"/>
            <a:ext cx="9246747" cy="6858000"/>
          </a:xfrm>
          <a:prstGeom prst="rect">
            <a:avLst/>
          </a:prstGeom>
        </p:spPr>
      </p:pic>
      <p:pic>
        <p:nvPicPr>
          <p:cNvPr id="2" name="Picture 1"/>
          <p:cNvPicPr>
            <a:picLocks noChangeAspect="1"/>
          </p:cNvPicPr>
          <p:nvPr/>
        </p:nvPicPr>
        <p:blipFill rotWithShape="1">
          <a:blip r:embed="rId2"/>
          <a:srcRect b="93621"/>
          <a:stretch/>
        </p:blipFill>
        <p:spPr>
          <a:xfrm>
            <a:off x="-2052736" y="0"/>
            <a:ext cx="9246747" cy="6858000"/>
          </a:xfrm>
          <a:prstGeom prst="rect">
            <a:avLst/>
          </a:prstGeom>
        </p:spPr>
      </p:pic>
      <p:pic>
        <p:nvPicPr>
          <p:cNvPr id="4" name="Picture 3"/>
          <p:cNvPicPr>
            <a:picLocks noChangeAspect="1"/>
          </p:cNvPicPr>
          <p:nvPr/>
        </p:nvPicPr>
        <p:blipFill rotWithShape="1">
          <a:blip r:embed="rId2"/>
          <a:srcRect l="32708" t="32485" r="22904" b="61136"/>
          <a:stretch/>
        </p:blipFill>
        <p:spPr>
          <a:xfrm>
            <a:off x="5039544" y="476672"/>
            <a:ext cx="4104456" cy="6858000"/>
          </a:xfrm>
          <a:prstGeom prst="rect">
            <a:avLst/>
          </a:prstGeom>
        </p:spPr>
      </p:pic>
    </p:spTree>
    <p:extLst>
      <p:ext uri="{BB962C8B-B14F-4D97-AF65-F5344CB8AC3E}">
        <p14:creationId xmlns:p14="http://schemas.microsoft.com/office/powerpoint/2010/main" val="3551172748"/>
      </p:ext>
    </p:extLst>
  </p:cSld>
  <p:clrMapOvr>
    <a:masterClrMapping/>
  </p:clrMapOvr>
  <p:transition spd="slow">
    <p:push dir="u"/>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p:cNvGrpSpPr/>
          <p:nvPr/>
        </p:nvGrpSpPr>
        <p:grpSpPr>
          <a:xfrm>
            <a:off x="0" y="0"/>
            <a:ext cx="3048000" cy="6858000"/>
            <a:chOff x="0" y="0"/>
            <a:chExt cx="3048000" cy="6858000"/>
          </a:xfrm>
        </p:grpSpPr>
        <p:sp>
          <p:nvSpPr>
            <p:cNvPr id="2" name="Rectangle 1"/>
            <p:cNvSpPr/>
            <p:nvPr/>
          </p:nvSpPr>
          <p:spPr>
            <a:xfrm>
              <a:off x="0" y="0"/>
              <a:ext cx="3048000" cy="6858000"/>
            </a:xfrm>
            <a:prstGeom prst="rect">
              <a:avLst/>
            </a:prstGeom>
            <a:solidFill>
              <a:srgbClr val="F26A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a:spLocks/>
            </p:cNvSpPr>
            <p:nvPr/>
          </p:nvSpPr>
          <p:spPr>
            <a:xfrm>
              <a:off x="0" y="1030771"/>
              <a:ext cx="3048000" cy="994172"/>
            </a:xfrm>
            <a:prstGeom prst="rect">
              <a:avLst/>
            </a:prstGeom>
          </p:spPr>
          <p:txBody>
            <a:bodyPr/>
            <a:lstStyle>
              <a:lvl1pPr algn="ctr" defTabSz="914400" rtl="0" eaLnBrk="1" latinLnBrk="0" hangingPunct="1">
                <a:spcBef>
                  <a:spcPct val="0"/>
                </a:spcBef>
                <a:buNone/>
                <a:defRPr sz="4400" kern="1200">
                  <a:solidFill>
                    <a:schemeClr val="tx1"/>
                  </a:solidFill>
                  <a:latin typeface="Arial Unicode MS" pitchFamily="34" charset="-128"/>
                  <a:ea typeface="Arial Unicode MS" pitchFamily="34" charset="-128"/>
                  <a:cs typeface="Arial Unicode MS" pitchFamily="34" charset="-128"/>
                </a:defRPr>
              </a:lvl1pPr>
            </a:lstStyle>
            <a:p>
              <a:r>
                <a:rPr lang="en-HK" sz="3600" dirty="0" smtClean="0">
                  <a:solidFill>
                    <a:srgbClr val="F1F2F1"/>
                  </a:solidFill>
                  <a:latin typeface="Titillium Web" panose="00000500000000000000" pitchFamily="2" charset="0"/>
                </a:rPr>
                <a:t>Current Mechanisms</a:t>
              </a:r>
              <a:endParaRPr lang="en-US" sz="3600" dirty="0">
                <a:solidFill>
                  <a:srgbClr val="F1F2F1"/>
                </a:solidFill>
                <a:latin typeface="Titillium Web" panose="00000500000000000000" pitchFamily="2" charset="0"/>
              </a:endParaRPr>
            </a:p>
          </p:txBody>
        </p:sp>
        <p:sp>
          <p:nvSpPr>
            <p:cNvPr id="10" name="Content Placeholder 4"/>
            <p:cNvSpPr txBox="1">
              <a:spLocks/>
            </p:cNvSpPr>
            <p:nvPr/>
          </p:nvSpPr>
          <p:spPr>
            <a:xfrm>
              <a:off x="114300" y="2635074"/>
              <a:ext cx="2800350" cy="276242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Arial Unicode MS" pitchFamily="34" charset="-128"/>
                  <a:ea typeface="Arial Unicode MS" pitchFamily="34" charset="-128"/>
                  <a:cs typeface="Arial Unicode MS" pitchFamily="34" charset="-128"/>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Unicode MS" pitchFamily="34" charset="-128"/>
                  <a:ea typeface="Arial Unicode MS" pitchFamily="34" charset="-128"/>
                  <a:cs typeface="Arial Unicode MS" pitchFamily="34" charset="-128"/>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Unicode MS" pitchFamily="34" charset="-128"/>
                  <a:ea typeface="Arial Unicode MS" pitchFamily="34" charset="-128"/>
                  <a:cs typeface="Arial Unicode MS" pitchFamily="34" charset="-128"/>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Unicode MS" pitchFamily="34" charset="-128"/>
                  <a:ea typeface="Arial Unicode MS" pitchFamily="34" charset="-128"/>
                  <a:cs typeface="Arial Unicode MS" pitchFamily="34" charset="-128"/>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Unicode MS" pitchFamily="34" charset="-128"/>
                  <a:ea typeface="Arial Unicode MS" pitchFamily="34" charset="-128"/>
                  <a:cs typeface="Arial Unicode MS" pitchFamily="34" charset="-128"/>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HK" sz="1800" i="1" dirty="0" smtClean="0">
                  <a:solidFill>
                    <a:srgbClr val="F1F2F1"/>
                  </a:solidFill>
                  <a:latin typeface="Titillium Web" panose="00000500000000000000" pitchFamily="2" charset="0"/>
                </a:rPr>
                <a:t>What are the current mechanisms for the conservation community to alert, suspend or takedown materials propagating illegal wildlife trade online? How could the process be better refined for effectiveness?</a:t>
              </a:r>
              <a:endParaRPr lang="en-US" sz="1800" i="1" dirty="0">
                <a:solidFill>
                  <a:srgbClr val="F1F2F1"/>
                </a:solidFill>
                <a:latin typeface="Titillium Web" panose="00000500000000000000" pitchFamily="2" charset="0"/>
              </a:endParaRPr>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9525" y="5753452"/>
              <a:ext cx="588951" cy="561236"/>
            </a:xfrm>
            <a:prstGeom prst="rect">
              <a:avLst/>
            </a:prstGeom>
          </p:spPr>
        </p:pic>
      </p:grpSp>
      <p:grpSp>
        <p:nvGrpSpPr>
          <p:cNvPr id="19" name="Group 18"/>
          <p:cNvGrpSpPr/>
          <p:nvPr/>
        </p:nvGrpSpPr>
        <p:grpSpPr>
          <a:xfrm>
            <a:off x="3048000" y="0"/>
            <a:ext cx="3048000" cy="6858000"/>
            <a:chOff x="3048000" y="0"/>
            <a:chExt cx="3048000" cy="6858000"/>
          </a:xfrm>
        </p:grpSpPr>
        <p:sp>
          <p:nvSpPr>
            <p:cNvPr id="3" name="Rectangle 2"/>
            <p:cNvSpPr/>
            <p:nvPr/>
          </p:nvSpPr>
          <p:spPr>
            <a:xfrm>
              <a:off x="3048000" y="0"/>
              <a:ext cx="3048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p:cNvSpPr txBox="1">
              <a:spLocks/>
            </p:cNvSpPr>
            <p:nvPr/>
          </p:nvSpPr>
          <p:spPr>
            <a:xfrm>
              <a:off x="3048000" y="1030771"/>
              <a:ext cx="3048000" cy="1193122"/>
            </a:xfrm>
            <a:prstGeom prst="rect">
              <a:avLst/>
            </a:prstGeom>
          </p:spPr>
          <p:txBody>
            <a:bodyPr/>
            <a:lstStyle>
              <a:lvl1pPr algn="ctr" defTabSz="914400" rtl="0" eaLnBrk="1" latinLnBrk="0" hangingPunct="1">
                <a:spcBef>
                  <a:spcPct val="0"/>
                </a:spcBef>
                <a:buNone/>
                <a:defRPr sz="4400" kern="1200">
                  <a:solidFill>
                    <a:schemeClr val="tx1"/>
                  </a:solidFill>
                  <a:latin typeface="Arial Unicode MS" pitchFamily="34" charset="-128"/>
                  <a:ea typeface="Arial Unicode MS" pitchFamily="34" charset="-128"/>
                  <a:cs typeface="Arial Unicode MS" pitchFamily="34" charset="-128"/>
                </a:defRPr>
              </a:lvl1pPr>
            </a:lstStyle>
            <a:p>
              <a:r>
                <a:rPr lang="en-HK" sz="3600" dirty="0" smtClean="0">
                  <a:solidFill>
                    <a:srgbClr val="F26524"/>
                  </a:solidFill>
                  <a:latin typeface="Titillium Web" panose="00000500000000000000" pitchFamily="2" charset="0"/>
                </a:rPr>
                <a:t>Intermediary Liability</a:t>
              </a:r>
              <a:endParaRPr lang="en-US" sz="3600" dirty="0">
                <a:solidFill>
                  <a:srgbClr val="F26524"/>
                </a:solidFill>
                <a:latin typeface="Titillium Web" panose="00000500000000000000" pitchFamily="2" charset="0"/>
              </a:endParaRPr>
            </a:p>
          </p:txBody>
        </p:sp>
        <p:sp>
          <p:nvSpPr>
            <p:cNvPr id="13" name="Content Placeholder 4"/>
            <p:cNvSpPr txBox="1">
              <a:spLocks/>
            </p:cNvSpPr>
            <p:nvPr/>
          </p:nvSpPr>
          <p:spPr>
            <a:xfrm>
              <a:off x="3181350" y="2635074"/>
              <a:ext cx="2781300" cy="286402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Arial Unicode MS" pitchFamily="34" charset="-128"/>
                  <a:ea typeface="Arial Unicode MS" pitchFamily="34" charset="-128"/>
                  <a:cs typeface="Arial Unicode MS" pitchFamily="34" charset="-128"/>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Unicode MS" pitchFamily="34" charset="-128"/>
                  <a:ea typeface="Arial Unicode MS" pitchFamily="34" charset="-128"/>
                  <a:cs typeface="Arial Unicode MS" pitchFamily="34" charset="-128"/>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Unicode MS" pitchFamily="34" charset="-128"/>
                  <a:ea typeface="Arial Unicode MS" pitchFamily="34" charset="-128"/>
                  <a:cs typeface="Arial Unicode MS" pitchFamily="34" charset="-128"/>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Unicode MS" pitchFamily="34" charset="-128"/>
                  <a:ea typeface="Arial Unicode MS" pitchFamily="34" charset="-128"/>
                  <a:cs typeface="Arial Unicode MS" pitchFamily="34" charset="-128"/>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Unicode MS" pitchFamily="34" charset="-128"/>
                  <a:ea typeface="Arial Unicode MS" pitchFamily="34" charset="-128"/>
                  <a:cs typeface="Arial Unicode MS" pitchFamily="34" charset="-128"/>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HK" sz="1800" i="1" dirty="0" smtClean="0">
                  <a:solidFill>
                    <a:srgbClr val="F26524"/>
                  </a:solidFill>
                  <a:latin typeface="Titillium Web" panose="00000500000000000000" pitchFamily="2" charset="0"/>
                </a:rPr>
                <a:t>How (if at all) would the Manila Principles apply to the matter of illegal wildlife trade online? Are there other similar situations, e.g. child trafficking, trademark infringement, counterfeit goods, etc. where experience can be drawn from?</a:t>
              </a:r>
              <a:endParaRPr lang="en-US" sz="1800" i="1" dirty="0">
                <a:solidFill>
                  <a:srgbClr val="F26524"/>
                </a:solidFill>
                <a:latin typeface="Titillium Web" panose="00000500000000000000" pitchFamily="2" charset="0"/>
              </a:endParaRPr>
            </a:p>
          </p:txBody>
        </p:sp>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617678">
              <a:off x="4251375" y="5696569"/>
              <a:ext cx="641250" cy="675000"/>
            </a:xfrm>
            <a:prstGeom prst="rect">
              <a:avLst/>
            </a:prstGeom>
          </p:spPr>
        </p:pic>
      </p:grpSp>
      <p:grpSp>
        <p:nvGrpSpPr>
          <p:cNvPr id="20" name="Group 19"/>
          <p:cNvGrpSpPr/>
          <p:nvPr/>
        </p:nvGrpSpPr>
        <p:grpSpPr>
          <a:xfrm>
            <a:off x="6096000" y="0"/>
            <a:ext cx="3048000" cy="6858000"/>
            <a:chOff x="6096000" y="0"/>
            <a:chExt cx="3048000" cy="6858000"/>
          </a:xfrm>
        </p:grpSpPr>
        <p:sp>
          <p:nvSpPr>
            <p:cNvPr id="4" name="Rectangle 3"/>
            <p:cNvSpPr/>
            <p:nvPr/>
          </p:nvSpPr>
          <p:spPr>
            <a:xfrm>
              <a:off x="6096000" y="0"/>
              <a:ext cx="3048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p:cNvSpPr txBox="1">
              <a:spLocks/>
            </p:cNvSpPr>
            <p:nvPr/>
          </p:nvSpPr>
          <p:spPr>
            <a:xfrm>
              <a:off x="6096000" y="1029093"/>
              <a:ext cx="3048000" cy="1093700"/>
            </a:xfrm>
            <a:prstGeom prst="rect">
              <a:avLst/>
            </a:prstGeom>
          </p:spPr>
          <p:txBody>
            <a:bodyPr/>
            <a:lstStyle>
              <a:lvl1pPr algn="ctr" defTabSz="914400" rtl="0" eaLnBrk="1" latinLnBrk="0" hangingPunct="1">
                <a:spcBef>
                  <a:spcPct val="0"/>
                </a:spcBef>
                <a:buNone/>
                <a:defRPr sz="4400" kern="1200">
                  <a:solidFill>
                    <a:schemeClr val="tx1"/>
                  </a:solidFill>
                  <a:latin typeface="Arial Unicode MS" pitchFamily="34" charset="-128"/>
                  <a:ea typeface="Arial Unicode MS" pitchFamily="34" charset="-128"/>
                  <a:cs typeface="Arial Unicode MS" pitchFamily="34" charset="-128"/>
                </a:defRPr>
              </a:lvl1pPr>
            </a:lstStyle>
            <a:p>
              <a:r>
                <a:rPr lang="en-HK" sz="3600" dirty="0" smtClean="0">
                  <a:solidFill>
                    <a:srgbClr val="F26524"/>
                  </a:solidFill>
                  <a:latin typeface="Titillium Web" panose="00000500000000000000" pitchFamily="2" charset="0"/>
                </a:rPr>
                <a:t>Industry Code of Practice</a:t>
              </a:r>
              <a:endParaRPr lang="en-US" sz="3600" dirty="0">
                <a:solidFill>
                  <a:srgbClr val="F26524"/>
                </a:solidFill>
                <a:latin typeface="Titillium Web" panose="00000500000000000000" pitchFamily="2" charset="0"/>
              </a:endParaRPr>
            </a:p>
          </p:txBody>
        </p:sp>
        <p:sp>
          <p:nvSpPr>
            <p:cNvPr id="16" name="Content Placeholder 4"/>
            <p:cNvSpPr txBox="1">
              <a:spLocks/>
            </p:cNvSpPr>
            <p:nvPr/>
          </p:nvSpPr>
          <p:spPr>
            <a:xfrm>
              <a:off x="6229350" y="2589122"/>
              <a:ext cx="2781300" cy="3075077"/>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Arial Unicode MS" pitchFamily="34" charset="-128"/>
                  <a:ea typeface="Arial Unicode MS" pitchFamily="34" charset="-128"/>
                  <a:cs typeface="Arial Unicode MS" pitchFamily="34" charset="-128"/>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Unicode MS" pitchFamily="34" charset="-128"/>
                  <a:ea typeface="Arial Unicode MS" pitchFamily="34" charset="-128"/>
                  <a:cs typeface="Arial Unicode MS" pitchFamily="34" charset="-128"/>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Unicode MS" pitchFamily="34" charset="-128"/>
                  <a:ea typeface="Arial Unicode MS" pitchFamily="34" charset="-128"/>
                  <a:cs typeface="Arial Unicode MS" pitchFamily="34" charset="-128"/>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Unicode MS" pitchFamily="34" charset="-128"/>
                  <a:ea typeface="Arial Unicode MS" pitchFamily="34" charset="-128"/>
                  <a:cs typeface="Arial Unicode MS" pitchFamily="34" charset="-128"/>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Unicode MS" pitchFamily="34" charset="-128"/>
                  <a:ea typeface="Arial Unicode MS" pitchFamily="34" charset="-128"/>
                  <a:cs typeface="Arial Unicode MS" pitchFamily="34" charset="-128"/>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HK" sz="1800" i="1" dirty="0" smtClean="0">
                  <a:solidFill>
                    <a:srgbClr val="F26524"/>
                  </a:solidFill>
                  <a:latin typeface="Titillium Web" panose="00000500000000000000" pitchFamily="2" charset="0"/>
                </a:rPr>
                <a:t> Does it make sense to develop a set of industry guidelines for good corporate practices by Internet companies that would be friendly to wildlife? What would such guidelines entail?</a:t>
              </a:r>
              <a:endParaRPr lang="en-US" sz="1800" i="1" dirty="0">
                <a:solidFill>
                  <a:srgbClr val="F26524"/>
                </a:solidFill>
                <a:latin typeface="Titillium Web" panose="00000500000000000000" pitchFamily="2" charset="0"/>
              </a:endParaRPr>
            </a:p>
          </p:txBody>
        </p:sp>
        <p:pic>
          <p:nvPicPr>
            <p:cNvPr id="17" name="Picture 16"/>
            <p:cNvPicPr>
              <a:picLocks noChangeAspect="1"/>
            </p:cNvPicPr>
            <p:nvPr/>
          </p:nvPicPr>
          <p:blipFill>
            <a:blip r:embed="rId4"/>
            <a:stretch>
              <a:fillRect/>
            </a:stretch>
          </p:blipFill>
          <p:spPr>
            <a:xfrm>
              <a:off x="7283738" y="5664199"/>
              <a:ext cx="739019" cy="727472"/>
            </a:xfrm>
            <a:prstGeom prst="rect">
              <a:avLst/>
            </a:prstGeom>
          </p:spPr>
        </p:pic>
      </p:grpSp>
    </p:spTree>
    <p:extLst>
      <p:ext uri="{BB962C8B-B14F-4D97-AF65-F5344CB8AC3E}">
        <p14:creationId xmlns:p14="http://schemas.microsoft.com/office/powerpoint/2010/main" val="1805989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250"/>
                                        <p:tgtEl>
                                          <p:spTgt spid="18"/>
                                        </p:tgtEl>
                                      </p:cBhvr>
                                    </p:animEffect>
                                    <p:anim calcmode="lin" valueType="num">
                                      <p:cBhvr>
                                        <p:cTn id="8" dur="250" fill="hold"/>
                                        <p:tgtEl>
                                          <p:spTgt spid="18"/>
                                        </p:tgtEl>
                                        <p:attrNameLst>
                                          <p:attrName>ppt_x</p:attrName>
                                        </p:attrNameLst>
                                      </p:cBhvr>
                                      <p:tavLst>
                                        <p:tav tm="0">
                                          <p:val>
                                            <p:strVal val="#ppt_x"/>
                                          </p:val>
                                        </p:tav>
                                        <p:tav tm="100000">
                                          <p:val>
                                            <p:strVal val="#ppt_x"/>
                                          </p:val>
                                        </p:tav>
                                      </p:tavLst>
                                    </p:anim>
                                    <p:anim calcmode="lin" valueType="num">
                                      <p:cBhvr>
                                        <p:cTn id="9" dur="250" fill="hold"/>
                                        <p:tgtEl>
                                          <p:spTgt spid="18"/>
                                        </p:tgtEl>
                                        <p:attrNameLst>
                                          <p:attrName>ppt_y</p:attrName>
                                        </p:attrNameLst>
                                      </p:cBhvr>
                                      <p:tavLst>
                                        <p:tav tm="0">
                                          <p:val>
                                            <p:strVal val="#ppt_y+.1"/>
                                          </p:val>
                                        </p:tav>
                                        <p:tav tm="100000">
                                          <p:val>
                                            <p:strVal val="#ppt_y"/>
                                          </p:val>
                                        </p:tav>
                                      </p:tavLst>
                                    </p:anim>
                                  </p:childTnLst>
                                </p:cTn>
                              </p:par>
                            </p:childTnLst>
                          </p:cTn>
                        </p:par>
                        <p:par>
                          <p:cTn id="10" fill="hold">
                            <p:stCondLst>
                              <p:cond delay="250"/>
                            </p:stCondLst>
                            <p:childTnLst>
                              <p:par>
                                <p:cTn id="11" presetID="42" presetClass="entr" presetSubtype="0" fill="hold" nodeType="after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250"/>
                                        <p:tgtEl>
                                          <p:spTgt spid="19"/>
                                        </p:tgtEl>
                                      </p:cBhvr>
                                    </p:animEffect>
                                    <p:anim calcmode="lin" valueType="num">
                                      <p:cBhvr>
                                        <p:cTn id="14" dur="250" fill="hold"/>
                                        <p:tgtEl>
                                          <p:spTgt spid="19"/>
                                        </p:tgtEl>
                                        <p:attrNameLst>
                                          <p:attrName>ppt_x</p:attrName>
                                        </p:attrNameLst>
                                      </p:cBhvr>
                                      <p:tavLst>
                                        <p:tav tm="0">
                                          <p:val>
                                            <p:strVal val="#ppt_x"/>
                                          </p:val>
                                        </p:tav>
                                        <p:tav tm="100000">
                                          <p:val>
                                            <p:strVal val="#ppt_x"/>
                                          </p:val>
                                        </p:tav>
                                      </p:tavLst>
                                    </p:anim>
                                    <p:anim calcmode="lin" valueType="num">
                                      <p:cBhvr>
                                        <p:cTn id="15" dur="250" fill="hold"/>
                                        <p:tgtEl>
                                          <p:spTgt spid="19"/>
                                        </p:tgtEl>
                                        <p:attrNameLst>
                                          <p:attrName>ppt_y</p:attrName>
                                        </p:attrNameLst>
                                      </p:cBhvr>
                                      <p:tavLst>
                                        <p:tav tm="0">
                                          <p:val>
                                            <p:strVal val="#ppt_y+.1"/>
                                          </p:val>
                                        </p:tav>
                                        <p:tav tm="100000">
                                          <p:val>
                                            <p:strVal val="#ppt_y"/>
                                          </p:val>
                                        </p:tav>
                                      </p:tavLst>
                                    </p:anim>
                                  </p:childTnLst>
                                </p:cTn>
                              </p:par>
                            </p:childTnLst>
                          </p:cTn>
                        </p:par>
                        <p:par>
                          <p:cTn id="16" fill="hold">
                            <p:stCondLst>
                              <p:cond delay="500"/>
                            </p:stCondLst>
                            <p:childTnLst>
                              <p:par>
                                <p:cTn id="17" presetID="42" presetClass="entr" presetSubtype="0" fill="hold"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250"/>
                                        <p:tgtEl>
                                          <p:spTgt spid="20"/>
                                        </p:tgtEl>
                                      </p:cBhvr>
                                    </p:animEffect>
                                    <p:anim calcmode="lin" valueType="num">
                                      <p:cBhvr>
                                        <p:cTn id="20" dur="250" fill="hold"/>
                                        <p:tgtEl>
                                          <p:spTgt spid="20"/>
                                        </p:tgtEl>
                                        <p:attrNameLst>
                                          <p:attrName>ppt_x</p:attrName>
                                        </p:attrNameLst>
                                      </p:cBhvr>
                                      <p:tavLst>
                                        <p:tav tm="0">
                                          <p:val>
                                            <p:strVal val="#ppt_x"/>
                                          </p:val>
                                        </p:tav>
                                        <p:tav tm="100000">
                                          <p:val>
                                            <p:strVal val="#ppt_x"/>
                                          </p:val>
                                        </p:tav>
                                      </p:tavLst>
                                    </p:anim>
                                    <p:anim calcmode="lin" valueType="num">
                                      <p:cBhvr>
                                        <p:cTn id="21" dur="25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
            <a:ext cx="9144000" cy="6878755"/>
          </a:xfrm>
          <a:prstGeom prst="rect">
            <a:avLst/>
          </a:prstGeom>
        </p:spPr>
      </p:pic>
      <p:pic>
        <p:nvPicPr>
          <p:cNvPr id="3" name="Picture 2"/>
          <p:cNvPicPr>
            <a:picLocks noChangeAspect="1"/>
          </p:cNvPicPr>
          <p:nvPr/>
        </p:nvPicPr>
        <p:blipFill>
          <a:blip r:embed="rId3"/>
          <a:stretch>
            <a:fillRect/>
          </a:stretch>
        </p:blipFill>
        <p:spPr>
          <a:xfrm>
            <a:off x="6620242" y="4749800"/>
            <a:ext cx="2523758" cy="2552700"/>
          </a:xfrm>
          <a:prstGeom prst="rect">
            <a:avLst/>
          </a:prstGeom>
        </p:spPr>
      </p:pic>
    </p:spTree>
    <p:extLst>
      <p:ext uri="{BB962C8B-B14F-4D97-AF65-F5344CB8AC3E}">
        <p14:creationId xmlns:p14="http://schemas.microsoft.com/office/powerpoint/2010/main" val="20061353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50" fill="hold"/>
                                        <p:tgtEl>
                                          <p:spTgt spid="3"/>
                                        </p:tgtEl>
                                        <p:attrNameLst>
                                          <p:attrName>ppt_w</p:attrName>
                                        </p:attrNameLst>
                                      </p:cBhvr>
                                      <p:tavLst>
                                        <p:tav tm="0">
                                          <p:val>
                                            <p:fltVal val="0"/>
                                          </p:val>
                                        </p:tav>
                                        <p:tav tm="100000">
                                          <p:val>
                                            <p:strVal val="#ppt_w"/>
                                          </p:val>
                                        </p:tav>
                                      </p:tavLst>
                                    </p:anim>
                                    <p:anim calcmode="lin" valueType="num">
                                      <p:cBhvr>
                                        <p:cTn id="8" dur="250" fill="hold"/>
                                        <p:tgtEl>
                                          <p:spTgt spid="3"/>
                                        </p:tgtEl>
                                        <p:attrNameLst>
                                          <p:attrName>ppt_h</p:attrName>
                                        </p:attrNameLst>
                                      </p:cBhvr>
                                      <p:tavLst>
                                        <p:tav tm="0">
                                          <p:val>
                                            <p:fltVal val="0"/>
                                          </p:val>
                                        </p:tav>
                                        <p:tav tm="100000">
                                          <p:val>
                                            <p:strVal val="#ppt_h"/>
                                          </p:val>
                                        </p:tav>
                                      </p:tavLst>
                                    </p:anim>
                                    <p:animEffect transition="in" filter="fade">
                                      <p:cBhvr>
                                        <p:cTn id="9" dur="250"/>
                                        <p:tgtEl>
                                          <p:spTgt spid="3"/>
                                        </p:tgtEl>
                                      </p:cBhvr>
                                    </p:animEffect>
                                  </p:childTnLst>
                                </p:cTn>
                              </p:par>
                            </p:childTnLst>
                          </p:cTn>
                        </p:par>
                        <p:par>
                          <p:cTn id="10" fill="hold">
                            <p:stCondLst>
                              <p:cond delay="250"/>
                            </p:stCondLst>
                            <p:childTnLst>
                              <p:par>
                                <p:cTn id="11" presetID="26" presetClass="emph" presetSubtype="0" fill="hold" nodeType="afterEffect">
                                  <p:stCondLst>
                                    <p:cond delay="0"/>
                                  </p:stCondLst>
                                  <p:childTnLst>
                                    <p:animEffect transition="out" filter="fade">
                                      <p:cBhvr>
                                        <p:cTn id="12" dur="250" tmFilter="0, 0; .2, .5; .8, .5; 1, 0"/>
                                        <p:tgtEl>
                                          <p:spTgt spid="3"/>
                                        </p:tgtEl>
                                      </p:cBhvr>
                                    </p:animEffect>
                                    <p:animScale>
                                      <p:cBhvr>
                                        <p:cTn id="13" dur="125" autoRev="1" fill="hold"/>
                                        <p:tgtEl>
                                          <p:spTgt spid="3"/>
                                        </p:tgtEl>
                                      </p:cBhvr>
                                      <p:by x="105000" y="105000"/>
                                    </p:animScale>
                                  </p:childTnLst>
                                </p:cTn>
                              </p:par>
                            </p:childTnLst>
                          </p:cTn>
                        </p:par>
                        <p:par>
                          <p:cTn id="14" fill="hold">
                            <p:stCondLst>
                              <p:cond delay="500"/>
                            </p:stCondLst>
                            <p:childTnLst>
                              <p:par>
                                <p:cTn id="15" presetID="32" presetClass="emph" presetSubtype="0" fill="hold" nodeType="afterEffect">
                                  <p:stCondLst>
                                    <p:cond delay="0"/>
                                  </p:stCondLst>
                                  <p:childTnLst>
                                    <p:animRot by="120000">
                                      <p:cBhvr>
                                        <p:cTn id="16" dur="50" fill="hold">
                                          <p:stCondLst>
                                            <p:cond delay="0"/>
                                          </p:stCondLst>
                                        </p:cTn>
                                        <p:tgtEl>
                                          <p:spTgt spid="3"/>
                                        </p:tgtEl>
                                        <p:attrNameLst>
                                          <p:attrName>r</p:attrName>
                                        </p:attrNameLst>
                                      </p:cBhvr>
                                    </p:animRot>
                                    <p:animRot by="-240000">
                                      <p:cBhvr>
                                        <p:cTn id="17" dur="100" fill="hold">
                                          <p:stCondLst>
                                            <p:cond delay="100"/>
                                          </p:stCondLst>
                                        </p:cTn>
                                        <p:tgtEl>
                                          <p:spTgt spid="3"/>
                                        </p:tgtEl>
                                        <p:attrNameLst>
                                          <p:attrName>r</p:attrName>
                                        </p:attrNameLst>
                                      </p:cBhvr>
                                    </p:animRot>
                                    <p:animRot by="240000">
                                      <p:cBhvr>
                                        <p:cTn id="18" dur="100" fill="hold">
                                          <p:stCondLst>
                                            <p:cond delay="200"/>
                                          </p:stCondLst>
                                        </p:cTn>
                                        <p:tgtEl>
                                          <p:spTgt spid="3"/>
                                        </p:tgtEl>
                                        <p:attrNameLst>
                                          <p:attrName>r</p:attrName>
                                        </p:attrNameLst>
                                      </p:cBhvr>
                                    </p:animRot>
                                    <p:animRot by="-240000">
                                      <p:cBhvr>
                                        <p:cTn id="19" dur="100" fill="hold">
                                          <p:stCondLst>
                                            <p:cond delay="300"/>
                                          </p:stCondLst>
                                        </p:cTn>
                                        <p:tgtEl>
                                          <p:spTgt spid="3"/>
                                        </p:tgtEl>
                                        <p:attrNameLst>
                                          <p:attrName>r</p:attrName>
                                        </p:attrNameLst>
                                      </p:cBhvr>
                                    </p:animRot>
                                    <p:animRot by="120000">
                                      <p:cBhvr>
                                        <p:cTn id="20" dur="100" fill="hold">
                                          <p:stCondLst>
                                            <p:cond delay="400"/>
                                          </p:stCondLst>
                                        </p:cTn>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15884" y="-1827584"/>
            <a:ext cx="12056533" cy="9042400"/>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70400" y="4229100"/>
            <a:ext cx="4673600" cy="2628900"/>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4229100"/>
            <a:ext cx="4673600" cy="2628900"/>
          </a:xfrm>
          <a:prstGeom prst="rect">
            <a:avLst/>
          </a:prstGeom>
        </p:spPr>
      </p:pic>
    </p:spTree>
    <p:extLst>
      <p:ext uri="{BB962C8B-B14F-4D97-AF65-F5344CB8AC3E}">
        <p14:creationId xmlns:p14="http://schemas.microsoft.com/office/powerpoint/2010/main" val="4012566189"/>
      </p:ext>
    </p:extLst>
  </p:cSld>
  <p:clrMapOvr>
    <a:masterClrMapping/>
  </p:clrMapOvr>
  <p:transition spd="slow">
    <p:wipe/>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3294220_543032062548039_1770724802_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500804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8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8FC33F"/>
        </a:solidFill>
        <a:effectLst/>
      </p:bgPr>
    </p:bg>
    <p:spTree>
      <p:nvGrpSpPr>
        <p:cNvPr id="1" name=""/>
        <p:cNvGrpSpPr/>
        <p:nvPr/>
      </p:nvGrpSpPr>
      <p:grpSpPr>
        <a:xfrm>
          <a:off x="0" y="0"/>
          <a:ext cx="0" cy="0"/>
          <a:chOff x="0" y="0"/>
          <a:chExt cx="0" cy="0"/>
        </a:xfrm>
      </p:grpSpPr>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14500"/>
            <a:ext cx="9144000" cy="5143500"/>
          </a:xfrm>
          <a:prstGeom prst="rect">
            <a:avLst/>
          </a:prstGeom>
        </p:spPr>
      </p:pic>
      <p:pic>
        <p:nvPicPr>
          <p:cNvPr id="4" name="Picture 3"/>
          <p:cNvPicPr>
            <a:picLocks noChangeAspect="1"/>
          </p:cNvPicPr>
          <p:nvPr/>
        </p:nvPicPr>
        <p:blipFill>
          <a:blip r:embed="rId3"/>
          <a:stretch>
            <a:fillRect/>
          </a:stretch>
        </p:blipFill>
        <p:spPr>
          <a:xfrm>
            <a:off x="50800" y="4581493"/>
            <a:ext cx="2216851" cy="2200307"/>
          </a:xfrm>
          <a:prstGeom prst="rect">
            <a:avLst/>
          </a:prstGeom>
          <a:effectLst>
            <a:glow rad="292100">
              <a:schemeClr val="bg1">
                <a:alpha val="36000"/>
              </a:schemeClr>
            </a:glow>
            <a:softEdge rad="0"/>
          </a:effectLst>
        </p:spPr>
      </p:pic>
      <p:pic>
        <p:nvPicPr>
          <p:cNvPr id="5" name="Picture 4"/>
          <p:cNvPicPr>
            <a:picLocks noChangeAspect="1"/>
          </p:cNvPicPr>
          <p:nvPr/>
        </p:nvPicPr>
        <p:blipFill>
          <a:blip r:embed="rId4"/>
          <a:stretch>
            <a:fillRect/>
          </a:stretch>
        </p:blipFill>
        <p:spPr>
          <a:xfrm>
            <a:off x="6814316" y="213795"/>
            <a:ext cx="2110737" cy="1495825"/>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68901" y="4197167"/>
            <a:ext cx="3975100" cy="2660833"/>
          </a:xfrm>
          <a:prstGeom prst="rect">
            <a:avLst/>
          </a:prstGeom>
        </p:spPr>
      </p:pic>
      <p:pic>
        <p:nvPicPr>
          <p:cNvPr id="11" name="Pictur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369381" y="1712060"/>
            <a:ext cx="1398703" cy="2485107"/>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478899" y="1712061"/>
            <a:ext cx="1665101" cy="2487546"/>
          </a:xfrm>
          <a:prstGeom prst="rect">
            <a:avLst/>
          </a:prstGeom>
        </p:spPr>
      </p:pic>
      <p:pic>
        <p:nvPicPr>
          <p:cNvPr id="12" name="Picture 11"/>
          <p:cNvPicPr>
            <a:picLocks noChangeAspect="1"/>
          </p:cNvPicPr>
          <p:nvPr/>
        </p:nvPicPr>
        <p:blipFill rotWithShape="1">
          <a:blip r:embed="rId8" cstate="print">
            <a:extLst>
              <a:ext uri="{28A0092B-C50C-407E-A947-70E740481C1C}">
                <a14:useLocalDpi xmlns:a14="http://schemas.microsoft.com/office/drawing/2010/main" val="0"/>
              </a:ext>
            </a:extLst>
          </a:blip>
          <a:srcRect l="6814" r="15961"/>
          <a:stretch/>
        </p:blipFill>
        <p:spPr>
          <a:xfrm>
            <a:off x="0" y="1712060"/>
            <a:ext cx="2111808" cy="1539140"/>
          </a:xfrm>
          <a:prstGeom prst="rect">
            <a:avLst/>
          </a:prstGeom>
        </p:spPr>
      </p:pic>
      <p:pic>
        <p:nvPicPr>
          <p:cNvPr id="13" name="Picture 12"/>
          <p:cNvPicPr>
            <a:picLocks noChangeAspect="1"/>
          </p:cNvPicPr>
          <p:nvPr/>
        </p:nvPicPr>
        <p:blipFill rotWithShape="1">
          <a:blip r:embed="rId9" cstate="print">
            <a:extLst>
              <a:ext uri="{28A0092B-C50C-407E-A947-70E740481C1C}">
                <a14:useLocalDpi xmlns:a14="http://schemas.microsoft.com/office/drawing/2010/main" val="0"/>
              </a:ext>
            </a:extLst>
          </a:blip>
          <a:srcRect t="39232" r="31416" b="10030"/>
          <a:stretch/>
        </p:blipFill>
        <p:spPr>
          <a:xfrm>
            <a:off x="-2" y="3251200"/>
            <a:ext cx="2105837" cy="1168400"/>
          </a:xfrm>
          <a:prstGeom prst="rect">
            <a:avLst/>
          </a:prstGeom>
        </p:spPr>
      </p:pic>
      <p:pic>
        <p:nvPicPr>
          <p:cNvPr id="3" name="Picture 2"/>
          <p:cNvPicPr>
            <a:picLocks noChangeAspect="1"/>
          </p:cNvPicPr>
          <p:nvPr/>
        </p:nvPicPr>
        <p:blipFill>
          <a:blip r:embed="rId10"/>
          <a:stretch>
            <a:fillRect/>
          </a:stretch>
        </p:blipFill>
        <p:spPr>
          <a:xfrm>
            <a:off x="3810000" y="2747946"/>
            <a:ext cx="1462513" cy="719154"/>
          </a:xfrm>
          <a:prstGeom prst="rect">
            <a:avLst/>
          </a:prstGeom>
        </p:spPr>
      </p:pic>
      <p:sp>
        <p:nvSpPr>
          <p:cNvPr id="14" name="TextBox 13"/>
          <p:cNvSpPr txBox="1"/>
          <p:nvPr/>
        </p:nvSpPr>
        <p:spPr>
          <a:xfrm>
            <a:off x="152401" y="84888"/>
            <a:ext cx="6661914" cy="1631216"/>
          </a:xfrm>
          <a:prstGeom prst="rect">
            <a:avLst/>
          </a:prstGeom>
          <a:noFill/>
        </p:spPr>
        <p:txBody>
          <a:bodyPr wrap="square" rtlCol="0">
            <a:spAutoFit/>
          </a:bodyPr>
          <a:lstStyle/>
          <a:p>
            <a:r>
              <a:rPr lang="en-HK" sz="2000" dirty="0" err="1" smtClean="0">
                <a:solidFill>
                  <a:prstClr val="black"/>
                </a:solidFill>
                <a:latin typeface="Arial" panose="020B0604020202020204" pitchFamily="34" charset="0"/>
                <a:cs typeface="Arial" panose="020B0604020202020204" pitchFamily="34" charset="0"/>
              </a:rPr>
              <a:t>Ajitora’s</a:t>
            </a:r>
            <a:r>
              <a:rPr lang="en-HK" sz="2000" dirty="0" smtClean="0">
                <a:solidFill>
                  <a:prstClr val="black"/>
                </a:solidFill>
                <a:latin typeface="Arial" panose="020B0604020202020204" pitchFamily="34" charset="0"/>
                <a:cs typeface="Arial" panose="020B0604020202020204" pitchFamily="34" charset="0"/>
              </a:rPr>
              <a:t> vision is to advocate for Sustainable Development through simple concepts &amp; actions for children, youth and adults alike.  </a:t>
            </a:r>
            <a:r>
              <a:rPr lang="en-HK" sz="2000" b="1" dirty="0" smtClean="0">
                <a:solidFill>
                  <a:prstClr val="white"/>
                </a:solidFill>
                <a:latin typeface="Arial" panose="020B0604020202020204" pitchFamily="34" charset="0"/>
                <a:cs typeface="Arial" panose="020B0604020202020204" pitchFamily="34" charset="0"/>
              </a:rPr>
              <a:t>Starting with tigers, relating to urban life and how the Internet is making a big impact on wildlife and a sustainable environment.</a:t>
            </a:r>
            <a:endParaRPr lang="en-US" sz="2400" b="1" dirty="0">
              <a:solidFill>
                <a:prstClr val="whit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89311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50" fill="hold"/>
                                        <p:tgtEl>
                                          <p:spTgt spid="3"/>
                                        </p:tgtEl>
                                        <p:attrNameLst>
                                          <p:attrName>ppt_w</p:attrName>
                                        </p:attrNameLst>
                                      </p:cBhvr>
                                      <p:tavLst>
                                        <p:tav tm="0">
                                          <p:val>
                                            <p:fltVal val="0"/>
                                          </p:val>
                                        </p:tav>
                                        <p:tav tm="100000">
                                          <p:val>
                                            <p:strVal val="#ppt_w"/>
                                          </p:val>
                                        </p:tav>
                                      </p:tavLst>
                                    </p:anim>
                                    <p:anim calcmode="lin" valueType="num">
                                      <p:cBhvr>
                                        <p:cTn id="8" dur="250" fill="hold"/>
                                        <p:tgtEl>
                                          <p:spTgt spid="3"/>
                                        </p:tgtEl>
                                        <p:attrNameLst>
                                          <p:attrName>ppt_h</p:attrName>
                                        </p:attrNameLst>
                                      </p:cBhvr>
                                      <p:tavLst>
                                        <p:tav tm="0">
                                          <p:val>
                                            <p:fltVal val="0"/>
                                          </p:val>
                                        </p:tav>
                                        <p:tav tm="100000">
                                          <p:val>
                                            <p:strVal val="#ppt_h"/>
                                          </p:val>
                                        </p:tav>
                                      </p:tavLst>
                                    </p:anim>
                                    <p:animEffect transition="in" filter="fade">
                                      <p:cBhvr>
                                        <p:cTn id="9" dur="250"/>
                                        <p:tgtEl>
                                          <p:spTgt spid="3"/>
                                        </p:tgtEl>
                                      </p:cBhvr>
                                    </p:animEffect>
                                  </p:childTnLst>
                                </p:cTn>
                              </p:par>
                            </p:childTnLst>
                          </p:cTn>
                        </p:par>
                        <p:par>
                          <p:cTn id="10" fill="hold">
                            <p:stCondLst>
                              <p:cond delay="250"/>
                            </p:stCondLst>
                            <p:childTnLst>
                              <p:par>
                                <p:cTn id="11" presetID="21" presetClass="entr" presetSubtype="1"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9456" y="546100"/>
            <a:ext cx="8857544" cy="6011300"/>
            <a:chOff x="1441442" y="313273"/>
            <a:chExt cx="9366258" cy="6356546"/>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1442" y="313273"/>
              <a:ext cx="9366258" cy="1649328"/>
            </a:xfrm>
            <a:prstGeom prst="rect">
              <a:avLst/>
            </a:prstGeom>
          </p:spPr>
        </p:pic>
        <p:pic>
          <p:nvPicPr>
            <p:cNvPr id="3" name="Picture 2"/>
            <p:cNvPicPr>
              <a:picLocks noChangeAspect="1"/>
            </p:cNvPicPr>
            <p:nvPr/>
          </p:nvPicPr>
          <p:blipFill>
            <a:blip r:embed="rId3"/>
            <a:stretch>
              <a:fillRect/>
            </a:stretch>
          </p:blipFill>
          <p:spPr>
            <a:xfrm>
              <a:off x="1441442" y="2064201"/>
              <a:ext cx="9366258" cy="4605618"/>
            </a:xfrm>
            <a:prstGeom prst="rect">
              <a:avLst/>
            </a:prstGeom>
            <a:noFill/>
            <a:ln>
              <a:noFill/>
            </a:ln>
          </p:spPr>
        </p:pic>
      </p:grpSp>
    </p:spTree>
    <p:extLst>
      <p:ext uri="{BB962C8B-B14F-4D97-AF65-F5344CB8AC3E}">
        <p14:creationId xmlns:p14="http://schemas.microsoft.com/office/powerpoint/2010/main" val="3865200995"/>
      </p:ext>
    </p:extLst>
  </p:cSld>
  <p:clrMapOvr>
    <a:masterClrMapping/>
  </p:clrMapOvr>
  <p:transition spd="slow">
    <p:fade thruBlk="1"/>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p:cNvGrpSpPr/>
          <p:nvPr/>
        </p:nvGrpSpPr>
        <p:grpSpPr>
          <a:xfrm>
            <a:off x="0" y="0"/>
            <a:ext cx="9144000" cy="6869401"/>
            <a:chOff x="0" y="0"/>
            <a:chExt cx="3715658" cy="2927028"/>
          </a:xfrm>
        </p:grpSpPr>
        <p:sp>
          <p:nvSpPr>
            <p:cNvPr id="6" name="Rectangle 5"/>
            <p:cNvSpPr/>
            <p:nvPr/>
          </p:nvSpPr>
          <p:spPr>
            <a:xfrm>
              <a:off x="0" y="0"/>
              <a:ext cx="1857829" cy="1465943"/>
            </a:xfrm>
            <a:prstGeom prst="rect">
              <a:avLst/>
            </a:prstGeom>
            <a:solidFill>
              <a:srgbClr val="C720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 name="Rectangle 6"/>
            <p:cNvSpPr/>
            <p:nvPr/>
          </p:nvSpPr>
          <p:spPr>
            <a:xfrm>
              <a:off x="1857829" y="0"/>
              <a:ext cx="1857829" cy="1465943"/>
            </a:xfrm>
            <a:prstGeom prst="rect">
              <a:avLst/>
            </a:prstGeom>
            <a:solidFill>
              <a:srgbClr val="FBC4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0" y="1461085"/>
              <a:ext cx="1857829" cy="1465943"/>
            </a:xfrm>
            <a:prstGeom prst="rect">
              <a:avLst/>
            </a:prstGeom>
            <a:solidFill>
              <a:srgbClr val="136A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Rectangle 8"/>
            <p:cNvSpPr/>
            <p:nvPr/>
          </p:nvSpPr>
          <p:spPr>
            <a:xfrm>
              <a:off x="1857829" y="1456227"/>
              <a:ext cx="1857829" cy="1465943"/>
            </a:xfrm>
            <a:prstGeom prst="rect">
              <a:avLst/>
            </a:prstGeom>
            <a:solidFill>
              <a:srgbClr val="5ABA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pic>
        <p:nvPicPr>
          <p:cNvPr id="11" name="Picture 10"/>
          <p:cNvPicPr>
            <a:picLocks noChangeAspect="1"/>
          </p:cNvPicPr>
          <p:nvPr/>
        </p:nvPicPr>
        <p:blipFill>
          <a:blip r:embed="rId2"/>
          <a:stretch>
            <a:fillRect/>
          </a:stretch>
        </p:blipFill>
        <p:spPr>
          <a:xfrm>
            <a:off x="2766988" y="1267464"/>
            <a:ext cx="3589544" cy="3970626"/>
          </a:xfrm>
          <a:prstGeom prst="rect">
            <a:avLst/>
          </a:prstGeom>
        </p:spPr>
      </p:pic>
      <p:pic>
        <p:nvPicPr>
          <p:cNvPr id="20" name="Picture 19"/>
          <p:cNvPicPr>
            <a:picLocks noChangeAspect="1"/>
          </p:cNvPicPr>
          <p:nvPr/>
        </p:nvPicPr>
        <p:blipFill>
          <a:blip r:embed="rId3"/>
          <a:stretch>
            <a:fillRect/>
          </a:stretch>
        </p:blipFill>
        <p:spPr>
          <a:xfrm>
            <a:off x="0" y="0"/>
            <a:ext cx="2078279" cy="2078279"/>
          </a:xfrm>
          <a:prstGeom prst="rect">
            <a:avLst/>
          </a:prstGeom>
        </p:spPr>
      </p:pic>
      <p:pic>
        <p:nvPicPr>
          <p:cNvPr id="21" name="Picture 20"/>
          <p:cNvPicPr>
            <a:picLocks noChangeAspect="1"/>
          </p:cNvPicPr>
          <p:nvPr/>
        </p:nvPicPr>
        <p:blipFill>
          <a:blip r:embed="rId4"/>
          <a:stretch>
            <a:fillRect/>
          </a:stretch>
        </p:blipFill>
        <p:spPr>
          <a:xfrm>
            <a:off x="7065721" y="82965"/>
            <a:ext cx="2078279" cy="2069547"/>
          </a:xfrm>
          <a:prstGeom prst="rect">
            <a:avLst/>
          </a:prstGeom>
        </p:spPr>
      </p:pic>
      <p:pic>
        <p:nvPicPr>
          <p:cNvPr id="22" name="Picture 21"/>
          <p:cNvPicPr>
            <a:picLocks noChangeAspect="1"/>
          </p:cNvPicPr>
          <p:nvPr/>
        </p:nvPicPr>
        <p:blipFill>
          <a:blip r:embed="rId5"/>
          <a:stretch>
            <a:fillRect/>
          </a:stretch>
        </p:blipFill>
        <p:spPr>
          <a:xfrm>
            <a:off x="36490" y="3429000"/>
            <a:ext cx="2078279" cy="2078279"/>
          </a:xfrm>
          <a:prstGeom prst="rect">
            <a:avLst/>
          </a:prstGeom>
        </p:spPr>
      </p:pic>
      <p:pic>
        <p:nvPicPr>
          <p:cNvPr id="23" name="Picture 22"/>
          <p:cNvPicPr>
            <a:picLocks noChangeAspect="1"/>
          </p:cNvPicPr>
          <p:nvPr/>
        </p:nvPicPr>
        <p:blipFill>
          <a:blip r:embed="rId6"/>
          <a:stretch>
            <a:fillRect/>
          </a:stretch>
        </p:blipFill>
        <p:spPr>
          <a:xfrm>
            <a:off x="7065721" y="3417599"/>
            <a:ext cx="2078279" cy="2078279"/>
          </a:xfrm>
          <a:prstGeom prst="rect">
            <a:avLst/>
          </a:prstGeom>
        </p:spPr>
      </p:pic>
      <p:pic>
        <p:nvPicPr>
          <p:cNvPr id="16" name="Picture 15"/>
          <p:cNvPicPr>
            <a:picLocks noChangeAspect="1"/>
          </p:cNvPicPr>
          <p:nvPr/>
        </p:nvPicPr>
        <p:blipFill>
          <a:blip r:embed="rId7"/>
          <a:stretch>
            <a:fillRect/>
          </a:stretch>
        </p:blipFill>
        <p:spPr>
          <a:xfrm>
            <a:off x="1366674" y="4921242"/>
            <a:ext cx="1994955" cy="1959560"/>
          </a:xfrm>
          <a:prstGeom prst="rect">
            <a:avLst/>
          </a:prstGeom>
        </p:spPr>
      </p:pic>
      <p:pic>
        <p:nvPicPr>
          <p:cNvPr id="17" name="Picture 16"/>
          <p:cNvPicPr>
            <a:picLocks noChangeAspect="1"/>
          </p:cNvPicPr>
          <p:nvPr/>
        </p:nvPicPr>
        <p:blipFill>
          <a:blip r:embed="rId8"/>
          <a:stretch>
            <a:fillRect/>
          </a:stretch>
        </p:blipFill>
        <p:spPr>
          <a:xfrm>
            <a:off x="273267" y="2028089"/>
            <a:ext cx="1037146" cy="1389510"/>
          </a:xfrm>
          <a:prstGeom prst="rect">
            <a:avLst/>
          </a:prstGeom>
        </p:spPr>
      </p:pic>
      <p:pic>
        <p:nvPicPr>
          <p:cNvPr id="18" name="Picture 17"/>
          <p:cNvPicPr>
            <a:picLocks noChangeAspect="1"/>
          </p:cNvPicPr>
          <p:nvPr/>
        </p:nvPicPr>
        <p:blipFill>
          <a:blip r:embed="rId9"/>
          <a:stretch>
            <a:fillRect/>
          </a:stretch>
        </p:blipFill>
        <p:spPr>
          <a:xfrm>
            <a:off x="6846912" y="1988680"/>
            <a:ext cx="1960716" cy="1389510"/>
          </a:xfrm>
          <a:prstGeom prst="rect">
            <a:avLst/>
          </a:prstGeom>
        </p:spPr>
      </p:pic>
      <p:pic>
        <p:nvPicPr>
          <p:cNvPr id="19" name="Picture 18"/>
          <p:cNvPicPr>
            <a:picLocks noChangeAspect="1"/>
          </p:cNvPicPr>
          <p:nvPr/>
        </p:nvPicPr>
        <p:blipFill>
          <a:blip r:embed="rId10"/>
          <a:stretch>
            <a:fillRect/>
          </a:stretch>
        </p:blipFill>
        <p:spPr>
          <a:xfrm>
            <a:off x="7668344" y="5722657"/>
            <a:ext cx="1284732" cy="1141044"/>
          </a:xfrm>
          <a:prstGeom prst="rect">
            <a:avLst/>
          </a:prstGeom>
        </p:spPr>
      </p:pic>
    </p:spTree>
    <p:extLst>
      <p:ext uri="{BB962C8B-B14F-4D97-AF65-F5344CB8AC3E}">
        <p14:creationId xmlns:p14="http://schemas.microsoft.com/office/powerpoint/2010/main" val="1247327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250" fill="hold"/>
                                        <p:tgtEl>
                                          <p:spTgt spid="20"/>
                                        </p:tgtEl>
                                        <p:attrNameLst>
                                          <p:attrName>ppt_w</p:attrName>
                                        </p:attrNameLst>
                                      </p:cBhvr>
                                      <p:tavLst>
                                        <p:tav tm="0">
                                          <p:val>
                                            <p:fltVal val="0"/>
                                          </p:val>
                                        </p:tav>
                                        <p:tav tm="100000">
                                          <p:val>
                                            <p:strVal val="#ppt_w"/>
                                          </p:val>
                                        </p:tav>
                                      </p:tavLst>
                                    </p:anim>
                                    <p:anim calcmode="lin" valueType="num">
                                      <p:cBhvr>
                                        <p:cTn id="8" dur="250" fill="hold"/>
                                        <p:tgtEl>
                                          <p:spTgt spid="20"/>
                                        </p:tgtEl>
                                        <p:attrNameLst>
                                          <p:attrName>ppt_h</p:attrName>
                                        </p:attrNameLst>
                                      </p:cBhvr>
                                      <p:tavLst>
                                        <p:tav tm="0">
                                          <p:val>
                                            <p:fltVal val="0"/>
                                          </p:val>
                                        </p:tav>
                                        <p:tav tm="100000">
                                          <p:val>
                                            <p:strVal val="#ppt_h"/>
                                          </p:val>
                                        </p:tav>
                                      </p:tavLst>
                                    </p:anim>
                                    <p:animEffect transition="in" filter="fade">
                                      <p:cBhvr>
                                        <p:cTn id="9" dur="250"/>
                                        <p:tgtEl>
                                          <p:spTgt spid="20"/>
                                        </p:tgtEl>
                                      </p:cBhvr>
                                    </p:animEffect>
                                  </p:childTnLst>
                                </p:cTn>
                              </p:par>
                            </p:childTnLst>
                          </p:cTn>
                        </p:par>
                        <p:par>
                          <p:cTn id="10" fill="hold">
                            <p:stCondLst>
                              <p:cond delay="250"/>
                            </p:stCondLst>
                            <p:childTnLst>
                              <p:par>
                                <p:cTn id="11" presetID="53" presetClass="entr" presetSubtype="16" fill="hold" nodeType="after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p:cTn id="13" dur="250" fill="hold"/>
                                        <p:tgtEl>
                                          <p:spTgt spid="21"/>
                                        </p:tgtEl>
                                        <p:attrNameLst>
                                          <p:attrName>ppt_w</p:attrName>
                                        </p:attrNameLst>
                                      </p:cBhvr>
                                      <p:tavLst>
                                        <p:tav tm="0">
                                          <p:val>
                                            <p:fltVal val="0"/>
                                          </p:val>
                                        </p:tav>
                                        <p:tav tm="100000">
                                          <p:val>
                                            <p:strVal val="#ppt_w"/>
                                          </p:val>
                                        </p:tav>
                                      </p:tavLst>
                                    </p:anim>
                                    <p:anim calcmode="lin" valueType="num">
                                      <p:cBhvr>
                                        <p:cTn id="14" dur="250" fill="hold"/>
                                        <p:tgtEl>
                                          <p:spTgt spid="21"/>
                                        </p:tgtEl>
                                        <p:attrNameLst>
                                          <p:attrName>ppt_h</p:attrName>
                                        </p:attrNameLst>
                                      </p:cBhvr>
                                      <p:tavLst>
                                        <p:tav tm="0">
                                          <p:val>
                                            <p:fltVal val="0"/>
                                          </p:val>
                                        </p:tav>
                                        <p:tav tm="100000">
                                          <p:val>
                                            <p:strVal val="#ppt_h"/>
                                          </p:val>
                                        </p:tav>
                                      </p:tavLst>
                                    </p:anim>
                                    <p:animEffect transition="in" filter="fade">
                                      <p:cBhvr>
                                        <p:cTn id="15" dur="250"/>
                                        <p:tgtEl>
                                          <p:spTgt spid="21"/>
                                        </p:tgtEl>
                                      </p:cBhvr>
                                    </p:animEffect>
                                  </p:childTnLst>
                                </p:cTn>
                              </p:par>
                            </p:childTnLst>
                          </p:cTn>
                        </p:par>
                        <p:par>
                          <p:cTn id="16" fill="hold">
                            <p:stCondLst>
                              <p:cond delay="500"/>
                            </p:stCondLst>
                            <p:childTnLst>
                              <p:par>
                                <p:cTn id="17" presetID="53" presetClass="entr" presetSubtype="16" fill="hold" nodeType="after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p:cTn id="19" dur="250" fill="hold"/>
                                        <p:tgtEl>
                                          <p:spTgt spid="22"/>
                                        </p:tgtEl>
                                        <p:attrNameLst>
                                          <p:attrName>ppt_w</p:attrName>
                                        </p:attrNameLst>
                                      </p:cBhvr>
                                      <p:tavLst>
                                        <p:tav tm="0">
                                          <p:val>
                                            <p:fltVal val="0"/>
                                          </p:val>
                                        </p:tav>
                                        <p:tav tm="100000">
                                          <p:val>
                                            <p:strVal val="#ppt_w"/>
                                          </p:val>
                                        </p:tav>
                                      </p:tavLst>
                                    </p:anim>
                                    <p:anim calcmode="lin" valueType="num">
                                      <p:cBhvr>
                                        <p:cTn id="20" dur="250" fill="hold"/>
                                        <p:tgtEl>
                                          <p:spTgt spid="22"/>
                                        </p:tgtEl>
                                        <p:attrNameLst>
                                          <p:attrName>ppt_h</p:attrName>
                                        </p:attrNameLst>
                                      </p:cBhvr>
                                      <p:tavLst>
                                        <p:tav tm="0">
                                          <p:val>
                                            <p:fltVal val="0"/>
                                          </p:val>
                                        </p:tav>
                                        <p:tav tm="100000">
                                          <p:val>
                                            <p:strVal val="#ppt_h"/>
                                          </p:val>
                                        </p:tav>
                                      </p:tavLst>
                                    </p:anim>
                                    <p:animEffect transition="in" filter="fade">
                                      <p:cBhvr>
                                        <p:cTn id="21" dur="250"/>
                                        <p:tgtEl>
                                          <p:spTgt spid="22"/>
                                        </p:tgtEl>
                                      </p:cBhvr>
                                    </p:animEffect>
                                  </p:childTnLst>
                                </p:cTn>
                              </p:par>
                            </p:childTnLst>
                          </p:cTn>
                        </p:par>
                        <p:par>
                          <p:cTn id="22" fill="hold">
                            <p:stCondLst>
                              <p:cond delay="750"/>
                            </p:stCondLst>
                            <p:childTnLst>
                              <p:par>
                                <p:cTn id="23" presetID="53" presetClass="entr" presetSubtype="16" fill="hold" nodeType="after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p:cTn id="25" dur="250" fill="hold"/>
                                        <p:tgtEl>
                                          <p:spTgt spid="23"/>
                                        </p:tgtEl>
                                        <p:attrNameLst>
                                          <p:attrName>ppt_w</p:attrName>
                                        </p:attrNameLst>
                                      </p:cBhvr>
                                      <p:tavLst>
                                        <p:tav tm="0">
                                          <p:val>
                                            <p:fltVal val="0"/>
                                          </p:val>
                                        </p:tav>
                                        <p:tav tm="100000">
                                          <p:val>
                                            <p:strVal val="#ppt_w"/>
                                          </p:val>
                                        </p:tav>
                                      </p:tavLst>
                                    </p:anim>
                                    <p:anim calcmode="lin" valueType="num">
                                      <p:cBhvr>
                                        <p:cTn id="26" dur="250" fill="hold"/>
                                        <p:tgtEl>
                                          <p:spTgt spid="23"/>
                                        </p:tgtEl>
                                        <p:attrNameLst>
                                          <p:attrName>ppt_h</p:attrName>
                                        </p:attrNameLst>
                                      </p:cBhvr>
                                      <p:tavLst>
                                        <p:tav tm="0">
                                          <p:val>
                                            <p:fltVal val="0"/>
                                          </p:val>
                                        </p:tav>
                                        <p:tav tm="100000">
                                          <p:val>
                                            <p:strVal val="#ppt_h"/>
                                          </p:val>
                                        </p:tav>
                                      </p:tavLst>
                                    </p:anim>
                                    <p:animEffect transition="in" filter="fade">
                                      <p:cBhvr>
                                        <p:cTn id="27" dur="250"/>
                                        <p:tgtEl>
                                          <p:spTgt spid="23"/>
                                        </p:tgtEl>
                                      </p:cBhvr>
                                    </p:animEffect>
                                  </p:childTnLst>
                                </p:cTn>
                              </p:par>
                            </p:childTnLst>
                          </p:cTn>
                        </p:par>
                        <p:par>
                          <p:cTn id="28" fill="hold">
                            <p:stCondLst>
                              <p:cond delay="1000"/>
                            </p:stCondLst>
                            <p:childTnLst>
                              <p:par>
                                <p:cTn id="29" presetID="53" presetClass="entr" presetSubtype="16" fill="hold" nodeType="after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p:cTn id="31" dur="250" fill="hold"/>
                                        <p:tgtEl>
                                          <p:spTgt spid="18"/>
                                        </p:tgtEl>
                                        <p:attrNameLst>
                                          <p:attrName>ppt_w</p:attrName>
                                        </p:attrNameLst>
                                      </p:cBhvr>
                                      <p:tavLst>
                                        <p:tav tm="0">
                                          <p:val>
                                            <p:fltVal val="0"/>
                                          </p:val>
                                        </p:tav>
                                        <p:tav tm="100000">
                                          <p:val>
                                            <p:strVal val="#ppt_w"/>
                                          </p:val>
                                        </p:tav>
                                      </p:tavLst>
                                    </p:anim>
                                    <p:anim calcmode="lin" valueType="num">
                                      <p:cBhvr>
                                        <p:cTn id="32" dur="250" fill="hold"/>
                                        <p:tgtEl>
                                          <p:spTgt spid="18"/>
                                        </p:tgtEl>
                                        <p:attrNameLst>
                                          <p:attrName>ppt_h</p:attrName>
                                        </p:attrNameLst>
                                      </p:cBhvr>
                                      <p:tavLst>
                                        <p:tav tm="0">
                                          <p:val>
                                            <p:fltVal val="0"/>
                                          </p:val>
                                        </p:tav>
                                        <p:tav tm="100000">
                                          <p:val>
                                            <p:strVal val="#ppt_h"/>
                                          </p:val>
                                        </p:tav>
                                      </p:tavLst>
                                    </p:anim>
                                    <p:animEffect transition="in" filter="fade">
                                      <p:cBhvr>
                                        <p:cTn id="33" dur="250"/>
                                        <p:tgtEl>
                                          <p:spTgt spid="18"/>
                                        </p:tgtEl>
                                      </p:cBhvr>
                                    </p:animEffect>
                                  </p:childTnLst>
                                </p:cTn>
                              </p:par>
                            </p:childTnLst>
                          </p:cTn>
                        </p:par>
                        <p:par>
                          <p:cTn id="34" fill="hold">
                            <p:stCondLst>
                              <p:cond delay="1250"/>
                            </p:stCondLst>
                            <p:childTnLst>
                              <p:par>
                                <p:cTn id="35" presetID="53" presetClass="entr" presetSubtype="16" fill="hold" nodeType="after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p:cTn id="37" dur="250" fill="hold"/>
                                        <p:tgtEl>
                                          <p:spTgt spid="19"/>
                                        </p:tgtEl>
                                        <p:attrNameLst>
                                          <p:attrName>ppt_w</p:attrName>
                                        </p:attrNameLst>
                                      </p:cBhvr>
                                      <p:tavLst>
                                        <p:tav tm="0">
                                          <p:val>
                                            <p:fltVal val="0"/>
                                          </p:val>
                                        </p:tav>
                                        <p:tav tm="100000">
                                          <p:val>
                                            <p:strVal val="#ppt_w"/>
                                          </p:val>
                                        </p:tav>
                                      </p:tavLst>
                                    </p:anim>
                                    <p:anim calcmode="lin" valueType="num">
                                      <p:cBhvr>
                                        <p:cTn id="38" dur="250" fill="hold"/>
                                        <p:tgtEl>
                                          <p:spTgt spid="19"/>
                                        </p:tgtEl>
                                        <p:attrNameLst>
                                          <p:attrName>ppt_h</p:attrName>
                                        </p:attrNameLst>
                                      </p:cBhvr>
                                      <p:tavLst>
                                        <p:tav tm="0">
                                          <p:val>
                                            <p:fltVal val="0"/>
                                          </p:val>
                                        </p:tav>
                                        <p:tav tm="100000">
                                          <p:val>
                                            <p:strVal val="#ppt_h"/>
                                          </p:val>
                                        </p:tav>
                                      </p:tavLst>
                                    </p:anim>
                                    <p:animEffect transition="in" filter="fade">
                                      <p:cBhvr>
                                        <p:cTn id="39" dur="250"/>
                                        <p:tgtEl>
                                          <p:spTgt spid="19"/>
                                        </p:tgtEl>
                                      </p:cBhvr>
                                    </p:animEffect>
                                  </p:childTnLst>
                                </p:cTn>
                              </p:par>
                            </p:childTnLst>
                          </p:cTn>
                        </p:par>
                        <p:par>
                          <p:cTn id="40" fill="hold">
                            <p:stCondLst>
                              <p:cond delay="1500"/>
                            </p:stCondLst>
                            <p:childTnLst>
                              <p:par>
                                <p:cTn id="41" presetID="53" presetClass="entr" presetSubtype="16" fill="hold" nodeType="after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p:cTn id="43" dur="250" fill="hold"/>
                                        <p:tgtEl>
                                          <p:spTgt spid="17"/>
                                        </p:tgtEl>
                                        <p:attrNameLst>
                                          <p:attrName>ppt_w</p:attrName>
                                        </p:attrNameLst>
                                      </p:cBhvr>
                                      <p:tavLst>
                                        <p:tav tm="0">
                                          <p:val>
                                            <p:fltVal val="0"/>
                                          </p:val>
                                        </p:tav>
                                        <p:tav tm="100000">
                                          <p:val>
                                            <p:strVal val="#ppt_w"/>
                                          </p:val>
                                        </p:tav>
                                      </p:tavLst>
                                    </p:anim>
                                    <p:anim calcmode="lin" valueType="num">
                                      <p:cBhvr>
                                        <p:cTn id="44" dur="250" fill="hold"/>
                                        <p:tgtEl>
                                          <p:spTgt spid="17"/>
                                        </p:tgtEl>
                                        <p:attrNameLst>
                                          <p:attrName>ppt_h</p:attrName>
                                        </p:attrNameLst>
                                      </p:cBhvr>
                                      <p:tavLst>
                                        <p:tav tm="0">
                                          <p:val>
                                            <p:fltVal val="0"/>
                                          </p:val>
                                        </p:tav>
                                        <p:tav tm="100000">
                                          <p:val>
                                            <p:strVal val="#ppt_h"/>
                                          </p:val>
                                        </p:tav>
                                      </p:tavLst>
                                    </p:anim>
                                    <p:animEffect transition="in" filter="fade">
                                      <p:cBhvr>
                                        <p:cTn id="45" dur="250"/>
                                        <p:tgtEl>
                                          <p:spTgt spid="17"/>
                                        </p:tgtEl>
                                      </p:cBhvr>
                                    </p:animEffect>
                                  </p:childTnLst>
                                </p:cTn>
                              </p:par>
                            </p:childTnLst>
                          </p:cTn>
                        </p:par>
                        <p:par>
                          <p:cTn id="46" fill="hold">
                            <p:stCondLst>
                              <p:cond delay="1750"/>
                            </p:stCondLst>
                            <p:childTnLst>
                              <p:par>
                                <p:cTn id="47" presetID="53" presetClass="entr" presetSubtype="16" fill="hold" nodeType="after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p:cTn id="49" dur="250" fill="hold"/>
                                        <p:tgtEl>
                                          <p:spTgt spid="16"/>
                                        </p:tgtEl>
                                        <p:attrNameLst>
                                          <p:attrName>ppt_w</p:attrName>
                                        </p:attrNameLst>
                                      </p:cBhvr>
                                      <p:tavLst>
                                        <p:tav tm="0">
                                          <p:val>
                                            <p:fltVal val="0"/>
                                          </p:val>
                                        </p:tav>
                                        <p:tav tm="100000">
                                          <p:val>
                                            <p:strVal val="#ppt_w"/>
                                          </p:val>
                                        </p:tav>
                                      </p:tavLst>
                                    </p:anim>
                                    <p:anim calcmode="lin" valueType="num">
                                      <p:cBhvr>
                                        <p:cTn id="50" dur="250" fill="hold"/>
                                        <p:tgtEl>
                                          <p:spTgt spid="16"/>
                                        </p:tgtEl>
                                        <p:attrNameLst>
                                          <p:attrName>ppt_h</p:attrName>
                                        </p:attrNameLst>
                                      </p:cBhvr>
                                      <p:tavLst>
                                        <p:tav tm="0">
                                          <p:val>
                                            <p:fltVal val="0"/>
                                          </p:val>
                                        </p:tav>
                                        <p:tav tm="100000">
                                          <p:val>
                                            <p:strVal val="#ppt_h"/>
                                          </p:val>
                                        </p:tav>
                                      </p:tavLst>
                                    </p:anim>
                                    <p:animEffect transition="in" filter="fade">
                                      <p:cBhvr>
                                        <p:cTn id="51" dur="2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429173" y="-150690"/>
            <a:ext cx="9958551" cy="7037377"/>
            <a:chOff x="-429173" y="-150690"/>
            <a:chExt cx="9958551" cy="7037377"/>
          </a:xfrm>
        </p:grpSpPr>
        <p:sp>
          <p:nvSpPr>
            <p:cNvPr id="7" name="TextBox 6"/>
            <p:cNvSpPr txBox="1"/>
            <p:nvPr/>
          </p:nvSpPr>
          <p:spPr>
            <a:xfrm>
              <a:off x="4386081" y="352187"/>
              <a:ext cx="1330586" cy="369332"/>
            </a:xfrm>
            <a:prstGeom prst="rect">
              <a:avLst/>
            </a:prstGeom>
            <a:noFill/>
          </p:spPr>
          <p:txBody>
            <a:bodyPr wrap="square" rtlCol="0">
              <a:spAutoFit/>
            </a:bodyPr>
            <a:lstStyle/>
            <a:p>
              <a:r>
                <a:rPr lang="zh-TW" altLang="en-US" b="1" dirty="0" smtClean="0">
                  <a:solidFill>
                    <a:prstClr val="white"/>
                  </a:solidFill>
                  <a:latin typeface="Arial Unicode MS"/>
                  <a:ea typeface="黑体"/>
                  <a:cs typeface="Arial Unicode MS"/>
                </a:rPr>
                <a:t>終點</a:t>
              </a:r>
              <a:r>
                <a:rPr lang="en-US" altLang="zh-TW" b="1" dirty="0" smtClean="0">
                  <a:solidFill>
                    <a:prstClr val="white"/>
                  </a:solidFill>
                  <a:latin typeface="Arial Unicode MS"/>
                  <a:ea typeface="黑体"/>
                  <a:cs typeface="Arial Unicode MS"/>
                </a:rPr>
                <a:t> End</a:t>
              </a:r>
              <a:endParaRPr lang="en-US" b="1" dirty="0">
                <a:solidFill>
                  <a:prstClr val="white"/>
                </a:solidFill>
                <a:latin typeface="Arial Unicode MS"/>
                <a:ea typeface="黑体"/>
                <a:cs typeface="Arial Unicode MS"/>
              </a:endParaRPr>
            </a:p>
          </p:txBody>
        </p:sp>
        <p:grpSp>
          <p:nvGrpSpPr>
            <p:cNvPr id="13" name="Group 12"/>
            <p:cNvGrpSpPr/>
            <p:nvPr/>
          </p:nvGrpSpPr>
          <p:grpSpPr>
            <a:xfrm>
              <a:off x="-429173" y="-150690"/>
              <a:ext cx="9958551" cy="7037377"/>
              <a:chOff x="-429173" y="-150691"/>
              <a:chExt cx="9958551" cy="7037377"/>
            </a:xfrm>
          </p:grpSpPr>
          <p:grpSp>
            <p:nvGrpSpPr>
              <p:cNvPr id="12" name="Group 11"/>
              <p:cNvGrpSpPr/>
              <p:nvPr/>
            </p:nvGrpSpPr>
            <p:grpSpPr>
              <a:xfrm>
                <a:off x="-429173" y="-150691"/>
                <a:ext cx="9958551" cy="7037377"/>
                <a:chOff x="-429173" y="-150691"/>
                <a:chExt cx="9958551" cy="7037377"/>
              </a:xfrm>
            </p:grpSpPr>
            <p:grpSp>
              <p:nvGrpSpPr>
                <p:cNvPr id="11" name="Group 10"/>
                <p:cNvGrpSpPr/>
                <p:nvPr/>
              </p:nvGrpSpPr>
              <p:grpSpPr>
                <a:xfrm>
                  <a:off x="-429173" y="-150691"/>
                  <a:ext cx="9958551" cy="7037377"/>
                  <a:chOff x="-429173" y="-150691"/>
                  <a:chExt cx="9958551" cy="7037377"/>
                </a:xfrm>
              </p:grpSpPr>
              <p:pic>
                <p:nvPicPr>
                  <p:cNvPr id="5" name="Picture 4"/>
                  <p:cNvPicPr>
                    <a:picLocks noChangeAspect="1"/>
                  </p:cNvPicPr>
                  <p:nvPr/>
                </p:nvPicPr>
                <p:blipFill>
                  <a:blip r:embed="rId3"/>
                  <a:stretch>
                    <a:fillRect/>
                  </a:stretch>
                </p:blipFill>
                <p:spPr>
                  <a:xfrm>
                    <a:off x="-429173" y="-150691"/>
                    <a:ext cx="9958551" cy="7037377"/>
                  </a:xfrm>
                  <a:prstGeom prst="rect">
                    <a:avLst/>
                  </a:prstGeom>
                </p:spPr>
              </p:pic>
              <p:sp>
                <p:nvSpPr>
                  <p:cNvPr id="6" name="TextBox 5"/>
                  <p:cNvSpPr txBox="1"/>
                  <p:nvPr/>
                </p:nvSpPr>
                <p:spPr>
                  <a:xfrm>
                    <a:off x="332645" y="5521397"/>
                    <a:ext cx="1330586" cy="369332"/>
                  </a:xfrm>
                  <a:prstGeom prst="rect">
                    <a:avLst/>
                  </a:prstGeom>
                  <a:noFill/>
                </p:spPr>
                <p:txBody>
                  <a:bodyPr wrap="square" rtlCol="0">
                    <a:spAutoFit/>
                  </a:bodyPr>
                  <a:lstStyle/>
                  <a:p>
                    <a:r>
                      <a:rPr lang="zh-TW" altLang="en-US" b="1" dirty="0" smtClean="0">
                        <a:solidFill>
                          <a:prstClr val="white"/>
                        </a:solidFill>
                        <a:latin typeface="Arial Unicode MS"/>
                        <a:ea typeface="黑体"/>
                        <a:cs typeface="Arial Unicode MS"/>
                      </a:rPr>
                      <a:t>起點</a:t>
                    </a:r>
                    <a:r>
                      <a:rPr lang="en-US" altLang="zh-TW" b="1" dirty="0" smtClean="0">
                        <a:solidFill>
                          <a:prstClr val="white"/>
                        </a:solidFill>
                        <a:latin typeface="Arial Unicode MS"/>
                        <a:ea typeface="黑体"/>
                        <a:cs typeface="Arial Unicode MS"/>
                      </a:rPr>
                      <a:t> Start</a:t>
                    </a:r>
                    <a:endParaRPr lang="en-US" b="1" dirty="0">
                      <a:solidFill>
                        <a:prstClr val="white"/>
                      </a:solidFill>
                      <a:latin typeface="Arial Unicode MS"/>
                      <a:ea typeface="黑体"/>
                      <a:cs typeface="Arial Unicode MS"/>
                    </a:endParaRPr>
                  </a:p>
                </p:txBody>
              </p:sp>
            </p:grpSp>
            <p:sp>
              <p:nvSpPr>
                <p:cNvPr id="9" name="TextBox 8"/>
                <p:cNvSpPr txBox="1"/>
                <p:nvPr/>
              </p:nvSpPr>
              <p:spPr>
                <a:xfrm>
                  <a:off x="4515185" y="3090200"/>
                  <a:ext cx="1199630" cy="646331"/>
                </a:xfrm>
                <a:prstGeom prst="rect">
                  <a:avLst/>
                </a:prstGeom>
                <a:noFill/>
              </p:spPr>
              <p:txBody>
                <a:bodyPr wrap="square" rtlCol="0">
                  <a:spAutoFit/>
                </a:bodyPr>
                <a:lstStyle/>
                <a:p>
                  <a:pPr algn="ctr"/>
                  <a:r>
                    <a:rPr lang="zh-TW" altLang="en-US" sz="1200" dirty="0" smtClean="0">
                      <a:solidFill>
                        <a:srgbClr val="FFFF00"/>
                      </a:solidFill>
                      <a:latin typeface="Arial Unicode MS"/>
                      <a:ea typeface="黑体"/>
                      <a:cs typeface="Arial Unicode MS"/>
                    </a:rPr>
                    <a:t>你列出你的姓名及住址在社交網站上</a:t>
                  </a:r>
                  <a:endParaRPr lang="en-US" altLang="zh-TW" sz="1200" dirty="0" smtClean="0">
                    <a:solidFill>
                      <a:srgbClr val="FFFF00"/>
                    </a:solidFill>
                    <a:latin typeface="Arial Unicode MS"/>
                    <a:ea typeface="黑体"/>
                    <a:cs typeface="Arial Unicode MS"/>
                  </a:endParaRPr>
                </a:p>
              </p:txBody>
            </p:sp>
          </p:grpSp>
          <p:sp>
            <p:nvSpPr>
              <p:cNvPr id="10" name="TextBox 9"/>
              <p:cNvSpPr txBox="1"/>
              <p:nvPr/>
            </p:nvSpPr>
            <p:spPr>
              <a:xfrm>
                <a:off x="6160963" y="2125564"/>
                <a:ext cx="1199630" cy="646331"/>
              </a:xfrm>
              <a:prstGeom prst="rect">
                <a:avLst/>
              </a:prstGeom>
              <a:noFill/>
            </p:spPr>
            <p:txBody>
              <a:bodyPr wrap="square" rtlCol="0">
                <a:spAutoFit/>
              </a:bodyPr>
              <a:lstStyle/>
              <a:p>
                <a:pPr algn="ctr"/>
                <a:r>
                  <a:rPr lang="zh-TW" altLang="en-US" sz="1200" dirty="0" smtClean="0">
                    <a:solidFill>
                      <a:srgbClr val="FFFF00"/>
                    </a:solidFill>
                    <a:latin typeface="黑体"/>
                    <a:ea typeface="黑体"/>
                    <a:cs typeface="黑体"/>
                  </a:rPr>
                  <a:t>你</a:t>
                </a:r>
                <a:r>
                  <a:rPr lang="zh-Hant" altLang="en-US" sz="1200" dirty="0" smtClean="0">
                    <a:solidFill>
                      <a:srgbClr val="FFFF00"/>
                    </a:solidFill>
                    <a:latin typeface="黑体"/>
                    <a:ea typeface="黑体"/>
                    <a:cs typeface="黑体"/>
                  </a:rPr>
                  <a:t>沒有咨詢</a:t>
                </a:r>
                <a:r>
                  <a:rPr lang="zh-TW" altLang="en-US" sz="1200" dirty="0" smtClean="0">
                    <a:solidFill>
                      <a:srgbClr val="FFFF00"/>
                    </a:solidFill>
                    <a:latin typeface="黑体"/>
                    <a:ea typeface="黑体"/>
                    <a:cs typeface="黑体"/>
                  </a:rPr>
                  <a:t>監護</a:t>
                </a:r>
                <a:r>
                  <a:rPr lang="zh-Hant" altLang="en-US" sz="1200" dirty="0" smtClean="0">
                    <a:solidFill>
                      <a:srgbClr val="FFFF00"/>
                    </a:solidFill>
                    <a:latin typeface="黑体"/>
                    <a:ea typeface="黑体"/>
                    <a:cs typeface="黑体"/>
                  </a:rPr>
                  <a:t>人</a:t>
                </a:r>
                <a:r>
                  <a:rPr lang="zh-TW" altLang="en-US" sz="1200" dirty="0" smtClean="0">
                    <a:solidFill>
                      <a:srgbClr val="FFFF00"/>
                    </a:solidFill>
                    <a:latin typeface="黑体"/>
                    <a:ea typeface="黑体"/>
                    <a:cs typeface="黑体"/>
                  </a:rPr>
                  <a:t>而</a:t>
                </a:r>
                <a:r>
                  <a:rPr lang="zh-Hant" altLang="en-US" sz="1200" dirty="0" smtClean="0">
                    <a:solidFill>
                      <a:srgbClr val="FFFF00"/>
                    </a:solidFill>
                    <a:latin typeface="黑体"/>
                    <a:ea typeface="黑体"/>
                    <a:cs typeface="黑体"/>
                  </a:rPr>
                  <a:t>與</a:t>
                </a:r>
                <a:r>
                  <a:rPr lang="zh-TW" altLang="en-US" sz="1200" dirty="0" smtClean="0">
                    <a:solidFill>
                      <a:srgbClr val="FFFF00"/>
                    </a:solidFill>
                    <a:latin typeface="黑体"/>
                    <a:ea typeface="黑体"/>
                    <a:cs typeface="黑体"/>
                  </a:rPr>
                  <a:t>網友初次</a:t>
                </a:r>
                <a:r>
                  <a:rPr lang="zh-Hant" altLang="en-US" sz="1200" dirty="0" smtClean="0">
                    <a:solidFill>
                      <a:srgbClr val="FFFF00"/>
                    </a:solidFill>
                    <a:latin typeface="黑体"/>
                    <a:ea typeface="黑体"/>
                    <a:cs typeface="黑体"/>
                  </a:rPr>
                  <a:t>見面</a:t>
                </a:r>
                <a:endParaRPr lang="en-US" altLang="zh-TW" sz="1200" dirty="0" smtClean="0">
                  <a:solidFill>
                    <a:srgbClr val="FFFF00"/>
                  </a:solidFill>
                  <a:latin typeface="黑体"/>
                  <a:ea typeface="黑体"/>
                  <a:cs typeface="黑体"/>
                </a:endParaRPr>
              </a:p>
            </p:txBody>
          </p:sp>
        </p:grpSp>
        <p:sp>
          <p:nvSpPr>
            <p:cNvPr id="15" name="Rectangle 14"/>
            <p:cNvSpPr/>
            <p:nvPr/>
          </p:nvSpPr>
          <p:spPr>
            <a:xfrm>
              <a:off x="8346510" y="1955185"/>
              <a:ext cx="1171111" cy="830997"/>
            </a:xfrm>
            <a:prstGeom prst="rect">
              <a:avLst/>
            </a:prstGeom>
          </p:spPr>
          <p:txBody>
            <a:bodyPr wrap="square">
              <a:spAutoFit/>
            </a:bodyPr>
            <a:lstStyle/>
            <a:p>
              <a:pPr algn="ctr"/>
              <a:r>
                <a:rPr lang="en-US" altLang="zh-Hant" sz="1200" dirty="0" smtClean="0">
                  <a:solidFill>
                    <a:srgbClr val="FFFF00"/>
                  </a:solidFill>
                  <a:latin typeface="黑体"/>
                  <a:ea typeface="黑体"/>
                  <a:cs typeface="黑体"/>
                </a:rPr>
                <a:t> </a:t>
              </a:r>
              <a:r>
                <a:rPr lang="zh-TW" altLang="en-US" sz="1200" dirty="0" smtClean="0">
                  <a:solidFill>
                    <a:srgbClr val="FFFF00"/>
                  </a:solidFill>
                  <a:latin typeface="黑体"/>
                  <a:ea typeface="黑体"/>
                  <a:cs typeface="黑体"/>
                </a:rPr>
                <a:t>你</a:t>
              </a:r>
              <a:r>
                <a:rPr lang="zh-Hant" altLang="en-US" sz="1200" dirty="0" smtClean="0">
                  <a:solidFill>
                    <a:srgbClr val="FFFF00"/>
                  </a:solidFill>
                  <a:latin typeface="黑体"/>
                  <a:ea typeface="黑体"/>
                  <a:cs typeface="黑体"/>
                </a:rPr>
                <a:t>把</a:t>
              </a:r>
              <a:r>
                <a:rPr lang="zh-TW" altLang="en-US" sz="1200" dirty="0" smtClean="0">
                  <a:solidFill>
                    <a:srgbClr val="FFFF00"/>
                  </a:solidFill>
                  <a:latin typeface="黑体"/>
                  <a:ea typeface="黑体"/>
                  <a:cs typeface="黑体"/>
                </a:rPr>
                <a:t>電郵</a:t>
              </a:r>
              <a:r>
                <a:rPr lang="zh-Hant" altLang="en-US" sz="1200" dirty="0" smtClean="0">
                  <a:solidFill>
                    <a:srgbClr val="FFFF00"/>
                  </a:solidFill>
                  <a:latin typeface="黑体"/>
                  <a:ea typeface="黑体"/>
                  <a:cs typeface="黑体"/>
                </a:rPr>
                <a:t>密碼組合設</a:t>
              </a:r>
              <a:r>
                <a:rPr lang="zh-Hant" altLang="en-US" sz="1200" dirty="0">
                  <a:solidFill>
                    <a:srgbClr val="FFFF00"/>
                  </a:solidFill>
                  <a:latin typeface="黑体"/>
                  <a:ea typeface="黑体"/>
                  <a:cs typeface="黑体"/>
                </a:rPr>
                <a:t>成自己的生日</a:t>
              </a:r>
              <a:endParaRPr lang="en-US" sz="1200" dirty="0">
                <a:solidFill>
                  <a:srgbClr val="FFFF00"/>
                </a:solidFill>
                <a:latin typeface="黑体"/>
                <a:ea typeface="黑体"/>
                <a:cs typeface="黑体"/>
              </a:endParaRPr>
            </a:p>
          </p:txBody>
        </p:sp>
        <p:sp>
          <p:nvSpPr>
            <p:cNvPr id="16" name="Rectangle 15"/>
            <p:cNvSpPr/>
            <p:nvPr/>
          </p:nvSpPr>
          <p:spPr>
            <a:xfrm>
              <a:off x="697190" y="257178"/>
              <a:ext cx="1184233" cy="646331"/>
            </a:xfrm>
            <a:prstGeom prst="rect">
              <a:avLst/>
            </a:prstGeom>
          </p:spPr>
          <p:txBody>
            <a:bodyPr wrap="square">
              <a:spAutoFit/>
            </a:bodyPr>
            <a:lstStyle/>
            <a:p>
              <a:pPr algn="ctr"/>
              <a:r>
                <a:rPr lang="zh-Hant" altLang="en-US" sz="1200" dirty="0" smtClean="0">
                  <a:solidFill>
                    <a:srgbClr val="FFFF00"/>
                  </a:solidFill>
                  <a:latin typeface="黑体"/>
                  <a:ea typeface="黑体"/>
                  <a:cs typeface="黑体"/>
                </a:rPr>
                <a:t>病毒</a:t>
              </a:r>
              <a:r>
                <a:rPr lang="zh-TW" altLang="en-US" sz="1200" dirty="0" smtClean="0">
                  <a:solidFill>
                    <a:srgbClr val="FFFF00"/>
                  </a:solidFill>
                  <a:latin typeface="黑体"/>
                  <a:ea typeface="黑体"/>
                  <a:cs typeface="黑体"/>
                </a:rPr>
                <a:t>入侵你的電腦</a:t>
              </a:r>
              <a:r>
                <a:rPr lang="zh-Hant" altLang="en-US" sz="1200" dirty="0" smtClean="0">
                  <a:solidFill>
                    <a:srgbClr val="FFFF00"/>
                  </a:solidFill>
                  <a:latin typeface="黑体"/>
                  <a:ea typeface="黑体"/>
                  <a:cs typeface="黑体"/>
                </a:rPr>
                <a:t>，並傳染了其他電腦</a:t>
              </a:r>
              <a:endParaRPr lang="en-US" sz="1200" dirty="0">
                <a:solidFill>
                  <a:srgbClr val="FFFF00"/>
                </a:solidFill>
                <a:latin typeface="黑体"/>
                <a:ea typeface="黑体"/>
                <a:cs typeface="黑体"/>
              </a:endParaRPr>
            </a:p>
          </p:txBody>
        </p:sp>
        <p:sp>
          <p:nvSpPr>
            <p:cNvPr id="17" name="Rectangle 16"/>
            <p:cNvSpPr/>
            <p:nvPr/>
          </p:nvSpPr>
          <p:spPr>
            <a:xfrm>
              <a:off x="3438370" y="1200999"/>
              <a:ext cx="1182870" cy="830997"/>
            </a:xfrm>
            <a:prstGeom prst="rect">
              <a:avLst/>
            </a:prstGeom>
          </p:spPr>
          <p:txBody>
            <a:bodyPr wrap="square">
              <a:spAutoFit/>
            </a:bodyPr>
            <a:lstStyle/>
            <a:p>
              <a:pPr algn="ctr"/>
              <a:r>
                <a:rPr lang="zh-TW" altLang="en-US" sz="1200" dirty="0" smtClean="0">
                  <a:solidFill>
                    <a:srgbClr val="FFFF00"/>
                  </a:solidFill>
                  <a:latin typeface="黑体"/>
                  <a:ea typeface="黑体"/>
                  <a:cs typeface="黑体"/>
                </a:rPr>
                <a:t>你</a:t>
              </a:r>
              <a:r>
                <a:rPr lang="zh-Hant" altLang="en-US" sz="1200" dirty="0" smtClean="0">
                  <a:solidFill>
                    <a:srgbClr val="FFFF00"/>
                  </a:solidFill>
                  <a:latin typeface="黑体"/>
                  <a:ea typeface="黑体"/>
                  <a:cs typeface="黑体"/>
                </a:rPr>
                <a:t>在</a:t>
              </a:r>
              <a:r>
                <a:rPr lang="zh-TW" altLang="en-US" sz="1200" dirty="0" smtClean="0">
                  <a:solidFill>
                    <a:srgbClr val="FFFF00"/>
                  </a:solidFill>
                  <a:latin typeface="黑体"/>
                  <a:ea typeface="黑体"/>
                  <a:cs typeface="黑体"/>
                </a:rPr>
                <a:t>社交網站</a:t>
              </a:r>
              <a:r>
                <a:rPr lang="zh-Hant" altLang="en-US" sz="1200" dirty="0" smtClean="0">
                  <a:solidFill>
                    <a:srgbClr val="FFFF00"/>
                  </a:solidFill>
                  <a:latin typeface="黑体"/>
                  <a:ea typeface="黑体"/>
                  <a:cs typeface="黑体"/>
                </a:rPr>
                <a:t>上傳了有位置記錄的野生老虎照</a:t>
              </a:r>
              <a:endParaRPr lang="en-US" sz="1200" dirty="0">
                <a:solidFill>
                  <a:srgbClr val="FFFF00"/>
                </a:solidFill>
                <a:latin typeface="黑体"/>
                <a:ea typeface="黑体"/>
                <a:cs typeface="黑体"/>
              </a:endParaRPr>
            </a:p>
          </p:txBody>
        </p:sp>
        <p:sp>
          <p:nvSpPr>
            <p:cNvPr id="18" name="TextBox 17"/>
            <p:cNvSpPr txBox="1"/>
            <p:nvPr/>
          </p:nvSpPr>
          <p:spPr>
            <a:xfrm>
              <a:off x="4330200" y="340428"/>
              <a:ext cx="1330586" cy="369332"/>
            </a:xfrm>
            <a:prstGeom prst="rect">
              <a:avLst/>
            </a:prstGeom>
            <a:noFill/>
          </p:spPr>
          <p:txBody>
            <a:bodyPr wrap="square" rtlCol="0">
              <a:spAutoFit/>
            </a:bodyPr>
            <a:lstStyle/>
            <a:p>
              <a:pPr algn="ctr"/>
              <a:r>
                <a:rPr lang="zh-TW" altLang="en-US" b="1" dirty="0" smtClean="0">
                  <a:solidFill>
                    <a:prstClr val="white"/>
                  </a:solidFill>
                  <a:latin typeface="Arial Unicode MS"/>
                  <a:ea typeface="黑体"/>
                  <a:cs typeface="Arial Unicode MS"/>
                </a:rPr>
                <a:t>終點</a:t>
              </a:r>
              <a:r>
                <a:rPr lang="en-US" altLang="zh-TW" b="1" dirty="0" smtClean="0">
                  <a:solidFill>
                    <a:prstClr val="white"/>
                  </a:solidFill>
                  <a:latin typeface="Arial Unicode MS"/>
                  <a:ea typeface="黑体"/>
                  <a:cs typeface="Arial Unicode MS"/>
                </a:rPr>
                <a:t> End</a:t>
              </a:r>
              <a:endParaRPr lang="en-US" b="1" dirty="0">
                <a:solidFill>
                  <a:prstClr val="white"/>
                </a:solidFill>
                <a:latin typeface="Arial Unicode MS"/>
                <a:ea typeface="黑体"/>
                <a:cs typeface="Arial Unicode MS"/>
              </a:endParaRPr>
            </a:p>
          </p:txBody>
        </p:sp>
        <p:pic>
          <p:nvPicPr>
            <p:cNvPr id="19" name="Picture 18"/>
            <p:cNvPicPr>
              <a:picLocks noChangeAspect="1"/>
            </p:cNvPicPr>
            <p:nvPr/>
          </p:nvPicPr>
          <p:blipFill>
            <a:blip r:embed="rId4"/>
            <a:stretch>
              <a:fillRect/>
            </a:stretch>
          </p:blipFill>
          <p:spPr>
            <a:xfrm>
              <a:off x="2134959" y="5993642"/>
              <a:ext cx="537258" cy="594295"/>
            </a:xfrm>
            <a:prstGeom prst="rect">
              <a:avLst/>
            </a:prstGeom>
          </p:spPr>
        </p:pic>
        <p:pic>
          <p:nvPicPr>
            <p:cNvPr id="20" name="Picture 19"/>
            <p:cNvPicPr>
              <a:picLocks noChangeAspect="1"/>
            </p:cNvPicPr>
            <p:nvPr/>
          </p:nvPicPr>
          <p:blipFill>
            <a:blip r:embed="rId4"/>
            <a:stretch>
              <a:fillRect/>
            </a:stretch>
          </p:blipFill>
          <p:spPr>
            <a:xfrm>
              <a:off x="-70554" y="2215403"/>
              <a:ext cx="537258" cy="594295"/>
            </a:xfrm>
            <a:prstGeom prst="rect">
              <a:avLst/>
            </a:prstGeom>
          </p:spPr>
        </p:pic>
        <p:pic>
          <p:nvPicPr>
            <p:cNvPr id="21" name="Picture 20"/>
            <p:cNvPicPr>
              <a:picLocks noChangeAspect="1"/>
            </p:cNvPicPr>
            <p:nvPr/>
          </p:nvPicPr>
          <p:blipFill>
            <a:blip r:embed="rId4"/>
            <a:stretch>
              <a:fillRect/>
            </a:stretch>
          </p:blipFill>
          <p:spPr>
            <a:xfrm>
              <a:off x="2111441" y="320973"/>
              <a:ext cx="537258" cy="594295"/>
            </a:xfrm>
            <a:prstGeom prst="rect">
              <a:avLst/>
            </a:prstGeom>
          </p:spPr>
        </p:pic>
        <p:pic>
          <p:nvPicPr>
            <p:cNvPr id="22" name="Picture 21"/>
            <p:cNvPicPr>
              <a:picLocks noChangeAspect="1"/>
            </p:cNvPicPr>
            <p:nvPr/>
          </p:nvPicPr>
          <p:blipFill>
            <a:blip r:embed="rId4"/>
            <a:stretch>
              <a:fillRect/>
            </a:stretch>
          </p:blipFill>
          <p:spPr>
            <a:xfrm>
              <a:off x="5906143" y="5041223"/>
              <a:ext cx="537258" cy="594295"/>
            </a:xfrm>
            <a:prstGeom prst="rect">
              <a:avLst/>
            </a:prstGeom>
          </p:spPr>
        </p:pic>
        <p:pic>
          <p:nvPicPr>
            <p:cNvPr id="23" name="Picture 22"/>
            <p:cNvPicPr>
              <a:picLocks noChangeAspect="1"/>
            </p:cNvPicPr>
            <p:nvPr/>
          </p:nvPicPr>
          <p:blipFill>
            <a:blip r:embed="rId4"/>
            <a:stretch>
              <a:fillRect/>
            </a:stretch>
          </p:blipFill>
          <p:spPr>
            <a:xfrm>
              <a:off x="8124922" y="1263105"/>
              <a:ext cx="537258" cy="594295"/>
            </a:xfrm>
            <a:prstGeom prst="rect">
              <a:avLst/>
            </a:prstGeom>
          </p:spPr>
        </p:pic>
        <p:pic>
          <p:nvPicPr>
            <p:cNvPr id="24" name="Picture 23"/>
            <p:cNvPicPr>
              <a:picLocks noChangeAspect="1"/>
            </p:cNvPicPr>
            <p:nvPr/>
          </p:nvPicPr>
          <p:blipFill>
            <a:blip r:embed="rId4"/>
            <a:stretch>
              <a:fillRect/>
            </a:stretch>
          </p:blipFill>
          <p:spPr>
            <a:xfrm>
              <a:off x="7587664" y="5965143"/>
              <a:ext cx="537258" cy="594295"/>
            </a:xfrm>
            <a:prstGeom prst="rect">
              <a:avLst/>
            </a:prstGeom>
          </p:spPr>
        </p:pic>
        <p:sp>
          <p:nvSpPr>
            <p:cNvPr id="25" name="Rectangle 24"/>
            <p:cNvSpPr/>
            <p:nvPr/>
          </p:nvSpPr>
          <p:spPr>
            <a:xfrm>
              <a:off x="4021634" y="6046505"/>
              <a:ext cx="1093481" cy="461665"/>
            </a:xfrm>
            <a:prstGeom prst="rect">
              <a:avLst/>
            </a:prstGeom>
          </p:spPr>
          <p:txBody>
            <a:bodyPr wrap="square">
              <a:spAutoFit/>
            </a:bodyPr>
            <a:lstStyle/>
            <a:p>
              <a:pPr algn="ctr"/>
              <a:r>
                <a:rPr lang="zh-TW" altLang="en-US" sz="1200" dirty="0" smtClean="0">
                  <a:solidFill>
                    <a:prstClr val="white"/>
                  </a:solidFill>
                  <a:latin typeface="黑体"/>
                  <a:ea typeface="黑体"/>
                  <a:cs typeface="黑体"/>
                </a:rPr>
                <a:t>你把不明來歷</a:t>
              </a:r>
              <a:r>
                <a:rPr lang="zh-Hant" altLang="en-US" sz="1200" dirty="0" smtClean="0">
                  <a:solidFill>
                    <a:prstClr val="white"/>
                  </a:solidFill>
                  <a:latin typeface="黑体"/>
                  <a:ea typeface="黑体"/>
                  <a:cs typeface="黑体"/>
                </a:rPr>
                <a:t>的電郵</a:t>
              </a:r>
              <a:r>
                <a:rPr lang="zh-TW" altLang="en-US" sz="1200" dirty="0" smtClean="0">
                  <a:solidFill>
                    <a:prstClr val="white"/>
                  </a:solidFill>
                  <a:latin typeface="黑体"/>
                  <a:ea typeface="黑体"/>
                  <a:cs typeface="黑体"/>
                </a:rPr>
                <a:t>刪除了</a:t>
              </a:r>
              <a:endParaRPr lang="en-US" sz="1200" dirty="0">
                <a:solidFill>
                  <a:prstClr val="white"/>
                </a:solidFill>
                <a:latin typeface="黑体"/>
                <a:ea typeface="黑体"/>
                <a:cs typeface="黑体"/>
              </a:endParaRPr>
            </a:p>
          </p:txBody>
        </p:sp>
        <p:sp>
          <p:nvSpPr>
            <p:cNvPr id="26" name="Rectangle 25"/>
            <p:cNvSpPr/>
            <p:nvPr/>
          </p:nvSpPr>
          <p:spPr>
            <a:xfrm>
              <a:off x="6160965" y="5965143"/>
              <a:ext cx="1093481" cy="646331"/>
            </a:xfrm>
            <a:prstGeom prst="rect">
              <a:avLst/>
            </a:prstGeom>
          </p:spPr>
          <p:txBody>
            <a:bodyPr wrap="square">
              <a:spAutoFit/>
            </a:bodyPr>
            <a:lstStyle/>
            <a:p>
              <a:pPr algn="ctr"/>
              <a:r>
                <a:rPr lang="zh-TW" altLang="en-US" sz="1200" dirty="0" smtClean="0">
                  <a:solidFill>
                    <a:prstClr val="white"/>
                  </a:solidFill>
                  <a:latin typeface="黑体"/>
                  <a:ea typeface="黑体"/>
                  <a:cs typeface="黑体"/>
                </a:rPr>
                <a:t>你沒有相信網上流傳老虎骨可強身健體</a:t>
              </a:r>
              <a:endParaRPr lang="en-US" sz="1200" dirty="0">
                <a:solidFill>
                  <a:prstClr val="white"/>
                </a:solidFill>
                <a:latin typeface="黑体"/>
                <a:ea typeface="黑体"/>
                <a:cs typeface="黑体"/>
              </a:endParaRPr>
            </a:p>
          </p:txBody>
        </p:sp>
        <p:sp>
          <p:nvSpPr>
            <p:cNvPr id="27" name="Rectangle 26"/>
            <p:cNvSpPr/>
            <p:nvPr/>
          </p:nvSpPr>
          <p:spPr>
            <a:xfrm>
              <a:off x="3473649" y="3069562"/>
              <a:ext cx="1093481" cy="830997"/>
            </a:xfrm>
            <a:prstGeom prst="rect">
              <a:avLst/>
            </a:prstGeom>
          </p:spPr>
          <p:txBody>
            <a:bodyPr wrap="square">
              <a:spAutoFit/>
            </a:bodyPr>
            <a:lstStyle/>
            <a:p>
              <a:pPr algn="ctr"/>
              <a:r>
                <a:rPr lang="zh-TW" altLang="en-US" sz="1200" dirty="0" smtClean="0">
                  <a:solidFill>
                    <a:prstClr val="white"/>
                  </a:solidFill>
                  <a:latin typeface="黑体"/>
                  <a:ea typeface="黑体"/>
                  <a:cs typeface="黑体"/>
                </a:rPr>
                <a:t>在網絡上看見有人被欺凌，你向社交網頁公司舉報</a:t>
              </a:r>
              <a:endParaRPr lang="en-US" sz="1200" dirty="0">
                <a:solidFill>
                  <a:prstClr val="white"/>
                </a:solidFill>
                <a:latin typeface="黑体"/>
                <a:ea typeface="黑体"/>
                <a:cs typeface="黑体"/>
              </a:endParaRPr>
            </a:p>
          </p:txBody>
        </p:sp>
        <p:sp>
          <p:nvSpPr>
            <p:cNvPr id="28" name="Rectangle 27"/>
            <p:cNvSpPr/>
            <p:nvPr/>
          </p:nvSpPr>
          <p:spPr>
            <a:xfrm>
              <a:off x="7835046" y="3033391"/>
              <a:ext cx="1093481" cy="830997"/>
            </a:xfrm>
            <a:prstGeom prst="rect">
              <a:avLst/>
            </a:prstGeom>
          </p:spPr>
          <p:txBody>
            <a:bodyPr wrap="square">
              <a:spAutoFit/>
            </a:bodyPr>
            <a:lstStyle/>
            <a:p>
              <a:pPr algn="ctr"/>
              <a:r>
                <a:rPr lang="zh-TW" altLang="en-US" sz="1200" dirty="0" smtClean="0">
                  <a:solidFill>
                    <a:prstClr val="white"/>
                  </a:solidFill>
                  <a:latin typeface="黑体"/>
                  <a:ea typeface="黑体"/>
                  <a:cs typeface="黑体"/>
                </a:rPr>
                <a:t>網絡上有人聲稱你中獎並向你索取住趾，你沒有提供</a:t>
              </a:r>
              <a:endParaRPr lang="en-US" sz="1200" dirty="0">
                <a:solidFill>
                  <a:prstClr val="white"/>
                </a:solidFill>
                <a:latin typeface="黑体"/>
                <a:ea typeface="黑体"/>
                <a:cs typeface="黑体"/>
              </a:endParaRPr>
            </a:p>
          </p:txBody>
        </p:sp>
        <p:sp>
          <p:nvSpPr>
            <p:cNvPr id="29" name="Rectangle 28"/>
            <p:cNvSpPr/>
            <p:nvPr/>
          </p:nvSpPr>
          <p:spPr>
            <a:xfrm>
              <a:off x="729314" y="4032361"/>
              <a:ext cx="1093481" cy="830997"/>
            </a:xfrm>
            <a:prstGeom prst="rect">
              <a:avLst/>
            </a:prstGeom>
          </p:spPr>
          <p:txBody>
            <a:bodyPr wrap="square">
              <a:spAutoFit/>
            </a:bodyPr>
            <a:lstStyle/>
            <a:p>
              <a:pPr algn="ctr"/>
              <a:r>
                <a:rPr lang="zh-TW" altLang="en-US" sz="1200" dirty="0" smtClean="0">
                  <a:solidFill>
                    <a:prstClr val="white"/>
                  </a:solidFill>
                  <a:latin typeface="黑体"/>
                  <a:ea typeface="黑体"/>
                  <a:cs typeface="黑体"/>
                </a:rPr>
                <a:t>你在網絡上宣揚保育老虎和</a:t>
              </a:r>
              <a:r>
                <a:rPr lang="en-US" altLang="zh-TW" sz="1200" dirty="0" smtClean="0">
                  <a:solidFill>
                    <a:prstClr val="white"/>
                  </a:solidFill>
                  <a:latin typeface="黑体"/>
                  <a:ea typeface="黑体"/>
                  <a:cs typeface="黑体"/>
                </a:rPr>
                <a:t>Tx2</a:t>
              </a:r>
              <a:r>
                <a:rPr lang="zh-TW" altLang="en-US" sz="1200" dirty="0" smtClean="0">
                  <a:solidFill>
                    <a:prstClr val="white"/>
                  </a:solidFill>
                  <a:latin typeface="黑体"/>
                  <a:ea typeface="黑体"/>
                  <a:cs typeface="黑体"/>
                </a:rPr>
                <a:t>計劃的正面訊息</a:t>
              </a:r>
              <a:endParaRPr lang="en-US" sz="1200" dirty="0">
                <a:solidFill>
                  <a:prstClr val="white"/>
                </a:solidFill>
                <a:latin typeface="黑体"/>
                <a:ea typeface="黑体"/>
                <a:cs typeface="黑体"/>
              </a:endParaRPr>
            </a:p>
          </p:txBody>
        </p:sp>
        <p:pic>
          <p:nvPicPr>
            <p:cNvPr id="31" name="Picture 30"/>
            <p:cNvPicPr>
              <a:picLocks noChangeAspect="1"/>
            </p:cNvPicPr>
            <p:nvPr/>
          </p:nvPicPr>
          <p:blipFill>
            <a:blip r:embed="rId5"/>
            <a:stretch>
              <a:fillRect/>
            </a:stretch>
          </p:blipFill>
          <p:spPr>
            <a:xfrm>
              <a:off x="2" y="6005907"/>
              <a:ext cx="577635" cy="770856"/>
            </a:xfrm>
            <a:prstGeom prst="rect">
              <a:avLst/>
            </a:prstGeom>
          </p:spPr>
        </p:pic>
        <p:pic>
          <p:nvPicPr>
            <p:cNvPr id="30" name="Picture 29"/>
            <p:cNvPicPr>
              <a:picLocks noChangeAspect="1"/>
            </p:cNvPicPr>
            <p:nvPr/>
          </p:nvPicPr>
          <p:blipFill>
            <a:blip r:embed="rId6"/>
            <a:stretch>
              <a:fillRect/>
            </a:stretch>
          </p:blipFill>
          <p:spPr>
            <a:xfrm>
              <a:off x="-43920" y="5359577"/>
              <a:ext cx="442412" cy="646331"/>
            </a:xfrm>
            <a:prstGeom prst="rect">
              <a:avLst/>
            </a:prstGeom>
          </p:spPr>
        </p:pic>
        <p:pic>
          <p:nvPicPr>
            <p:cNvPr id="32" name="Picture 31"/>
            <p:cNvPicPr>
              <a:picLocks noChangeAspect="1"/>
            </p:cNvPicPr>
            <p:nvPr/>
          </p:nvPicPr>
          <p:blipFill>
            <a:blip r:embed="rId7"/>
            <a:stretch>
              <a:fillRect/>
            </a:stretch>
          </p:blipFill>
          <p:spPr>
            <a:xfrm>
              <a:off x="1257583" y="5993441"/>
              <a:ext cx="549911" cy="701587"/>
            </a:xfrm>
            <a:prstGeom prst="rect">
              <a:avLst/>
            </a:prstGeom>
          </p:spPr>
        </p:pic>
        <p:pic>
          <p:nvPicPr>
            <p:cNvPr id="33" name="Picture 32"/>
            <p:cNvPicPr>
              <a:picLocks noChangeAspect="1"/>
            </p:cNvPicPr>
            <p:nvPr/>
          </p:nvPicPr>
          <p:blipFill>
            <a:blip r:embed="rId8"/>
            <a:stretch>
              <a:fillRect/>
            </a:stretch>
          </p:blipFill>
          <p:spPr>
            <a:xfrm>
              <a:off x="1312238" y="5163615"/>
              <a:ext cx="610183" cy="734263"/>
            </a:xfrm>
            <a:prstGeom prst="rect">
              <a:avLst/>
            </a:prstGeom>
          </p:spPr>
        </p:pic>
      </p:grpSp>
    </p:spTree>
    <p:extLst>
      <p:ext uri="{BB962C8B-B14F-4D97-AF65-F5344CB8AC3E}">
        <p14:creationId xmlns:p14="http://schemas.microsoft.com/office/powerpoint/2010/main" val="2512327913"/>
      </p:ext>
    </p:extLst>
  </p:cSld>
  <p:clrMapOvr>
    <a:masterClrMapping/>
  </p:clrMapOvr>
  <p:transition spd="slow">
    <p:wipe/>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1835424" y="2277138"/>
            <a:ext cx="2201204" cy="2937518"/>
          </a:xfrm>
          <a:prstGeom prst="rect">
            <a:avLst/>
          </a:prstGeom>
        </p:spPr>
      </p:pic>
      <p:pic>
        <p:nvPicPr>
          <p:cNvPr id="6" name="Picture 5"/>
          <p:cNvPicPr>
            <a:picLocks noChangeAspect="1"/>
          </p:cNvPicPr>
          <p:nvPr/>
        </p:nvPicPr>
        <p:blipFill>
          <a:blip r:embed="rId4"/>
          <a:stretch>
            <a:fillRect/>
          </a:stretch>
        </p:blipFill>
        <p:spPr>
          <a:xfrm>
            <a:off x="3546876" y="2071397"/>
            <a:ext cx="2035399" cy="3143259"/>
          </a:xfrm>
          <a:prstGeom prst="rect">
            <a:avLst/>
          </a:prstGeom>
        </p:spPr>
      </p:pic>
      <p:pic>
        <p:nvPicPr>
          <p:cNvPr id="4" name="Picture 3"/>
          <p:cNvPicPr>
            <a:picLocks noChangeAspect="1"/>
          </p:cNvPicPr>
          <p:nvPr/>
        </p:nvPicPr>
        <p:blipFill>
          <a:blip r:embed="rId5"/>
          <a:stretch>
            <a:fillRect/>
          </a:stretch>
        </p:blipFill>
        <p:spPr>
          <a:xfrm>
            <a:off x="6193124" y="2340003"/>
            <a:ext cx="2389880" cy="2874653"/>
          </a:xfrm>
          <a:prstGeom prst="rect">
            <a:avLst/>
          </a:prstGeom>
        </p:spPr>
      </p:pic>
      <p:pic>
        <p:nvPicPr>
          <p:cNvPr id="5" name="Picture 4"/>
          <p:cNvPicPr>
            <a:picLocks noChangeAspect="1"/>
          </p:cNvPicPr>
          <p:nvPr/>
        </p:nvPicPr>
        <p:blipFill>
          <a:blip r:embed="rId6"/>
          <a:stretch>
            <a:fillRect/>
          </a:stretch>
        </p:blipFill>
        <p:spPr>
          <a:xfrm>
            <a:off x="4990108" y="2654329"/>
            <a:ext cx="2006813" cy="2560327"/>
          </a:xfrm>
          <a:prstGeom prst="rect">
            <a:avLst/>
          </a:prstGeom>
        </p:spPr>
      </p:pic>
      <p:pic>
        <p:nvPicPr>
          <p:cNvPr id="8" name="Picture 7"/>
          <p:cNvPicPr>
            <a:picLocks noChangeAspect="1"/>
          </p:cNvPicPr>
          <p:nvPr/>
        </p:nvPicPr>
        <p:blipFill>
          <a:blip r:embed="rId7"/>
          <a:stretch>
            <a:fillRect/>
          </a:stretch>
        </p:blipFill>
        <p:spPr>
          <a:xfrm>
            <a:off x="687854" y="3042950"/>
            <a:ext cx="1486528" cy="2171706"/>
          </a:xfrm>
          <a:prstGeom prst="rect">
            <a:avLst/>
          </a:prstGeom>
        </p:spPr>
      </p:pic>
      <p:sp>
        <p:nvSpPr>
          <p:cNvPr id="12" name="Subtitle 2"/>
          <p:cNvSpPr txBox="1">
            <a:spLocks/>
          </p:cNvSpPr>
          <p:nvPr/>
        </p:nvSpPr>
        <p:spPr>
          <a:xfrm>
            <a:off x="1371599" y="302835"/>
            <a:ext cx="6400800" cy="1220876"/>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zh-TW" altLang="en-US" dirty="0">
                <a:solidFill>
                  <a:prstClr val="black"/>
                </a:solidFill>
                <a:latin typeface="黑体"/>
                <a:ea typeface="黑体"/>
                <a:cs typeface="黑体"/>
              </a:rPr>
              <a:t>小虎亞</a:t>
            </a:r>
            <a:r>
              <a:rPr lang="zh-TW" altLang="en-US" dirty="0" smtClean="0">
                <a:solidFill>
                  <a:prstClr val="black"/>
                </a:solidFill>
                <a:latin typeface="黑体"/>
                <a:ea typeface="黑体"/>
                <a:cs typeface="黑体"/>
              </a:rPr>
              <a:t>吉與</a:t>
            </a:r>
            <a:r>
              <a:rPr lang="en-US" altLang="zh-TW" dirty="0" smtClean="0">
                <a:solidFill>
                  <a:prstClr val="black"/>
                </a:solidFill>
                <a:latin typeface="黑体"/>
                <a:ea typeface="黑体"/>
                <a:cs typeface="黑体"/>
              </a:rPr>
              <a:t>《</a:t>
            </a:r>
            <a:r>
              <a:rPr lang="zh-TW" altLang="en-US" dirty="0" smtClean="0">
                <a:solidFill>
                  <a:prstClr val="black"/>
                </a:solidFill>
                <a:latin typeface="黑体"/>
                <a:ea typeface="黑体"/>
                <a:cs typeface="黑体"/>
              </a:rPr>
              <a:t>未來友好</a:t>
            </a:r>
            <a:r>
              <a:rPr lang="en-US" altLang="zh-TW" dirty="0" smtClean="0">
                <a:solidFill>
                  <a:prstClr val="black"/>
                </a:solidFill>
                <a:latin typeface="黑体"/>
                <a:ea typeface="黑体"/>
                <a:cs typeface="黑体"/>
              </a:rPr>
              <a:t>》</a:t>
            </a:r>
            <a:r>
              <a:rPr lang="zh-TW" altLang="en-US" dirty="0" smtClean="0">
                <a:solidFill>
                  <a:prstClr val="black"/>
                </a:solidFill>
                <a:latin typeface="黑体"/>
                <a:ea typeface="黑体"/>
                <a:cs typeface="黑体"/>
              </a:rPr>
              <a:t>特</a:t>
            </a:r>
            <a:r>
              <a:rPr lang="zh-TW" altLang="en-US" dirty="0">
                <a:solidFill>
                  <a:prstClr val="black"/>
                </a:solidFill>
                <a:latin typeface="黑体"/>
                <a:ea typeface="黑体"/>
                <a:cs typeface="黑体"/>
              </a:rPr>
              <a:t>工</a:t>
            </a:r>
            <a:r>
              <a:rPr lang="zh-TW" altLang="en-US" dirty="0" smtClean="0">
                <a:solidFill>
                  <a:prstClr val="black"/>
                </a:solidFill>
                <a:latin typeface="黑体"/>
                <a:ea typeface="黑体"/>
                <a:cs typeface="黑体"/>
              </a:rPr>
              <a:t>隊</a:t>
            </a:r>
            <a:endParaRPr lang="en-US" altLang="zh-TW" dirty="0">
              <a:solidFill>
                <a:prstClr val="black"/>
              </a:solidFill>
              <a:latin typeface="黑体"/>
              <a:ea typeface="黑体"/>
              <a:cs typeface="黑体"/>
            </a:endParaRPr>
          </a:p>
          <a:p>
            <a:r>
              <a:rPr lang="en-US" altLang="zh-TW" dirty="0" err="1" smtClean="0">
                <a:solidFill>
                  <a:prstClr val="black"/>
                </a:solidFill>
                <a:latin typeface="Arial Unicode MS"/>
                <a:ea typeface="黑体"/>
                <a:cs typeface="Arial Unicode MS"/>
              </a:rPr>
              <a:t>Agitora</a:t>
            </a:r>
            <a:r>
              <a:rPr lang="en-US" altLang="zh-TW" dirty="0" smtClean="0">
                <a:solidFill>
                  <a:prstClr val="black"/>
                </a:solidFill>
                <a:latin typeface="Arial Unicode MS"/>
                <a:ea typeface="黑体"/>
                <a:cs typeface="Arial Unicode MS"/>
              </a:rPr>
              <a:t> &amp; Future-Friendly Agents</a:t>
            </a:r>
            <a:endParaRPr lang="en-US" dirty="0">
              <a:solidFill>
                <a:prstClr val="black"/>
              </a:solidFill>
              <a:latin typeface="Arial Unicode MS"/>
              <a:ea typeface="黑体"/>
              <a:cs typeface="Arial Unicode MS"/>
            </a:endParaRPr>
          </a:p>
        </p:txBody>
      </p:sp>
      <p:sp>
        <p:nvSpPr>
          <p:cNvPr id="13" name="Subtitle 2"/>
          <p:cNvSpPr txBox="1">
            <a:spLocks/>
          </p:cNvSpPr>
          <p:nvPr/>
        </p:nvSpPr>
        <p:spPr>
          <a:xfrm>
            <a:off x="474322" y="5428842"/>
            <a:ext cx="1807168" cy="859253"/>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zh-TW" altLang="en-US" sz="2000" dirty="0" smtClean="0">
                <a:solidFill>
                  <a:prstClr val="black"/>
                </a:solidFill>
                <a:latin typeface="Arial Unicode MS"/>
                <a:ea typeface="黑体"/>
                <a:cs typeface="Arial Unicode MS"/>
              </a:rPr>
              <a:t>小飛鼠毛毛</a:t>
            </a:r>
            <a:r>
              <a:rPr lang="en-US" altLang="zh-TW" sz="2000" dirty="0" err="1" smtClean="0">
                <a:solidFill>
                  <a:prstClr val="black"/>
                </a:solidFill>
                <a:latin typeface="Arial Unicode MS"/>
                <a:ea typeface="黑体"/>
                <a:cs typeface="Arial Unicode MS"/>
              </a:rPr>
              <a:t>Momonga</a:t>
            </a:r>
            <a:endParaRPr lang="en-US" altLang="zh-TW" sz="2000" dirty="0" smtClean="0">
              <a:solidFill>
                <a:prstClr val="black"/>
              </a:solidFill>
              <a:latin typeface="Arial Unicode MS"/>
              <a:ea typeface="黑体"/>
              <a:cs typeface="Arial Unicode MS"/>
            </a:endParaRPr>
          </a:p>
        </p:txBody>
      </p:sp>
      <p:sp>
        <p:nvSpPr>
          <p:cNvPr id="14" name="Subtitle 2"/>
          <p:cNvSpPr txBox="1">
            <a:spLocks/>
          </p:cNvSpPr>
          <p:nvPr/>
        </p:nvSpPr>
        <p:spPr>
          <a:xfrm>
            <a:off x="2128479" y="5443544"/>
            <a:ext cx="1807168" cy="859253"/>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zh-TW" altLang="en-US" sz="2000" dirty="0" smtClean="0">
                <a:solidFill>
                  <a:prstClr val="black"/>
                </a:solidFill>
                <a:latin typeface="Arial Unicode MS"/>
                <a:ea typeface="黑体"/>
                <a:cs typeface="Arial Unicode MS"/>
              </a:rPr>
              <a:t>猩猩亞古</a:t>
            </a:r>
            <a:r>
              <a:rPr lang="en-US" altLang="zh-TW" sz="2000" dirty="0" err="1" smtClean="0">
                <a:solidFill>
                  <a:prstClr val="black"/>
                </a:solidFill>
                <a:latin typeface="Arial Unicode MS"/>
                <a:ea typeface="黑体"/>
                <a:cs typeface="Arial Unicode MS"/>
              </a:rPr>
              <a:t>Oranguu</a:t>
            </a:r>
            <a:endParaRPr lang="en-US" altLang="zh-TW" sz="2000" dirty="0" smtClean="0">
              <a:solidFill>
                <a:prstClr val="black"/>
              </a:solidFill>
              <a:latin typeface="Arial Unicode MS"/>
              <a:ea typeface="黑体"/>
              <a:cs typeface="Arial Unicode MS"/>
            </a:endParaRPr>
          </a:p>
        </p:txBody>
      </p:sp>
      <p:sp>
        <p:nvSpPr>
          <p:cNvPr id="15" name="Subtitle 2"/>
          <p:cNvSpPr txBox="1">
            <a:spLocks/>
          </p:cNvSpPr>
          <p:nvPr/>
        </p:nvSpPr>
        <p:spPr>
          <a:xfrm>
            <a:off x="5189753" y="5443544"/>
            <a:ext cx="1807168" cy="859253"/>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zh-TW" altLang="en-US" sz="2000" dirty="0" smtClean="0">
                <a:solidFill>
                  <a:prstClr val="black"/>
                </a:solidFill>
                <a:latin typeface="Arial Unicode MS"/>
                <a:ea typeface="黑体"/>
                <a:cs typeface="Arial Unicode MS"/>
              </a:rPr>
              <a:t>小熊貓亞細</a:t>
            </a:r>
            <a:r>
              <a:rPr lang="en-US" altLang="zh-TW" sz="2000" dirty="0" err="1" smtClean="0">
                <a:solidFill>
                  <a:prstClr val="black"/>
                </a:solidFill>
                <a:latin typeface="Arial Unicode MS"/>
                <a:ea typeface="黑体"/>
                <a:cs typeface="Arial Unicode MS"/>
              </a:rPr>
              <a:t>Akako</a:t>
            </a:r>
            <a:endParaRPr lang="en-US" altLang="zh-TW" sz="2000" dirty="0" smtClean="0">
              <a:solidFill>
                <a:prstClr val="black"/>
              </a:solidFill>
              <a:latin typeface="Arial Unicode MS"/>
              <a:ea typeface="黑体"/>
              <a:cs typeface="Arial Unicode MS"/>
            </a:endParaRPr>
          </a:p>
        </p:txBody>
      </p:sp>
      <p:sp>
        <p:nvSpPr>
          <p:cNvPr id="16" name="Subtitle 2"/>
          <p:cNvSpPr txBox="1">
            <a:spLocks/>
          </p:cNvSpPr>
          <p:nvPr/>
        </p:nvSpPr>
        <p:spPr>
          <a:xfrm>
            <a:off x="6775836" y="5443544"/>
            <a:ext cx="1807168" cy="859253"/>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zh-TW" altLang="en-US" sz="2000" dirty="0" smtClean="0">
                <a:solidFill>
                  <a:prstClr val="black"/>
                </a:solidFill>
                <a:latin typeface="Arial Unicode MS"/>
                <a:ea typeface="黑体"/>
                <a:cs typeface="Arial Unicode MS"/>
              </a:rPr>
              <a:t>雪豹亞莎</a:t>
            </a:r>
            <a:r>
              <a:rPr lang="en-US" altLang="zh-TW" sz="2000" dirty="0" err="1" smtClean="0">
                <a:solidFill>
                  <a:prstClr val="black"/>
                </a:solidFill>
                <a:latin typeface="Arial Unicode MS"/>
                <a:ea typeface="黑体"/>
                <a:cs typeface="Arial Unicode MS"/>
              </a:rPr>
              <a:t>Zigsta</a:t>
            </a:r>
            <a:endParaRPr lang="en-US" altLang="zh-TW" sz="2000" dirty="0" smtClean="0">
              <a:solidFill>
                <a:prstClr val="black"/>
              </a:solidFill>
              <a:latin typeface="Arial Unicode MS"/>
              <a:ea typeface="黑体"/>
              <a:cs typeface="Arial Unicode MS"/>
            </a:endParaRPr>
          </a:p>
        </p:txBody>
      </p:sp>
      <p:sp>
        <p:nvSpPr>
          <p:cNvPr id="17" name="Subtitle 2"/>
          <p:cNvSpPr txBox="1">
            <a:spLocks/>
          </p:cNvSpPr>
          <p:nvPr/>
        </p:nvSpPr>
        <p:spPr>
          <a:xfrm>
            <a:off x="3714562" y="5443544"/>
            <a:ext cx="1807168" cy="859253"/>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zh-TW" altLang="en-US" sz="2000" dirty="0" smtClean="0">
                <a:solidFill>
                  <a:prstClr val="black"/>
                </a:solidFill>
                <a:latin typeface="Arial Unicode MS"/>
                <a:ea typeface="黑体"/>
                <a:cs typeface="Arial Unicode MS"/>
              </a:rPr>
              <a:t>小虎亞吉</a:t>
            </a:r>
            <a:r>
              <a:rPr lang="en-US" altLang="zh-TW" sz="2000" dirty="0" err="1" smtClean="0">
                <a:solidFill>
                  <a:prstClr val="black"/>
                </a:solidFill>
                <a:latin typeface="Arial Unicode MS"/>
                <a:ea typeface="黑体"/>
                <a:cs typeface="Arial Unicode MS"/>
              </a:rPr>
              <a:t>Ajitora</a:t>
            </a:r>
            <a:endParaRPr lang="en-US" altLang="zh-TW" sz="2000" dirty="0" smtClean="0">
              <a:solidFill>
                <a:prstClr val="black"/>
              </a:solidFill>
              <a:latin typeface="Arial Unicode MS"/>
              <a:ea typeface="黑体"/>
              <a:cs typeface="Arial Unicode MS"/>
            </a:endParaRPr>
          </a:p>
        </p:txBody>
      </p:sp>
    </p:spTree>
    <p:extLst>
      <p:ext uri="{BB962C8B-B14F-4D97-AF65-F5344CB8AC3E}">
        <p14:creationId xmlns:p14="http://schemas.microsoft.com/office/powerpoint/2010/main" val="33882241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250"/>
                            </p:stCondLst>
                            <p:childTnLst>
                              <p:par>
                                <p:cTn id="11" presetID="42"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250"/>
                                        <p:tgtEl>
                                          <p:spTgt spid="5"/>
                                        </p:tgtEl>
                                      </p:cBhvr>
                                    </p:animEffect>
                                    <p:anim calcmode="lin" valueType="num">
                                      <p:cBhvr>
                                        <p:cTn id="14" dur="250" fill="hold"/>
                                        <p:tgtEl>
                                          <p:spTgt spid="5"/>
                                        </p:tgtEl>
                                        <p:attrNameLst>
                                          <p:attrName>ppt_x</p:attrName>
                                        </p:attrNameLst>
                                      </p:cBhvr>
                                      <p:tavLst>
                                        <p:tav tm="0">
                                          <p:val>
                                            <p:strVal val="#ppt_x"/>
                                          </p:val>
                                        </p:tav>
                                        <p:tav tm="100000">
                                          <p:val>
                                            <p:strVal val="#ppt_x"/>
                                          </p:val>
                                        </p:tav>
                                      </p:tavLst>
                                    </p:anim>
                                    <p:anim calcmode="lin" valueType="num">
                                      <p:cBhvr>
                                        <p:cTn id="15" dur="250" fill="hold"/>
                                        <p:tgtEl>
                                          <p:spTgt spid="5"/>
                                        </p:tgtEl>
                                        <p:attrNameLst>
                                          <p:attrName>ppt_y</p:attrName>
                                        </p:attrNameLst>
                                      </p:cBhvr>
                                      <p:tavLst>
                                        <p:tav tm="0">
                                          <p:val>
                                            <p:strVal val="#ppt_y+.1"/>
                                          </p:val>
                                        </p:tav>
                                        <p:tav tm="100000">
                                          <p:val>
                                            <p:strVal val="#ppt_y"/>
                                          </p:val>
                                        </p:tav>
                                      </p:tavLst>
                                    </p:anim>
                                  </p:childTnLst>
                                </p:cTn>
                              </p:par>
                            </p:childTnLst>
                          </p:cTn>
                        </p:par>
                        <p:par>
                          <p:cTn id="16" fill="hold">
                            <p:stCondLst>
                              <p:cond delay="500"/>
                            </p:stCondLst>
                            <p:childTnLst>
                              <p:par>
                                <p:cTn id="17" presetID="42"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250"/>
                                        <p:tgtEl>
                                          <p:spTgt spid="14"/>
                                        </p:tgtEl>
                                      </p:cBhvr>
                                    </p:animEffect>
                                    <p:anim calcmode="lin" valueType="num">
                                      <p:cBhvr>
                                        <p:cTn id="20" dur="250" fill="hold"/>
                                        <p:tgtEl>
                                          <p:spTgt spid="14"/>
                                        </p:tgtEl>
                                        <p:attrNameLst>
                                          <p:attrName>ppt_x</p:attrName>
                                        </p:attrNameLst>
                                      </p:cBhvr>
                                      <p:tavLst>
                                        <p:tav tm="0">
                                          <p:val>
                                            <p:strVal val="#ppt_x"/>
                                          </p:val>
                                        </p:tav>
                                        <p:tav tm="100000">
                                          <p:val>
                                            <p:strVal val="#ppt_x"/>
                                          </p:val>
                                        </p:tav>
                                      </p:tavLst>
                                    </p:anim>
                                    <p:anim calcmode="lin" valueType="num">
                                      <p:cBhvr>
                                        <p:cTn id="21" dur="250" fill="hold"/>
                                        <p:tgtEl>
                                          <p:spTgt spid="14"/>
                                        </p:tgtEl>
                                        <p:attrNameLst>
                                          <p:attrName>ppt_y</p:attrName>
                                        </p:attrNameLst>
                                      </p:cBhvr>
                                      <p:tavLst>
                                        <p:tav tm="0">
                                          <p:val>
                                            <p:strVal val="#ppt_y+.1"/>
                                          </p:val>
                                        </p:tav>
                                        <p:tav tm="100000">
                                          <p:val>
                                            <p:strVal val="#ppt_y"/>
                                          </p:val>
                                        </p:tav>
                                      </p:tavLst>
                                    </p:anim>
                                  </p:childTnLst>
                                </p:cTn>
                              </p:par>
                            </p:childTnLst>
                          </p:cTn>
                        </p:par>
                        <p:par>
                          <p:cTn id="22" fill="hold">
                            <p:stCondLst>
                              <p:cond delay="750"/>
                            </p:stCondLst>
                            <p:childTnLst>
                              <p:par>
                                <p:cTn id="23" presetID="42" presetClass="entr" presetSubtype="0" fill="hold" nodeType="after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250"/>
                                        <p:tgtEl>
                                          <p:spTgt spid="4"/>
                                        </p:tgtEl>
                                      </p:cBhvr>
                                    </p:animEffect>
                                    <p:anim calcmode="lin" valueType="num">
                                      <p:cBhvr>
                                        <p:cTn id="26" dur="250" fill="hold"/>
                                        <p:tgtEl>
                                          <p:spTgt spid="4"/>
                                        </p:tgtEl>
                                        <p:attrNameLst>
                                          <p:attrName>ppt_x</p:attrName>
                                        </p:attrNameLst>
                                      </p:cBhvr>
                                      <p:tavLst>
                                        <p:tav tm="0">
                                          <p:val>
                                            <p:strVal val="#ppt_x"/>
                                          </p:val>
                                        </p:tav>
                                        <p:tav tm="100000">
                                          <p:val>
                                            <p:strVal val="#ppt_x"/>
                                          </p:val>
                                        </p:tav>
                                      </p:tavLst>
                                    </p:anim>
                                    <p:anim calcmode="lin" valueType="num">
                                      <p:cBhvr>
                                        <p:cTn id="27" dur="250" fill="hold"/>
                                        <p:tgtEl>
                                          <p:spTgt spid="4"/>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250"/>
                                        <p:tgtEl>
                                          <p:spTgt spid="15"/>
                                        </p:tgtEl>
                                      </p:cBhvr>
                                    </p:animEffect>
                                    <p:anim calcmode="lin" valueType="num">
                                      <p:cBhvr>
                                        <p:cTn id="32" dur="250" fill="hold"/>
                                        <p:tgtEl>
                                          <p:spTgt spid="15"/>
                                        </p:tgtEl>
                                        <p:attrNameLst>
                                          <p:attrName>ppt_x</p:attrName>
                                        </p:attrNameLst>
                                      </p:cBhvr>
                                      <p:tavLst>
                                        <p:tav tm="0">
                                          <p:val>
                                            <p:strVal val="#ppt_x"/>
                                          </p:val>
                                        </p:tav>
                                        <p:tav tm="100000">
                                          <p:val>
                                            <p:strVal val="#ppt_x"/>
                                          </p:val>
                                        </p:tav>
                                      </p:tavLst>
                                    </p:anim>
                                    <p:anim calcmode="lin" valueType="num">
                                      <p:cBhvr>
                                        <p:cTn id="33" dur="250" fill="hold"/>
                                        <p:tgtEl>
                                          <p:spTgt spid="15"/>
                                        </p:tgtEl>
                                        <p:attrNameLst>
                                          <p:attrName>ppt_y</p:attrName>
                                        </p:attrNameLst>
                                      </p:cBhvr>
                                      <p:tavLst>
                                        <p:tav tm="0">
                                          <p:val>
                                            <p:strVal val="#ppt_y+.1"/>
                                          </p:val>
                                        </p:tav>
                                        <p:tav tm="100000">
                                          <p:val>
                                            <p:strVal val="#ppt_y"/>
                                          </p:val>
                                        </p:tav>
                                      </p:tavLst>
                                    </p:anim>
                                  </p:childTnLst>
                                </p:cTn>
                              </p:par>
                            </p:childTnLst>
                          </p:cTn>
                        </p:par>
                        <p:par>
                          <p:cTn id="34" fill="hold">
                            <p:stCondLst>
                              <p:cond delay="1250"/>
                            </p:stCondLst>
                            <p:childTnLst>
                              <p:par>
                                <p:cTn id="35" presetID="42" presetClass="entr" presetSubtype="0" fill="hold" nodeType="after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250"/>
                                        <p:tgtEl>
                                          <p:spTgt spid="8"/>
                                        </p:tgtEl>
                                      </p:cBhvr>
                                    </p:animEffect>
                                    <p:anim calcmode="lin" valueType="num">
                                      <p:cBhvr>
                                        <p:cTn id="38" dur="250" fill="hold"/>
                                        <p:tgtEl>
                                          <p:spTgt spid="8"/>
                                        </p:tgtEl>
                                        <p:attrNameLst>
                                          <p:attrName>ppt_x</p:attrName>
                                        </p:attrNameLst>
                                      </p:cBhvr>
                                      <p:tavLst>
                                        <p:tav tm="0">
                                          <p:val>
                                            <p:strVal val="#ppt_x"/>
                                          </p:val>
                                        </p:tav>
                                        <p:tav tm="100000">
                                          <p:val>
                                            <p:strVal val="#ppt_x"/>
                                          </p:val>
                                        </p:tav>
                                      </p:tavLst>
                                    </p:anim>
                                    <p:anim calcmode="lin" valueType="num">
                                      <p:cBhvr>
                                        <p:cTn id="39" dur="250" fill="hold"/>
                                        <p:tgtEl>
                                          <p:spTgt spid="8"/>
                                        </p:tgtEl>
                                        <p:attrNameLst>
                                          <p:attrName>ppt_y</p:attrName>
                                        </p:attrNameLst>
                                      </p:cBhvr>
                                      <p:tavLst>
                                        <p:tav tm="0">
                                          <p:val>
                                            <p:strVal val="#ppt_y+.1"/>
                                          </p:val>
                                        </p:tav>
                                        <p:tav tm="100000">
                                          <p:val>
                                            <p:strVal val="#ppt_y"/>
                                          </p:val>
                                        </p:tav>
                                      </p:tavLst>
                                    </p:anim>
                                  </p:childTnLst>
                                </p:cTn>
                              </p:par>
                            </p:childTnLst>
                          </p:cTn>
                        </p:par>
                        <p:par>
                          <p:cTn id="40" fill="hold">
                            <p:stCondLst>
                              <p:cond delay="1500"/>
                            </p:stCondLst>
                            <p:childTnLst>
                              <p:par>
                                <p:cTn id="41" presetID="42" presetClass="entr" presetSubtype="0" fill="hold" grpId="0" nodeType="after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250"/>
                                        <p:tgtEl>
                                          <p:spTgt spid="16"/>
                                        </p:tgtEl>
                                      </p:cBhvr>
                                    </p:animEffect>
                                    <p:anim calcmode="lin" valueType="num">
                                      <p:cBhvr>
                                        <p:cTn id="44" dur="250" fill="hold"/>
                                        <p:tgtEl>
                                          <p:spTgt spid="16"/>
                                        </p:tgtEl>
                                        <p:attrNameLst>
                                          <p:attrName>ppt_x</p:attrName>
                                        </p:attrNameLst>
                                      </p:cBhvr>
                                      <p:tavLst>
                                        <p:tav tm="0">
                                          <p:val>
                                            <p:strVal val="#ppt_x"/>
                                          </p:val>
                                        </p:tav>
                                        <p:tav tm="100000">
                                          <p:val>
                                            <p:strVal val="#ppt_x"/>
                                          </p:val>
                                        </p:tav>
                                      </p:tavLst>
                                    </p:anim>
                                    <p:anim calcmode="lin" valueType="num">
                                      <p:cBhvr>
                                        <p:cTn id="45" dur="250" fill="hold"/>
                                        <p:tgtEl>
                                          <p:spTgt spid="16"/>
                                        </p:tgtEl>
                                        <p:attrNameLst>
                                          <p:attrName>ppt_y</p:attrName>
                                        </p:attrNameLst>
                                      </p:cBhvr>
                                      <p:tavLst>
                                        <p:tav tm="0">
                                          <p:val>
                                            <p:strVal val="#ppt_y+.1"/>
                                          </p:val>
                                        </p:tav>
                                        <p:tav tm="100000">
                                          <p:val>
                                            <p:strVal val="#ppt_y"/>
                                          </p:val>
                                        </p:tav>
                                      </p:tavLst>
                                    </p:anim>
                                  </p:childTnLst>
                                </p:cTn>
                              </p:par>
                            </p:childTnLst>
                          </p:cTn>
                        </p:par>
                        <p:par>
                          <p:cTn id="46" fill="hold">
                            <p:stCondLst>
                              <p:cond delay="1750"/>
                            </p:stCondLst>
                            <p:childTnLst>
                              <p:par>
                                <p:cTn id="47" presetID="42" presetClass="entr" presetSubtype="0" fill="hold" grpId="0" nodeType="afterEffect">
                                  <p:stCondLst>
                                    <p:cond delay="0"/>
                                  </p:stCondLst>
                                  <p:childTnLst>
                                    <p:set>
                                      <p:cBhvr>
                                        <p:cTn id="48" dur="1" fill="hold">
                                          <p:stCondLst>
                                            <p:cond delay="0"/>
                                          </p:stCondLst>
                                        </p:cTn>
                                        <p:tgtEl>
                                          <p:spTgt spid="13"/>
                                        </p:tgtEl>
                                        <p:attrNameLst>
                                          <p:attrName>style.visibility</p:attrName>
                                        </p:attrNameLst>
                                      </p:cBhvr>
                                      <p:to>
                                        <p:strVal val="visible"/>
                                      </p:to>
                                    </p:set>
                                    <p:animEffect transition="in" filter="fade">
                                      <p:cBhvr>
                                        <p:cTn id="49" dur="250"/>
                                        <p:tgtEl>
                                          <p:spTgt spid="13"/>
                                        </p:tgtEl>
                                      </p:cBhvr>
                                    </p:animEffect>
                                    <p:anim calcmode="lin" valueType="num">
                                      <p:cBhvr>
                                        <p:cTn id="50" dur="250" fill="hold"/>
                                        <p:tgtEl>
                                          <p:spTgt spid="13"/>
                                        </p:tgtEl>
                                        <p:attrNameLst>
                                          <p:attrName>ppt_x</p:attrName>
                                        </p:attrNameLst>
                                      </p:cBhvr>
                                      <p:tavLst>
                                        <p:tav tm="0">
                                          <p:val>
                                            <p:strVal val="#ppt_x"/>
                                          </p:val>
                                        </p:tav>
                                        <p:tav tm="100000">
                                          <p:val>
                                            <p:strVal val="#ppt_x"/>
                                          </p:val>
                                        </p:tav>
                                      </p:tavLst>
                                    </p:anim>
                                    <p:anim calcmode="lin" valueType="num">
                                      <p:cBhvr>
                                        <p:cTn id="51" dur="25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8DC63F"/>
        </a:solidFill>
        <a:effectLst/>
      </p:bgPr>
    </p:bg>
    <p:spTree>
      <p:nvGrpSpPr>
        <p:cNvPr id="1" name=""/>
        <p:cNvGrpSpPr/>
        <p:nvPr/>
      </p:nvGrpSpPr>
      <p:grpSpPr>
        <a:xfrm>
          <a:off x="0" y="0"/>
          <a:ext cx="0" cy="0"/>
          <a:chOff x="0" y="0"/>
          <a:chExt cx="0" cy="0"/>
        </a:xfrm>
      </p:grpSpPr>
      <p:sp>
        <p:nvSpPr>
          <p:cNvPr id="27" name="Rectangle 26"/>
          <p:cNvSpPr/>
          <p:nvPr/>
        </p:nvSpPr>
        <p:spPr>
          <a:xfrm>
            <a:off x="0" y="3771066"/>
            <a:ext cx="9144000" cy="1000268"/>
          </a:xfrm>
          <a:prstGeom prst="rect">
            <a:avLst/>
          </a:prstGeom>
          <a:solidFill>
            <a:srgbClr val="FFC000">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8" name="Rectangle 27"/>
          <p:cNvSpPr/>
          <p:nvPr/>
        </p:nvSpPr>
        <p:spPr>
          <a:xfrm>
            <a:off x="0" y="4453888"/>
            <a:ext cx="9144000" cy="1000268"/>
          </a:xfrm>
          <a:prstGeom prst="rect">
            <a:avLst/>
          </a:prstGeom>
          <a:solidFill>
            <a:srgbClr val="0070C0">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9" name="Rectangle 28"/>
          <p:cNvSpPr/>
          <p:nvPr/>
        </p:nvSpPr>
        <p:spPr>
          <a:xfrm>
            <a:off x="0" y="5154032"/>
            <a:ext cx="9144000" cy="1000268"/>
          </a:xfrm>
          <a:prstGeom prst="rect">
            <a:avLst/>
          </a:prstGeom>
          <a:solidFill>
            <a:srgbClr val="00B050">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0" name="Rectangle 29"/>
          <p:cNvSpPr/>
          <p:nvPr/>
        </p:nvSpPr>
        <p:spPr>
          <a:xfrm>
            <a:off x="0" y="5870992"/>
            <a:ext cx="9144000" cy="1000268"/>
          </a:xfrm>
          <a:prstGeom prst="rect">
            <a:avLst/>
          </a:prstGeom>
          <a:solidFill>
            <a:srgbClr val="C00000">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Title 7"/>
          <p:cNvSpPr>
            <a:spLocks noGrp="1"/>
          </p:cNvSpPr>
          <p:nvPr>
            <p:ph type="title"/>
          </p:nvPr>
        </p:nvSpPr>
        <p:spPr>
          <a:xfrm>
            <a:off x="520742" y="3000373"/>
            <a:ext cx="7886700" cy="844893"/>
          </a:xfrm>
        </p:spPr>
        <p:txBody>
          <a:bodyPr>
            <a:normAutofit/>
          </a:bodyPr>
          <a:lstStyle/>
          <a:p>
            <a:pPr algn="ctr"/>
            <a:r>
              <a:rPr lang="en-US" b="1" dirty="0" smtClean="0">
                <a:solidFill>
                  <a:schemeClr val="accent6">
                    <a:lumMod val="50000"/>
                  </a:schemeClr>
                </a:solidFill>
                <a:latin typeface="Titillium Web" panose="00000500000000000000" pitchFamily="2" charset="0"/>
              </a:rPr>
              <a:t>WISE-RIDE  </a:t>
            </a:r>
            <a:r>
              <a:rPr lang="zh-TW" altLang="en-US" dirty="0" smtClean="0">
                <a:solidFill>
                  <a:schemeClr val="accent6">
                    <a:lumMod val="50000"/>
                  </a:schemeClr>
                </a:solidFill>
                <a:latin typeface="Noto Sans CJK JP Black" panose="020B0A00000000000000" pitchFamily="34" charset="-128"/>
                <a:ea typeface="Noto Sans CJK JP Black" panose="020B0A00000000000000" pitchFamily="34" charset="-128"/>
              </a:rPr>
              <a:t>智慧</a:t>
            </a:r>
            <a:r>
              <a:rPr lang="zh-TW" altLang="en-US" dirty="0">
                <a:solidFill>
                  <a:schemeClr val="accent6">
                    <a:lumMod val="50000"/>
                  </a:schemeClr>
                </a:solidFill>
                <a:latin typeface="Noto Sans CJK JP Black" panose="020B0A00000000000000" pitchFamily="34" charset="-128"/>
                <a:ea typeface="Noto Sans CJK JP Black" panose="020B0A00000000000000" pitchFamily="34" charset="-128"/>
              </a:rPr>
              <a:t>的</a:t>
            </a:r>
            <a:r>
              <a:rPr lang="zh-TW" altLang="en-US" dirty="0" smtClean="0">
                <a:solidFill>
                  <a:schemeClr val="accent6">
                    <a:lumMod val="50000"/>
                  </a:schemeClr>
                </a:solidFill>
                <a:latin typeface="Noto Sans CJK JP Black" panose="020B0A00000000000000" pitchFamily="34" charset="-128"/>
                <a:ea typeface="Noto Sans CJK JP Black" panose="020B0A00000000000000" pitchFamily="34" charset="-128"/>
              </a:rPr>
              <a:t>旅程</a:t>
            </a:r>
            <a:endParaRPr lang="en-US" sz="4000" b="1" dirty="0">
              <a:solidFill>
                <a:schemeClr val="accent6">
                  <a:lumMod val="50000"/>
                </a:schemeClr>
              </a:solidFill>
              <a:latin typeface="Titillium Web" panose="00000500000000000000" pitchFamily="2" charset="0"/>
            </a:endParaRPr>
          </a:p>
        </p:txBody>
      </p:sp>
      <p:sp>
        <p:nvSpPr>
          <p:cNvPr id="9" name="TextBox 8"/>
          <p:cNvSpPr txBox="1"/>
          <p:nvPr/>
        </p:nvSpPr>
        <p:spPr>
          <a:xfrm>
            <a:off x="1068032" y="3729588"/>
            <a:ext cx="2012089" cy="800219"/>
          </a:xfrm>
          <a:prstGeom prst="rect">
            <a:avLst/>
          </a:prstGeom>
          <a:noFill/>
        </p:spPr>
        <p:txBody>
          <a:bodyPr wrap="none" rtlCol="0">
            <a:spAutoFit/>
          </a:bodyPr>
          <a:lstStyle/>
          <a:p>
            <a:r>
              <a:rPr lang="en-HK" sz="2800" b="1" dirty="0" smtClean="0">
                <a:solidFill>
                  <a:prstClr val="white"/>
                </a:solidFill>
                <a:latin typeface="Titillium Web" panose="00000500000000000000" pitchFamily="2" charset="0"/>
              </a:rPr>
              <a:t>3R: </a:t>
            </a:r>
            <a:r>
              <a:rPr lang="en-HK" dirty="0" smtClean="0">
                <a:solidFill>
                  <a:prstClr val="white"/>
                </a:solidFill>
                <a:latin typeface="Titillium Web" panose="00000500000000000000" pitchFamily="2" charset="0"/>
              </a:rPr>
              <a:t>Reduce,</a:t>
            </a:r>
          </a:p>
          <a:p>
            <a:r>
              <a:rPr lang="en-HK" dirty="0" smtClean="0">
                <a:solidFill>
                  <a:prstClr val="white"/>
                </a:solidFill>
                <a:latin typeface="Titillium Web" panose="00000500000000000000" pitchFamily="2" charset="0"/>
              </a:rPr>
              <a:t>Replenish, Replace</a:t>
            </a:r>
            <a:endParaRPr lang="en-US" sz="2800" b="1" dirty="0">
              <a:solidFill>
                <a:prstClr val="white"/>
              </a:solidFill>
              <a:latin typeface="Titillium Web" panose="00000500000000000000" pitchFamily="2" charset="0"/>
            </a:endParaRPr>
          </a:p>
        </p:txBody>
      </p:sp>
      <p:pic>
        <p:nvPicPr>
          <p:cNvPr id="5" name="Picture 4"/>
          <p:cNvPicPr>
            <a:picLocks noChangeAspect="1"/>
          </p:cNvPicPr>
          <p:nvPr/>
        </p:nvPicPr>
        <p:blipFill>
          <a:blip r:embed="rId3"/>
          <a:stretch>
            <a:fillRect/>
          </a:stretch>
        </p:blipFill>
        <p:spPr>
          <a:xfrm>
            <a:off x="4119527" y="3805871"/>
            <a:ext cx="1075128" cy="927058"/>
          </a:xfrm>
          <a:prstGeom prst="rect">
            <a:avLst/>
          </a:prstGeom>
        </p:spPr>
      </p:pic>
      <p:pic>
        <p:nvPicPr>
          <p:cNvPr id="6" name="Picture 5"/>
          <p:cNvPicPr>
            <a:picLocks noChangeAspect="1"/>
          </p:cNvPicPr>
          <p:nvPr/>
        </p:nvPicPr>
        <p:blipFill>
          <a:blip r:embed="rId4"/>
          <a:stretch>
            <a:fillRect/>
          </a:stretch>
        </p:blipFill>
        <p:spPr>
          <a:xfrm>
            <a:off x="5887104" y="3805871"/>
            <a:ext cx="1075128" cy="927058"/>
          </a:xfrm>
          <a:prstGeom prst="rect">
            <a:avLst/>
          </a:prstGeom>
        </p:spPr>
      </p:pic>
      <p:pic>
        <p:nvPicPr>
          <p:cNvPr id="7" name="Picture 6"/>
          <p:cNvPicPr>
            <a:picLocks noChangeAspect="1"/>
          </p:cNvPicPr>
          <p:nvPr/>
        </p:nvPicPr>
        <p:blipFill>
          <a:blip r:embed="rId5"/>
          <a:stretch>
            <a:fillRect/>
          </a:stretch>
        </p:blipFill>
        <p:spPr>
          <a:xfrm>
            <a:off x="7655181" y="3805871"/>
            <a:ext cx="1075128" cy="927058"/>
          </a:xfrm>
          <a:prstGeom prst="rect">
            <a:avLst/>
          </a:prstGeom>
        </p:spPr>
      </p:pic>
      <p:pic>
        <p:nvPicPr>
          <p:cNvPr id="18" name="Picture 1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92827" y="4511381"/>
            <a:ext cx="1095602" cy="948432"/>
          </a:xfrm>
          <a:prstGeom prst="rect">
            <a:avLst/>
          </a:prstGeom>
        </p:spPr>
      </p:pic>
      <p:pic>
        <p:nvPicPr>
          <p:cNvPr id="19" name="Picture 1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224283" y="4510976"/>
            <a:ext cx="1096018" cy="948792"/>
          </a:xfrm>
          <a:prstGeom prst="rect">
            <a:avLst/>
          </a:prstGeom>
        </p:spPr>
      </p:pic>
      <p:pic>
        <p:nvPicPr>
          <p:cNvPr id="20" name="Picture 1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760904" y="4511380"/>
            <a:ext cx="1095602" cy="948432"/>
          </a:xfrm>
          <a:prstGeom prst="rect">
            <a:avLst/>
          </a:prstGeom>
        </p:spPr>
      </p:pic>
      <p:pic>
        <p:nvPicPr>
          <p:cNvPr id="21" name="Picture 20"/>
          <p:cNvPicPr>
            <a:picLocks noChangeAspect="1"/>
          </p:cNvPicPr>
          <p:nvPr/>
        </p:nvPicPr>
        <p:blipFill>
          <a:blip r:embed="rId9"/>
          <a:stretch>
            <a:fillRect/>
          </a:stretch>
        </p:blipFill>
        <p:spPr>
          <a:xfrm>
            <a:off x="4121643" y="5210308"/>
            <a:ext cx="1092836" cy="951628"/>
          </a:xfrm>
          <a:prstGeom prst="rect">
            <a:avLst/>
          </a:prstGeom>
        </p:spPr>
      </p:pic>
      <p:pic>
        <p:nvPicPr>
          <p:cNvPr id="22" name="Picture 21"/>
          <p:cNvPicPr>
            <a:picLocks noChangeAspect="1"/>
          </p:cNvPicPr>
          <p:nvPr/>
        </p:nvPicPr>
        <p:blipFill>
          <a:blip r:embed="rId10"/>
          <a:stretch>
            <a:fillRect/>
          </a:stretch>
        </p:blipFill>
        <p:spPr>
          <a:xfrm>
            <a:off x="5885720" y="5220915"/>
            <a:ext cx="1088036" cy="942154"/>
          </a:xfrm>
          <a:prstGeom prst="rect">
            <a:avLst/>
          </a:prstGeom>
        </p:spPr>
      </p:pic>
      <p:pic>
        <p:nvPicPr>
          <p:cNvPr id="23" name="Picture 22"/>
          <p:cNvPicPr>
            <a:picLocks noChangeAspect="1"/>
          </p:cNvPicPr>
          <p:nvPr/>
        </p:nvPicPr>
        <p:blipFill>
          <a:blip r:embed="rId11"/>
          <a:stretch>
            <a:fillRect/>
          </a:stretch>
        </p:blipFill>
        <p:spPr>
          <a:xfrm>
            <a:off x="7645974" y="5208338"/>
            <a:ext cx="1101008" cy="953388"/>
          </a:xfrm>
          <a:prstGeom prst="rect">
            <a:avLst/>
          </a:prstGeom>
        </p:spPr>
      </p:pic>
      <p:pic>
        <p:nvPicPr>
          <p:cNvPr id="24" name="Picture 23"/>
          <p:cNvPicPr>
            <a:picLocks noChangeAspect="1"/>
          </p:cNvPicPr>
          <p:nvPr/>
        </p:nvPicPr>
        <p:blipFill>
          <a:blip r:embed="rId12"/>
          <a:stretch>
            <a:fillRect/>
          </a:stretch>
        </p:blipFill>
        <p:spPr>
          <a:xfrm>
            <a:off x="4992828" y="5892314"/>
            <a:ext cx="1095600" cy="951916"/>
          </a:xfrm>
          <a:prstGeom prst="rect">
            <a:avLst/>
          </a:prstGeom>
        </p:spPr>
      </p:pic>
      <p:pic>
        <p:nvPicPr>
          <p:cNvPr id="25" name="Picture 24"/>
          <p:cNvPicPr>
            <a:picLocks noChangeAspect="1"/>
          </p:cNvPicPr>
          <p:nvPr/>
        </p:nvPicPr>
        <p:blipFill>
          <a:blip r:embed="rId13"/>
          <a:stretch>
            <a:fillRect/>
          </a:stretch>
        </p:blipFill>
        <p:spPr>
          <a:xfrm>
            <a:off x="3224283" y="5891908"/>
            <a:ext cx="1096018" cy="952278"/>
          </a:xfrm>
          <a:prstGeom prst="rect">
            <a:avLst/>
          </a:prstGeom>
        </p:spPr>
      </p:pic>
      <p:pic>
        <p:nvPicPr>
          <p:cNvPr id="26" name="Picture 25"/>
          <p:cNvPicPr>
            <a:picLocks noChangeAspect="1"/>
          </p:cNvPicPr>
          <p:nvPr/>
        </p:nvPicPr>
        <p:blipFill>
          <a:blip r:embed="rId14"/>
          <a:stretch>
            <a:fillRect/>
          </a:stretch>
        </p:blipFill>
        <p:spPr>
          <a:xfrm>
            <a:off x="6761839" y="5892314"/>
            <a:ext cx="1095600" cy="951916"/>
          </a:xfrm>
          <a:prstGeom prst="rect">
            <a:avLst/>
          </a:prstGeom>
        </p:spPr>
      </p:pic>
      <p:sp>
        <p:nvSpPr>
          <p:cNvPr id="31" name="TextBox 30"/>
          <p:cNvSpPr txBox="1"/>
          <p:nvPr/>
        </p:nvSpPr>
        <p:spPr>
          <a:xfrm>
            <a:off x="-66320" y="3616158"/>
            <a:ext cx="662361" cy="1015663"/>
          </a:xfrm>
          <a:prstGeom prst="rect">
            <a:avLst/>
          </a:prstGeom>
          <a:noFill/>
        </p:spPr>
        <p:txBody>
          <a:bodyPr wrap="none" rtlCol="0">
            <a:spAutoFit/>
          </a:bodyPr>
          <a:lstStyle/>
          <a:p>
            <a:pPr algn="ctr"/>
            <a:r>
              <a:rPr lang="en-HK" sz="6000" b="1" dirty="0" smtClean="0">
                <a:solidFill>
                  <a:prstClr val="white"/>
                </a:solidFill>
                <a:latin typeface="Titillium Web" panose="00000500000000000000" pitchFamily="2" charset="0"/>
              </a:rPr>
              <a:t>R</a:t>
            </a:r>
            <a:endParaRPr lang="en-US" sz="6000" b="1" dirty="0">
              <a:solidFill>
                <a:prstClr val="white"/>
              </a:solidFill>
              <a:latin typeface="Titillium Web" panose="00000500000000000000" pitchFamily="2" charset="0"/>
            </a:endParaRPr>
          </a:p>
        </p:txBody>
      </p:sp>
      <p:sp>
        <p:nvSpPr>
          <p:cNvPr id="32" name="TextBox 31"/>
          <p:cNvSpPr txBox="1"/>
          <p:nvPr/>
        </p:nvSpPr>
        <p:spPr>
          <a:xfrm>
            <a:off x="62721" y="4333118"/>
            <a:ext cx="404278" cy="1015663"/>
          </a:xfrm>
          <a:prstGeom prst="rect">
            <a:avLst/>
          </a:prstGeom>
          <a:noFill/>
        </p:spPr>
        <p:txBody>
          <a:bodyPr wrap="none" rtlCol="0">
            <a:spAutoFit/>
          </a:bodyPr>
          <a:lstStyle/>
          <a:p>
            <a:pPr algn="ctr"/>
            <a:r>
              <a:rPr lang="en-HK" sz="6000" b="1" dirty="0" smtClean="0">
                <a:solidFill>
                  <a:prstClr val="white"/>
                </a:solidFill>
                <a:latin typeface="Titillium Web" panose="00000500000000000000" pitchFamily="2" charset="0"/>
              </a:rPr>
              <a:t>I</a:t>
            </a:r>
            <a:endParaRPr lang="en-US" sz="6000" b="1" dirty="0">
              <a:solidFill>
                <a:prstClr val="white"/>
              </a:solidFill>
              <a:latin typeface="Titillium Web" panose="00000500000000000000" pitchFamily="2" charset="0"/>
            </a:endParaRPr>
          </a:p>
        </p:txBody>
      </p:sp>
      <p:sp>
        <p:nvSpPr>
          <p:cNvPr id="33" name="TextBox 32"/>
          <p:cNvSpPr txBox="1"/>
          <p:nvPr/>
        </p:nvSpPr>
        <p:spPr>
          <a:xfrm>
            <a:off x="-72732" y="5090413"/>
            <a:ext cx="675185" cy="1015663"/>
          </a:xfrm>
          <a:prstGeom prst="rect">
            <a:avLst/>
          </a:prstGeom>
          <a:noFill/>
        </p:spPr>
        <p:txBody>
          <a:bodyPr wrap="none" rtlCol="0">
            <a:spAutoFit/>
          </a:bodyPr>
          <a:lstStyle/>
          <a:p>
            <a:pPr algn="ctr"/>
            <a:r>
              <a:rPr lang="en-HK" sz="6000" b="1" dirty="0" smtClean="0">
                <a:solidFill>
                  <a:prstClr val="white"/>
                </a:solidFill>
                <a:latin typeface="Titillium Web" panose="00000500000000000000" pitchFamily="2" charset="0"/>
              </a:rPr>
              <a:t>D</a:t>
            </a:r>
            <a:endParaRPr lang="en-US" sz="6000" b="1" dirty="0">
              <a:solidFill>
                <a:prstClr val="white"/>
              </a:solidFill>
              <a:latin typeface="Titillium Web" panose="00000500000000000000" pitchFamily="2" charset="0"/>
            </a:endParaRPr>
          </a:p>
        </p:txBody>
      </p:sp>
      <p:sp>
        <p:nvSpPr>
          <p:cNvPr id="34" name="TextBox 33"/>
          <p:cNvSpPr txBox="1"/>
          <p:nvPr/>
        </p:nvSpPr>
        <p:spPr>
          <a:xfrm>
            <a:off x="-40672" y="5845937"/>
            <a:ext cx="611065" cy="1015663"/>
          </a:xfrm>
          <a:prstGeom prst="rect">
            <a:avLst/>
          </a:prstGeom>
          <a:noFill/>
        </p:spPr>
        <p:txBody>
          <a:bodyPr wrap="none" rtlCol="0">
            <a:spAutoFit/>
          </a:bodyPr>
          <a:lstStyle/>
          <a:p>
            <a:pPr algn="ctr"/>
            <a:r>
              <a:rPr lang="en-HK" sz="6000" b="1" dirty="0" smtClean="0">
                <a:solidFill>
                  <a:prstClr val="white"/>
                </a:solidFill>
                <a:latin typeface="Titillium Web" panose="00000500000000000000" pitchFamily="2" charset="0"/>
              </a:rPr>
              <a:t>E</a:t>
            </a:r>
            <a:endParaRPr lang="en-US" sz="6000" b="1" dirty="0">
              <a:solidFill>
                <a:prstClr val="white"/>
              </a:solidFill>
              <a:latin typeface="Titillium Web" panose="00000500000000000000" pitchFamily="2" charset="0"/>
            </a:endParaRPr>
          </a:p>
        </p:txBody>
      </p:sp>
      <p:sp>
        <p:nvSpPr>
          <p:cNvPr id="43" name="TextBox 42"/>
          <p:cNvSpPr txBox="1"/>
          <p:nvPr/>
        </p:nvSpPr>
        <p:spPr>
          <a:xfrm>
            <a:off x="601033" y="4440832"/>
            <a:ext cx="2318263" cy="800219"/>
          </a:xfrm>
          <a:prstGeom prst="rect">
            <a:avLst/>
          </a:prstGeom>
          <a:noFill/>
        </p:spPr>
        <p:txBody>
          <a:bodyPr wrap="none" rtlCol="0">
            <a:spAutoFit/>
          </a:bodyPr>
          <a:lstStyle/>
          <a:p>
            <a:r>
              <a:rPr lang="en-HK" sz="2800" b="1" dirty="0" smtClean="0">
                <a:solidFill>
                  <a:prstClr val="white"/>
                </a:solidFill>
                <a:latin typeface="Titillium Web" panose="00000500000000000000" pitchFamily="2" charset="0"/>
              </a:rPr>
              <a:t>3I: </a:t>
            </a:r>
            <a:r>
              <a:rPr lang="en-HK" dirty="0" smtClean="0">
                <a:solidFill>
                  <a:prstClr val="white"/>
                </a:solidFill>
                <a:latin typeface="Titillium Web" panose="00000500000000000000" pitchFamily="2" charset="0"/>
              </a:rPr>
              <a:t>Inclusion</a:t>
            </a:r>
          </a:p>
          <a:p>
            <a:r>
              <a:rPr lang="en-HK" dirty="0" smtClean="0">
                <a:solidFill>
                  <a:prstClr val="white"/>
                </a:solidFill>
                <a:latin typeface="Titillium Web" panose="00000500000000000000" pitchFamily="2" charset="0"/>
              </a:rPr>
              <a:t>Institution, Innovation</a:t>
            </a:r>
            <a:endParaRPr lang="en-US" sz="2800" b="1" dirty="0">
              <a:solidFill>
                <a:prstClr val="white"/>
              </a:solidFill>
              <a:latin typeface="Titillium Web" panose="00000500000000000000" pitchFamily="2" charset="0"/>
            </a:endParaRPr>
          </a:p>
        </p:txBody>
      </p:sp>
      <p:sp>
        <p:nvSpPr>
          <p:cNvPr id="44" name="TextBox 43"/>
          <p:cNvSpPr txBox="1"/>
          <p:nvPr/>
        </p:nvSpPr>
        <p:spPr>
          <a:xfrm>
            <a:off x="1068032" y="5167029"/>
            <a:ext cx="1696298" cy="800219"/>
          </a:xfrm>
          <a:prstGeom prst="rect">
            <a:avLst/>
          </a:prstGeom>
          <a:noFill/>
        </p:spPr>
        <p:txBody>
          <a:bodyPr wrap="none" rtlCol="0">
            <a:spAutoFit/>
          </a:bodyPr>
          <a:lstStyle/>
          <a:p>
            <a:r>
              <a:rPr lang="en-HK" sz="2800" b="1" dirty="0" smtClean="0">
                <a:solidFill>
                  <a:prstClr val="white"/>
                </a:solidFill>
                <a:latin typeface="Titillium Web" panose="00000500000000000000" pitchFamily="2" charset="0"/>
              </a:rPr>
              <a:t>3D: </a:t>
            </a:r>
            <a:r>
              <a:rPr lang="en-HK" dirty="0" smtClean="0">
                <a:solidFill>
                  <a:prstClr val="white"/>
                </a:solidFill>
                <a:latin typeface="Titillium Web" panose="00000500000000000000" pitchFamily="2" charset="0"/>
              </a:rPr>
              <a:t>Diversity,</a:t>
            </a:r>
          </a:p>
          <a:p>
            <a:r>
              <a:rPr lang="en-HK" dirty="0" smtClean="0">
                <a:solidFill>
                  <a:prstClr val="white"/>
                </a:solidFill>
                <a:latin typeface="Titillium Web" panose="00000500000000000000" pitchFamily="2" charset="0"/>
              </a:rPr>
              <a:t>Dynamic, Data</a:t>
            </a:r>
            <a:endParaRPr lang="en-US" sz="2800" b="1" dirty="0">
              <a:solidFill>
                <a:prstClr val="white"/>
              </a:solidFill>
              <a:latin typeface="Titillium Web" panose="00000500000000000000" pitchFamily="2" charset="0"/>
            </a:endParaRPr>
          </a:p>
        </p:txBody>
      </p:sp>
      <p:sp>
        <p:nvSpPr>
          <p:cNvPr id="45" name="TextBox 44"/>
          <p:cNvSpPr txBox="1"/>
          <p:nvPr/>
        </p:nvSpPr>
        <p:spPr>
          <a:xfrm>
            <a:off x="590869" y="5934442"/>
            <a:ext cx="2706190" cy="800219"/>
          </a:xfrm>
          <a:prstGeom prst="rect">
            <a:avLst/>
          </a:prstGeom>
          <a:noFill/>
        </p:spPr>
        <p:txBody>
          <a:bodyPr wrap="none" rtlCol="0">
            <a:spAutoFit/>
          </a:bodyPr>
          <a:lstStyle/>
          <a:p>
            <a:r>
              <a:rPr lang="en-HK" sz="2800" b="1" dirty="0" smtClean="0">
                <a:solidFill>
                  <a:prstClr val="white"/>
                </a:solidFill>
                <a:latin typeface="Titillium Web" panose="00000500000000000000" pitchFamily="2" charset="0"/>
              </a:rPr>
              <a:t>3E: </a:t>
            </a:r>
            <a:r>
              <a:rPr lang="en-HK" dirty="0" smtClean="0">
                <a:solidFill>
                  <a:prstClr val="white"/>
                </a:solidFill>
                <a:latin typeface="Titillium Web" panose="00000500000000000000" pitchFamily="2" charset="0"/>
              </a:rPr>
              <a:t>Essentials</a:t>
            </a:r>
          </a:p>
          <a:p>
            <a:r>
              <a:rPr lang="en-HK" dirty="0" smtClean="0">
                <a:solidFill>
                  <a:prstClr val="white"/>
                </a:solidFill>
                <a:latin typeface="Titillium Web" panose="00000500000000000000" pitchFamily="2" charset="0"/>
              </a:rPr>
              <a:t>Education, Empowerment</a:t>
            </a:r>
            <a:endParaRPr lang="en-US" sz="2800" b="1" dirty="0">
              <a:solidFill>
                <a:prstClr val="white"/>
              </a:solidFill>
              <a:latin typeface="Titillium Web" panose="00000500000000000000" pitchFamily="2" charset="0"/>
            </a:endParaRPr>
          </a:p>
        </p:txBody>
      </p:sp>
      <p:pic>
        <p:nvPicPr>
          <p:cNvPr id="50" name="Picture 49"/>
          <p:cNvPicPr>
            <a:picLocks noChangeAspect="1"/>
          </p:cNvPicPr>
          <p:nvPr/>
        </p:nvPicPr>
        <p:blipFill>
          <a:blip r:embed="rId15"/>
          <a:stretch>
            <a:fillRect/>
          </a:stretch>
        </p:blipFill>
        <p:spPr>
          <a:xfrm>
            <a:off x="0" y="640144"/>
            <a:ext cx="2286000" cy="2286000"/>
          </a:xfrm>
          <a:prstGeom prst="rect">
            <a:avLst/>
          </a:prstGeom>
        </p:spPr>
      </p:pic>
      <p:pic>
        <p:nvPicPr>
          <p:cNvPr id="51" name="Picture 50"/>
          <p:cNvPicPr>
            <a:picLocks noChangeAspect="1"/>
          </p:cNvPicPr>
          <p:nvPr/>
        </p:nvPicPr>
        <p:blipFill>
          <a:blip r:embed="rId16"/>
          <a:stretch>
            <a:fillRect/>
          </a:stretch>
        </p:blipFill>
        <p:spPr>
          <a:xfrm>
            <a:off x="2286000" y="644891"/>
            <a:ext cx="2286000" cy="2276395"/>
          </a:xfrm>
          <a:prstGeom prst="rect">
            <a:avLst/>
          </a:prstGeom>
        </p:spPr>
      </p:pic>
      <p:pic>
        <p:nvPicPr>
          <p:cNvPr id="52" name="Picture 51"/>
          <p:cNvPicPr>
            <a:picLocks noChangeAspect="1"/>
          </p:cNvPicPr>
          <p:nvPr/>
        </p:nvPicPr>
        <p:blipFill>
          <a:blip r:embed="rId17"/>
          <a:stretch>
            <a:fillRect/>
          </a:stretch>
        </p:blipFill>
        <p:spPr>
          <a:xfrm>
            <a:off x="4572000" y="640034"/>
            <a:ext cx="2286000" cy="2286000"/>
          </a:xfrm>
          <a:prstGeom prst="rect">
            <a:avLst/>
          </a:prstGeom>
        </p:spPr>
      </p:pic>
      <p:pic>
        <p:nvPicPr>
          <p:cNvPr id="53" name="Picture 52"/>
          <p:cNvPicPr>
            <a:picLocks noChangeAspect="1"/>
          </p:cNvPicPr>
          <p:nvPr/>
        </p:nvPicPr>
        <p:blipFill>
          <a:blip r:embed="rId18"/>
          <a:stretch>
            <a:fillRect/>
          </a:stretch>
        </p:blipFill>
        <p:spPr>
          <a:xfrm>
            <a:off x="6858000" y="640034"/>
            <a:ext cx="2286000" cy="2286000"/>
          </a:xfrm>
          <a:prstGeom prst="rect">
            <a:avLst/>
          </a:prstGeom>
        </p:spPr>
      </p:pic>
      <p:sp>
        <p:nvSpPr>
          <p:cNvPr id="55" name="TextBox 54"/>
          <p:cNvSpPr txBox="1"/>
          <p:nvPr/>
        </p:nvSpPr>
        <p:spPr>
          <a:xfrm>
            <a:off x="693197" y="-135569"/>
            <a:ext cx="899605" cy="1015663"/>
          </a:xfrm>
          <a:prstGeom prst="rect">
            <a:avLst/>
          </a:prstGeom>
          <a:noFill/>
        </p:spPr>
        <p:txBody>
          <a:bodyPr wrap="none" rtlCol="0">
            <a:spAutoFit/>
          </a:bodyPr>
          <a:lstStyle/>
          <a:p>
            <a:pPr algn="ctr"/>
            <a:r>
              <a:rPr lang="en-HK" sz="6000" b="1" dirty="0" smtClean="0">
                <a:solidFill>
                  <a:prstClr val="white"/>
                </a:solidFill>
                <a:latin typeface="Titillium Web" panose="00000500000000000000" pitchFamily="2" charset="0"/>
              </a:rPr>
              <a:t>W</a:t>
            </a:r>
            <a:endParaRPr lang="en-US" sz="6000" b="1" dirty="0">
              <a:solidFill>
                <a:prstClr val="white"/>
              </a:solidFill>
              <a:latin typeface="Titillium Web" panose="00000500000000000000" pitchFamily="2" charset="0"/>
            </a:endParaRPr>
          </a:p>
        </p:txBody>
      </p:sp>
      <p:sp>
        <p:nvSpPr>
          <p:cNvPr id="56" name="TextBox 55"/>
          <p:cNvSpPr txBox="1"/>
          <p:nvPr/>
        </p:nvSpPr>
        <p:spPr>
          <a:xfrm>
            <a:off x="3222643" y="-150318"/>
            <a:ext cx="404278" cy="1015663"/>
          </a:xfrm>
          <a:prstGeom prst="rect">
            <a:avLst/>
          </a:prstGeom>
          <a:noFill/>
        </p:spPr>
        <p:txBody>
          <a:bodyPr wrap="none" rtlCol="0">
            <a:spAutoFit/>
          </a:bodyPr>
          <a:lstStyle/>
          <a:p>
            <a:pPr algn="ctr"/>
            <a:r>
              <a:rPr lang="en-HK" sz="6000" b="1" dirty="0" smtClean="0">
                <a:solidFill>
                  <a:prstClr val="white"/>
                </a:solidFill>
                <a:latin typeface="Titillium Web" panose="00000500000000000000" pitchFamily="2" charset="0"/>
              </a:rPr>
              <a:t>I</a:t>
            </a:r>
            <a:endParaRPr lang="en-US" sz="6000" b="1" dirty="0">
              <a:solidFill>
                <a:prstClr val="white"/>
              </a:solidFill>
              <a:latin typeface="Titillium Web" panose="00000500000000000000" pitchFamily="2" charset="0"/>
            </a:endParaRPr>
          </a:p>
        </p:txBody>
      </p:sp>
      <p:sp>
        <p:nvSpPr>
          <p:cNvPr id="57" name="TextBox 56"/>
          <p:cNvSpPr txBox="1"/>
          <p:nvPr/>
        </p:nvSpPr>
        <p:spPr>
          <a:xfrm>
            <a:off x="5490312" y="-150318"/>
            <a:ext cx="603050" cy="1015663"/>
          </a:xfrm>
          <a:prstGeom prst="rect">
            <a:avLst/>
          </a:prstGeom>
          <a:noFill/>
        </p:spPr>
        <p:txBody>
          <a:bodyPr wrap="none" rtlCol="0">
            <a:spAutoFit/>
          </a:bodyPr>
          <a:lstStyle/>
          <a:p>
            <a:pPr algn="ctr"/>
            <a:r>
              <a:rPr lang="en-HK" sz="6000" b="1" dirty="0" smtClean="0">
                <a:solidFill>
                  <a:prstClr val="white"/>
                </a:solidFill>
                <a:latin typeface="Titillium Web" panose="00000500000000000000" pitchFamily="2" charset="0"/>
              </a:rPr>
              <a:t>S</a:t>
            </a:r>
            <a:endParaRPr lang="en-US" sz="6000" b="1" dirty="0">
              <a:solidFill>
                <a:prstClr val="white"/>
              </a:solidFill>
              <a:latin typeface="Titillium Web" panose="00000500000000000000" pitchFamily="2" charset="0"/>
            </a:endParaRPr>
          </a:p>
        </p:txBody>
      </p:sp>
      <p:sp>
        <p:nvSpPr>
          <p:cNvPr id="58" name="TextBox 57"/>
          <p:cNvSpPr txBox="1"/>
          <p:nvPr/>
        </p:nvSpPr>
        <p:spPr>
          <a:xfrm>
            <a:off x="7772305" y="-150318"/>
            <a:ext cx="611065" cy="1015663"/>
          </a:xfrm>
          <a:prstGeom prst="rect">
            <a:avLst/>
          </a:prstGeom>
          <a:noFill/>
        </p:spPr>
        <p:txBody>
          <a:bodyPr wrap="none" rtlCol="0">
            <a:spAutoFit/>
          </a:bodyPr>
          <a:lstStyle/>
          <a:p>
            <a:pPr algn="ctr"/>
            <a:r>
              <a:rPr lang="en-HK" sz="6000" b="1" dirty="0" smtClean="0">
                <a:solidFill>
                  <a:prstClr val="white"/>
                </a:solidFill>
                <a:latin typeface="Titillium Web" panose="00000500000000000000" pitchFamily="2" charset="0"/>
              </a:rPr>
              <a:t>E</a:t>
            </a:r>
            <a:endParaRPr lang="en-US" sz="6000" b="1" dirty="0">
              <a:solidFill>
                <a:prstClr val="white"/>
              </a:solidFill>
              <a:latin typeface="Titillium Web" panose="00000500000000000000" pitchFamily="2" charset="0"/>
            </a:endParaRPr>
          </a:p>
        </p:txBody>
      </p:sp>
      <p:pic>
        <p:nvPicPr>
          <p:cNvPr id="36" name="Picture 35"/>
          <p:cNvPicPr>
            <a:picLocks noChangeAspect="1"/>
          </p:cNvPicPr>
          <p:nvPr/>
        </p:nvPicPr>
        <p:blipFill>
          <a:blip r:embed="rId19"/>
          <a:stretch>
            <a:fillRect/>
          </a:stretch>
        </p:blipFill>
        <p:spPr>
          <a:xfrm>
            <a:off x="3890369" y="2068079"/>
            <a:ext cx="665424" cy="888012"/>
          </a:xfrm>
          <a:prstGeom prst="rect">
            <a:avLst/>
          </a:prstGeom>
        </p:spPr>
      </p:pic>
      <p:pic>
        <p:nvPicPr>
          <p:cNvPr id="37" name="Picture 36"/>
          <p:cNvPicPr>
            <a:picLocks noChangeAspect="1"/>
          </p:cNvPicPr>
          <p:nvPr/>
        </p:nvPicPr>
        <p:blipFill>
          <a:blip r:embed="rId20"/>
          <a:stretch>
            <a:fillRect/>
          </a:stretch>
        </p:blipFill>
        <p:spPr>
          <a:xfrm>
            <a:off x="8172400" y="5433068"/>
            <a:ext cx="935155" cy="1444156"/>
          </a:xfrm>
          <a:prstGeom prst="rect">
            <a:avLst/>
          </a:prstGeom>
        </p:spPr>
      </p:pic>
      <p:pic>
        <p:nvPicPr>
          <p:cNvPr id="38" name="Picture 37"/>
          <p:cNvPicPr>
            <a:picLocks noChangeAspect="1"/>
          </p:cNvPicPr>
          <p:nvPr/>
        </p:nvPicPr>
        <p:blipFill>
          <a:blip r:embed="rId21"/>
          <a:stretch>
            <a:fillRect/>
          </a:stretch>
        </p:blipFill>
        <p:spPr>
          <a:xfrm>
            <a:off x="1511436" y="2060848"/>
            <a:ext cx="722461" cy="869008"/>
          </a:xfrm>
          <a:prstGeom prst="rect">
            <a:avLst/>
          </a:prstGeom>
        </p:spPr>
      </p:pic>
      <p:pic>
        <p:nvPicPr>
          <p:cNvPr id="39" name="Picture 38"/>
          <p:cNvPicPr>
            <a:picLocks noChangeAspect="1"/>
          </p:cNvPicPr>
          <p:nvPr/>
        </p:nvPicPr>
        <p:blipFill>
          <a:blip r:embed="rId22"/>
          <a:stretch>
            <a:fillRect/>
          </a:stretch>
        </p:blipFill>
        <p:spPr>
          <a:xfrm>
            <a:off x="8375690" y="2147298"/>
            <a:ext cx="606660" cy="773987"/>
          </a:xfrm>
          <a:prstGeom prst="rect">
            <a:avLst/>
          </a:prstGeom>
        </p:spPr>
      </p:pic>
      <p:pic>
        <p:nvPicPr>
          <p:cNvPr id="40" name="Picture 39"/>
          <p:cNvPicPr>
            <a:picLocks noChangeAspect="1"/>
          </p:cNvPicPr>
          <p:nvPr/>
        </p:nvPicPr>
        <p:blipFill>
          <a:blip r:embed="rId23"/>
          <a:stretch>
            <a:fillRect/>
          </a:stretch>
        </p:blipFill>
        <p:spPr>
          <a:xfrm>
            <a:off x="6311525" y="2282583"/>
            <a:ext cx="449378" cy="656507"/>
          </a:xfrm>
          <a:prstGeom prst="rect">
            <a:avLst/>
          </a:prstGeom>
        </p:spPr>
      </p:pic>
    </p:spTree>
    <p:extLst>
      <p:ext uri="{BB962C8B-B14F-4D97-AF65-F5344CB8AC3E}">
        <p14:creationId xmlns:p14="http://schemas.microsoft.com/office/powerpoint/2010/main" val="409050977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250"/>
                                        <p:tgtEl>
                                          <p:spTgt spid="51"/>
                                        </p:tgtEl>
                                      </p:cBhvr>
                                    </p:animEffect>
                                  </p:childTnLst>
                                </p:cTn>
                              </p:par>
                              <p:par>
                                <p:cTn id="8" presetID="53" presetClass="entr" presetSubtype="16" fill="hold" nodeType="withEffect">
                                  <p:stCondLst>
                                    <p:cond delay="0"/>
                                  </p:stCondLst>
                                  <p:childTnLst>
                                    <p:set>
                                      <p:cBhvr>
                                        <p:cTn id="9" dur="1" fill="hold">
                                          <p:stCondLst>
                                            <p:cond delay="0"/>
                                          </p:stCondLst>
                                        </p:cTn>
                                        <p:tgtEl>
                                          <p:spTgt spid="36"/>
                                        </p:tgtEl>
                                        <p:attrNameLst>
                                          <p:attrName>style.visibility</p:attrName>
                                        </p:attrNameLst>
                                      </p:cBhvr>
                                      <p:to>
                                        <p:strVal val="visible"/>
                                      </p:to>
                                    </p:set>
                                    <p:anim calcmode="lin" valueType="num">
                                      <p:cBhvr>
                                        <p:cTn id="10" dur="250" fill="hold"/>
                                        <p:tgtEl>
                                          <p:spTgt spid="36"/>
                                        </p:tgtEl>
                                        <p:attrNameLst>
                                          <p:attrName>ppt_w</p:attrName>
                                        </p:attrNameLst>
                                      </p:cBhvr>
                                      <p:tavLst>
                                        <p:tav tm="0">
                                          <p:val>
                                            <p:fltVal val="0"/>
                                          </p:val>
                                        </p:tav>
                                        <p:tav tm="100000">
                                          <p:val>
                                            <p:strVal val="#ppt_w"/>
                                          </p:val>
                                        </p:tav>
                                      </p:tavLst>
                                    </p:anim>
                                    <p:anim calcmode="lin" valueType="num">
                                      <p:cBhvr>
                                        <p:cTn id="11" dur="250" fill="hold"/>
                                        <p:tgtEl>
                                          <p:spTgt spid="36"/>
                                        </p:tgtEl>
                                        <p:attrNameLst>
                                          <p:attrName>ppt_h</p:attrName>
                                        </p:attrNameLst>
                                      </p:cBhvr>
                                      <p:tavLst>
                                        <p:tav tm="0">
                                          <p:val>
                                            <p:fltVal val="0"/>
                                          </p:val>
                                        </p:tav>
                                        <p:tav tm="100000">
                                          <p:val>
                                            <p:strVal val="#ppt_h"/>
                                          </p:val>
                                        </p:tav>
                                      </p:tavLst>
                                    </p:anim>
                                    <p:animEffect transition="in" filter="fade">
                                      <p:cBhvr>
                                        <p:cTn id="12" dur="250"/>
                                        <p:tgtEl>
                                          <p:spTgt spid="36"/>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6"/>
                                        </p:tgtEl>
                                        <p:attrNameLst>
                                          <p:attrName>style.visibility</p:attrName>
                                        </p:attrNameLst>
                                      </p:cBhvr>
                                      <p:to>
                                        <p:strVal val="visible"/>
                                      </p:to>
                                    </p:set>
                                    <p:animEffect transition="in" filter="fade">
                                      <p:cBhvr>
                                        <p:cTn id="15" dur="500"/>
                                        <p:tgtEl>
                                          <p:spTgt spid="56"/>
                                        </p:tgtEl>
                                      </p:cBhvr>
                                    </p:animEffect>
                                  </p:childTnLst>
                                </p:cTn>
                              </p:par>
                            </p:childTnLst>
                          </p:cTn>
                        </p:par>
                        <p:par>
                          <p:cTn id="16" fill="hold">
                            <p:stCondLst>
                              <p:cond delay="500"/>
                            </p:stCondLst>
                            <p:childTnLst>
                              <p:par>
                                <p:cTn id="17" presetID="10" presetClass="entr" presetSubtype="0" fill="hold" nodeType="afterEffect">
                                  <p:stCondLst>
                                    <p:cond delay="0"/>
                                  </p:stCondLst>
                                  <p:childTnLst>
                                    <p:set>
                                      <p:cBhvr>
                                        <p:cTn id="18" dur="1" fill="hold">
                                          <p:stCondLst>
                                            <p:cond delay="0"/>
                                          </p:stCondLst>
                                        </p:cTn>
                                        <p:tgtEl>
                                          <p:spTgt spid="53"/>
                                        </p:tgtEl>
                                        <p:attrNameLst>
                                          <p:attrName>style.visibility</p:attrName>
                                        </p:attrNameLst>
                                      </p:cBhvr>
                                      <p:to>
                                        <p:strVal val="visible"/>
                                      </p:to>
                                    </p:set>
                                    <p:animEffect transition="in" filter="fade">
                                      <p:cBhvr>
                                        <p:cTn id="19" dur="250"/>
                                        <p:tgtEl>
                                          <p:spTgt spid="53"/>
                                        </p:tgtEl>
                                      </p:cBhvr>
                                    </p:animEffect>
                                  </p:childTnLst>
                                </p:cTn>
                              </p:par>
                              <p:par>
                                <p:cTn id="20" presetID="53" presetClass="entr" presetSubtype="16" fill="hold" nodeType="withEffect">
                                  <p:stCondLst>
                                    <p:cond delay="0"/>
                                  </p:stCondLst>
                                  <p:childTnLst>
                                    <p:set>
                                      <p:cBhvr>
                                        <p:cTn id="21" dur="1" fill="hold">
                                          <p:stCondLst>
                                            <p:cond delay="0"/>
                                          </p:stCondLst>
                                        </p:cTn>
                                        <p:tgtEl>
                                          <p:spTgt spid="39"/>
                                        </p:tgtEl>
                                        <p:attrNameLst>
                                          <p:attrName>style.visibility</p:attrName>
                                        </p:attrNameLst>
                                      </p:cBhvr>
                                      <p:to>
                                        <p:strVal val="visible"/>
                                      </p:to>
                                    </p:set>
                                    <p:anim calcmode="lin" valueType="num">
                                      <p:cBhvr>
                                        <p:cTn id="22" dur="250" fill="hold"/>
                                        <p:tgtEl>
                                          <p:spTgt spid="39"/>
                                        </p:tgtEl>
                                        <p:attrNameLst>
                                          <p:attrName>ppt_w</p:attrName>
                                        </p:attrNameLst>
                                      </p:cBhvr>
                                      <p:tavLst>
                                        <p:tav tm="0">
                                          <p:val>
                                            <p:fltVal val="0"/>
                                          </p:val>
                                        </p:tav>
                                        <p:tav tm="100000">
                                          <p:val>
                                            <p:strVal val="#ppt_w"/>
                                          </p:val>
                                        </p:tav>
                                      </p:tavLst>
                                    </p:anim>
                                    <p:anim calcmode="lin" valueType="num">
                                      <p:cBhvr>
                                        <p:cTn id="23" dur="250" fill="hold"/>
                                        <p:tgtEl>
                                          <p:spTgt spid="39"/>
                                        </p:tgtEl>
                                        <p:attrNameLst>
                                          <p:attrName>ppt_h</p:attrName>
                                        </p:attrNameLst>
                                      </p:cBhvr>
                                      <p:tavLst>
                                        <p:tav tm="0">
                                          <p:val>
                                            <p:fltVal val="0"/>
                                          </p:val>
                                        </p:tav>
                                        <p:tav tm="100000">
                                          <p:val>
                                            <p:strVal val="#ppt_h"/>
                                          </p:val>
                                        </p:tav>
                                      </p:tavLst>
                                    </p:anim>
                                    <p:animEffect transition="in" filter="fade">
                                      <p:cBhvr>
                                        <p:cTn id="24" dur="250"/>
                                        <p:tgtEl>
                                          <p:spTgt spid="3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8"/>
                                        </p:tgtEl>
                                        <p:attrNameLst>
                                          <p:attrName>style.visibility</p:attrName>
                                        </p:attrNameLst>
                                      </p:cBhvr>
                                      <p:to>
                                        <p:strVal val="visible"/>
                                      </p:to>
                                    </p:set>
                                    <p:animEffect transition="in" filter="fade">
                                      <p:cBhvr>
                                        <p:cTn id="27" dur="500"/>
                                        <p:tgtEl>
                                          <p:spTgt spid="58"/>
                                        </p:tgtEl>
                                      </p:cBhvr>
                                    </p:animEffect>
                                  </p:childTnLst>
                                </p:cTn>
                              </p:par>
                            </p:childTnLst>
                          </p:cTn>
                        </p:par>
                        <p:par>
                          <p:cTn id="28" fill="hold">
                            <p:stCondLst>
                              <p:cond delay="1000"/>
                            </p:stCondLst>
                            <p:childTnLst>
                              <p:par>
                                <p:cTn id="29" presetID="10" presetClass="entr" presetSubtype="0" fill="hold" nodeType="afterEffect">
                                  <p:stCondLst>
                                    <p:cond delay="0"/>
                                  </p:stCondLst>
                                  <p:childTnLst>
                                    <p:set>
                                      <p:cBhvr>
                                        <p:cTn id="30" dur="1" fill="hold">
                                          <p:stCondLst>
                                            <p:cond delay="0"/>
                                          </p:stCondLst>
                                        </p:cTn>
                                        <p:tgtEl>
                                          <p:spTgt spid="50"/>
                                        </p:tgtEl>
                                        <p:attrNameLst>
                                          <p:attrName>style.visibility</p:attrName>
                                        </p:attrNameLst>
                                      </p:cBhvr>
                                      <p:to>
                                        <p:strVal val="visible"/>
                                      </p:to>
                                    </p:set>
                                    <p:animEffect transition="in" filter="fade">
                                      <p:cBhvr>
                                        <p:cTn id="31" dur="250"/>
                                        <p:tgtEl>
                                          <p:spTgt spid="50"/>
                                        </p:tgtEl>
                                      </p:cBhvr>
                                    </p:animEffect>
                                  </p:childTnLst>
                                </p:cTn>
                              </p:par>
                              <p:par>
                                <p:cTn id="32" presetID="53" presetClass="entr" presetSubtype="16" fill="hold" nodeType="withEffect">
                                  <p:stCondLst>
                                    <p:cond delay="0"/>
                                  </p:stCondLst>
                                  <p:childTnLst>
                                    <p:set>
                                      <p:cBhvr>
                                        <p:cTn id="33" dur="1" fill="hold">
                                          <p:stCondLst>
                                            <p:cond delay="0"/>
                                          </p:stCondLst>
                                        </p:cTn>
                                        <p:tgtEl>
                                          <p:spTgt spid="38"/>
                                        </p:tgtEl>
                                        <p:attrNameLst>
                                          <p:attrName>style.visibility</p:attrName>
                                        </p:attrNameLst>
                                      </p:cBhvr>
                                      <p:to>
                                        <p:strVal val="visible"/>
                                      </p:to>
                                    </p:set>
                                    <p:anim calcmode="lin" valueType="num">
                                      <p:cBhvr>
                                        <p:cTn id="34" dur="250" fill="hold"/>
                                        <p:tgtEl>
                                          <p:spTgt spid="38"/>
                                        </p:tgtEl>
                                        <p:attrNameLst>
                                          <p:attrName>ppt_w</p:attrName>
                                        </p:attrNameLst>
                                      </p:cBhvr>
                                      <p:tavLst>
                                        <p:tav tm="0">
                                          <p:val>
                                            <p:fltVal val="0"/>
                                          </p:val>
                                        </p:tav>
                                        <p:tav tm="100000">
                                          <p:val>
                                            <p:strVal val="#ppt_w"/>
                                          </p:val>
                                        </p:tav>
                                      </p:tavLst>
                                    </p:anim>
                                    <p:anim calcmode="lin" valueType="num">
                                      <p:cBhvr>
                                        <p:cTn id="35" dur="250" fill="hold"/>
                                        <p:tgtEl>
                                          <p:spTgt spid="38"/>
                                        </p:tgtEl>
                                        <p:attrNameLst>
                                          <p:attrName>ppt_h</p:attrName>
                                        </p:attrNameLst>
                                      </p:cBhvr>
                                      <p:tavLst>
                                        <p:tav tm="0">
                                          <p:val>
                                            <p:fltVal val="0"/>
                                          </p:val>
                                        </p:tav>
                                        <p:tav tm="100000">
                                          <p:val>
                                            <p:strVal val="#ppt_h"/>
                                          </p:val>
                                        </p:tav>
                                      </p:tavLst>
                                    </p:anim>
                                    <p:animEffect transition="in" filter="fade">
                                      <p:cBhvr>
                                        <p:cTn id="36" dur="250"/>
                                        <p:tgtEl>
                                          <p:spTgt spid="38"/>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5"/>
                                        </p:tgtEl>
                                        <p:attrNameLst>
                                          <p:attrName>style.visibility</p:attrName>
                                        </p:attrNameLst>
                                      </p:cBhvr>
                                      <p:to>
                                        <p:strVal val="visible"/>
                                      </p:to>
                                    </p:set>
                                    <p:animEffect transition="in" filter="fade">
                                      <p:cBhvr>
                                        <p:cTn id="39" dur="500"/>
                                        <p:tgtEl>
                                          <p:spTgt spid="55"/>
                                        </p:tgtEl>
                                      </p:cBhvr>
                                    </p:animEffect>
                                  </p:childTnLst>
                                </p:cTn>
                              </p:par>
                            </p:childTnLst>
                          </p:cTn>
                        </p:par>
                        <p:par>
                          <p:cTn id="40" fill="hold">
                            <p:stCondLst>
                              <p:cond delay="1500"/>
                            </p:stCondLst>
                            <p:childTnLst>
                              <p:par>
                                <p:cTn id="41" presetID="10" presetClass="entr" presetSubtype="0" fill="hold" nodeType="afterEffect">
                                  <p:stCondLst>
                                    <p:cond delay="0"/>
                                  </p:stCondLst>
                                  <p:childTnLst>
                                    <p:set>
                                      <p:cBhvr>
                                        <p:cTn id="42" dur="1" fill="hold">
                                          <p:stCondLst>
                                            <p:cond delay="0"/>
                                          </p:stCondLst>
                                        </p:cTn>
                                        <p:tgtEl>
                                          <p:spTgt spid="52"/>
                                        </p:tgtEl>
                                        <p:attrNameLst>
                                          <p:attrName>style.visibility</p:attrName>
                                        </p:attrNameLst>
                                      </p:cBhvr>
                                      <p:to>
                                        <p:strVal val="visible"/>
                                      </p:to>
                                    </p:set>
                                    <p:animEffect transition="in" filter="fade">
                                      <p:cBhvr>
                                        <p:cTn id="43" dur="250"/>
                                        <p:tgtEl>
                                          <p:spTgt spid="52"/>
                                        </p:tgtEl>
                                      </p:cBhvr>
                                    </p:animEffect>
                                  </p:childTnLst>
                                </p:cTn>
                              </p:par>
                              <p:par>
                                <p:cTn id="44" presetID="53" presetClass="entr" presetSubtype="16" fill="hold" nodeType="withEffect">
                                  <p:stCondLst>
                                    <p:cond delay="0"/>
                                  </p:stCondLst>
                                  <p:childTnLst>
                                    <p:set>
                                      <p:cBhvr>
                                        <p:cTn id="45" dur="1" fill="hold">
                                          <p:stCondLst>
                                            <p:cond delay="0"/>
                                          </p:stCondLst>
                                        </p:cTn>
                                        <p:tgtEl>
                                          <p:spTgt spid="40"/>
                                        </p:tgtEl>
                                        <p:attrNameLst>
                                          <p:attrName>style.visibility</p:attrName>
                                        </p:attrNameLst>
                                      </p:cBhvr>
                                      <p:to>
                                        <p:strVal val="visible"/>
                                      </p:to>
                                    </p:set>
                                    <p:anim calcmode="lin" valueType="num">
                                      <p:cBhvr>
                                        <p:cTn id="46" dur="250" fill="hold"/>
                                        <p:tgtEl>
                                          <p:spTgt spid="40"/>
                                        </p:tgtEl>
                                        <p:attrNameLst>
                                          <p:attrName>ppt_w</p:attrName>
                                        </p:attrNameLst>
                                      </p:cBhvr>
                                      <p:tavLst>
                                        <p:tav tm="0">
                                          <p:val>
                                            <p:fltVal val="0"/>
                                          </p:val>
                                        </p:tav>
                                        <p:tav tm="100000">
                                          <p:val>
                                            <p:strVal val="#ppt_w"/>
                                          </p:val>
                                        </p:tav>
                                      </p:tavLst>
                                    </p:anim>
                                    <p:anim calcmode="lin" valueType="num">
                                      <p:cBhvr>
                                        <p:cTn id="47" dur="250" fill="hold"/>
                                        <p:tgtEl>
                                          <p:spTgt spid="40"/>
                                        </p:tgtEl>
                                        <p:attrNameLst>
                                          <p:attrName>ppt_h</p:attrName>
                                        </p:attrNameLst>
                                      </p:cBhvr>
                                      <p:tavLst>
                                        <p:tav tm="0">
                                          <p:val>
                                            <p:fltVal val="0"/>
                                          </p:val>
                                        </p:tav>
                                        <p:tav tm="100000">
                                          <p:val>
                                            <p:strVal val="#ppt_h"/>
                                          </p:val>
                                        </p:tav>
                                      </p:tavLst>
                                    </p:anim>
                                    <p:animEffect transition="in" filter="fade">
                                      <p:cBhvr>
                                        <p:cTn id="48" dur="250"/>
                                        <p:tgtEl>
                                          <p:spTgt spid="40"/>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57"/>
                                        </p:tgtEl>
                                        <p:attrNameLst>
                                          <p:attrName>style.visibility</p:attrName>
                                        </p:attrNameLst>
                                      </p:cBhvr>
                                      <p:to>
                                        <p:strVal val="visible"/>
                                      </p:to>
                                    </p:set>
                                    <p:animEffect transition="in" filter="fade">
                                      <p:cBhvr>
                                        <p:cTn id="51" dur="500"/>
                                        <p:tgtEl>
                                          <p:spTgt spid="57"/>
                                        </p:tgtEl>
                                      </p:cBhvr>
                                    </p:animEffect>
                                  </p:childTnLst>
                                </p:cTn>
                              </p:par>
                            </p:childTnLst>
                          </p:cTn>
                        </p:par>
                        <p:par>
                          <p:cTn id="52" fill="hold">
                            <p:stCondLst>
                              <p:cond delay="2000"/>
                            </p:stCondLst>
                            <p:childTnLst>
                              <p:par>
                                <p:cTn id="53" presetID="10" presetClass="entr" presetSubtype="0" fill="hold" grpId="0" nodeType="afterEffect">
                                  <p:stCondLst>
                                    <p:cond delay="0"/>
                                  </p:stCondLst>
                                  <p:childTnLst>
                                    <p:set>
                                      <p:cBhvr>
                                        <p:cTn id="54" dur="1" fill="hold">
                                          <p:stCondLst>
                                            <p:cond delay="0"/>
                                          </p:stCondLst>
                                        </p:cTn>
                                        <p:tgtEl>
                                          <p:spTgt spid="31"/>
                                        </p:tgtEl>
                                        <p:attrNameLst>
                                          <p:attrName>style.visibility</p:attrName>
                                        </p:attrNameLst>
                                      </p:cBhvr>
                                      <p:to>
                                        <p:strVal val="visible"/>
                                      </p:to>
                                    </p:set>
                                    <p:animEffect transition="in" filter="fade">
                                      <p:cBhvr>
                                        <p:cTn id="55" dur="250"/>
                                        <p:tgtEl>
                                          <p:spTgt spid="31"/>
                                        </p:tgtEl>
                                      </p:cBhvr>
                                    </p:animEffect>
                                  </p:childTnLst>
                                </p:cTn>
                              </p:par>
                              <p:par>
                                <p:cTn id="56" presetID="22" presetClass="entr" presetSubtype="8" fill="hold" grpId="0" nodeType="withEffect">
                                  <p:stCondLst>
                                    <p:cond delay="0"/>
                                  </p:stCondLst>
                                  <p:childTnLst>
                                    <p:set>
                                      <p:cBhvr>
                                        <p:cTn id="57" dur="1" fill="hold">
                                          <p:stCondLst>
                                            <p:cond delay="0"/>
                                          </p:stCondLst>
                                        </p:cTn>
                                        <p:tgtEl>
                                          <p:spTgt spid="27"/>
                                        </p:tgtEl>
                                        <p:attrNameLst>
                                          <p:attrName>style.visibility</p:attrName>
                                        </p:attrNameLst>
                                      </p:cBhvr>
                                      <p:to>
                                        <p:strVal val="visible"/>
                                      </p:to>
                                    </p:set>
                                    <p:animEffect transition="in" filter="wipe(left)">
                                      <p:cBhvr>
                                        <p:cTn id="58" dur="250"/>
                                        <p:tgtEl>
                                          <p:spTgt spid="27"/>
                                        </p:tgtEl>
                                      </p:cBhvr>
                                    </p:animEffect>
                                  </p:childTnLst>
                                </p:cTn>
                              </p:par>
                            </p:childTnLst>
                          </p:cTn>
                        </p:par>
                        <p:par>
                          <p:cTn id="59" fill="hold">
                            <p:stCondLst>
                              <p:cond delay="2250"/>
                            </p:stCondLst>
                            <p:childTnLst>
                              <p:par>
                                <p:cTn id="60" presetID="22" presetClass="entr" presetSubtype="8" fill="hold" grpId="0" nodeType="afterEffect">
                                  <p:stCondLst>
                                    <p:cond delay="0"/>
                                  </p:stCondLst>
                                  <p:childTnLst>
                                    <p:set>
                                      <p:cBhvr>
                                        <p:cTn id="61" dur="1" fill="hold">
                                          <p:stCondLst>
                                            <p:cond delay="0"/>
                                          </p:stCondLst>
                                        </p:cTn>
                                        <p:tgtEl>
                                          <p:spTgt spid="9"/>
                                        </p:tgtEl>
                                        <p:attrNameLst>
                                          <p:attrName>style.visibility</p:attrName>
                                        </p:attrNameLst>
                                      </p:cBhvr>
                                      <p:to>
                                        <p:strVal val="visible"/>
                                      </p:to>
                                    </p:set>
                                    <p:animEffect transition="in" filter="wipe(left)">
                                      <p:cBhvr>
                                        <p:cTn id="62" dur="250"/>
                                        <p:tgtEl>
                                          <p:spTgt spid="9"/>
                                        </p:tgtEl>
                                      </p:cBhvr>
                                    </p:animEffect>
                                  </p:childTnLst>
                                </p:cTn>
                              </p:par>
                            </p:childTnLst>
                          </p:cTn>
                        </p:par>
                        <p:par>
                          <p:cTn id="63" fill="hold">
                            <p:stCondLst>
                              <p:cond delay="2500"/>
                            </p:stCondLst>
                            <p:childTnLst>
                              <p:par>
                                <p:cTn id="64" presetID="42" presetClass="entr" presetSubtype="0" fill="hold" nodeType="afterEffect">
                                  <p:stCondLst>
                                    <p:cond delay="0"/>
                                  </p:stCondLst>
                                  <p:childTnLst>
                                    <p:set>
                                      <p:cBhvr>
                                        <p:cTn id="65" dur="1" fill="hold">
                                          <p:stCondLst>
                                            <p:cond delay="0"/>
                                          </p:stCondLst>
                                        </p:cTn>
                                        <p:tgtEl>
                                          <p:spTgt spid="5"/>
                                        </p:tgtEl>
                                        <p:attrNameLst>
                                          <p:attrName>style.visibility</p:attrName>
                                        </p:attrNameLst>
                                      </p:cBhvr>
                                      <p:to>
                                        <p:strVal val="visible"/>
                                      </p:to>
                                    </p:set>
                                    <p:animEffect transition="in" filter="fade">
                                      <p:cBhvr>
                                        <p:cTn id="66" dur="250"/>
                                        <p:tgtEl>
                                          <p:spTgt spid="5"/>
                                        </p:tgtEl>
                                      </p:cBhvr>
                                    </p:animEffect>
                                    <p:anim calcmode="lin" valueType="num">
                                      <p:cBhvr>
                                        <p:cTn id="67" dur="250" fill="hold"/>
                                        <p:tgtEl>
                                          <p:spTgt spid="5"/>
                                        </p:tgtEl>
                                        <p:attrNameLst>
                                          <p:attrName>ppt_x</p:attrName>
                                        </p:attrNameLst>
                                      </p:cBhvr>
                                      <p:tavLst>
                                        <p:tav tm="0">
                                          <p:val>
                                            <p:strVal val="#ppt_x"/>
                                          </p:val>
                                        </p:tav>
                                        <p:tav tm="100000">
                                          <p:val>
                                            <p:strVal val="#ppt_x"/>
                                          </p:val>
                                        </p:tav>
                                      </p:tavLst>
                                    </p:anim>
                                    <p:anim calcmode="lin" valueType="num">
                                      <p:cBhvr>
                                        <p:cTn id="68" dur="250" fill="hold"/>
                                        <p:tgtEl>
                                          <p:spTgt spid="5"/>
                                        </p:tgtEl>
                                        <p:attrNameLst>
                                          <p:attrName>ppt_y</p:attrName>
                                        </p:attrNameLst>
                                      </p:cBhvr>
                                      <p:tavLst>
                                        <p:tav tm="0">
                                          <p:val>
                                            <p:strVal val="#ppt_y+.1"/>
                                          </p:val>
                                        </p:tav>
                                        <p:tav tm="100000">
                                          <p:val>
                                            <p:strVal val="#ppt_y"/>
                                          </p:val>
                                        </p:tav>
                                      </p:tavLst>
                                    </p:anim>
                                  </p:childTnLst>
                                </p:cTn>
                              </p:par>
                            </p:childTnLst>
                          </p:cTn>
                        </p:par>
                        <p:par>
                          <p:cTn id="69" fill="hold">
                            <p:stCondLst>
                              <p:cond delay="2750"/>
                            </p:stCondLst>
                            <p:childTnLst>
                              <p:par>
                                <p:cTn id="70" presetID="42" presetClass="entr" presetSubtype="0" fill="hold" nodeType="afterEffect">
                                  <p:stCondLst>
                                    <p:cond delay="0"/>
                                  </p:stCondLst>
                                  <p:childTnLst>
                                    <p:set>
                                      <p:cBhvr>
                                        <p:cTn id="71" dur="1" fill="hold">
                                          <p:stCondLst>
                                            <p:cond delay="0"/>
                                          </p:stCondLst>
                                        </p:cTn>
                                        <p:tgtEl>
                                          <p:spTgt spid="6"/>
                                        </p:tgtEl>
                                        <p:attrNameLst>
                                          <p:attrName>style.visibility</p:attrName>
                                        </p:attrNameLst>
                                      </p:cBhvr>
                                      <p:to>
                                        <p:strVal val="visible"/>
                                      </p:to>
                                    </p:set>
                                    <p:animEffect transition="in" filter="fade">
                                      <p:cBhvr>
                                        <p:cTn id="72" dur="250"/>
                                        <p:tgtEl>
                                          <p:spTgt spid="6"/>
                                        </p:tgtEl>
                                      </p:cBhvr>
                                    </p:animEffect>
                                    <p:anim calcmode="lin" valueType="num">
                                      <p:cBhvr>
                                        <p:cTn id="73" dur="250" fill="hold"/>
                                        <p:tgtEl>
                                          <p:spTgt spid="6"/>
                                        </p:tgtEl>
                                        <p:attrNameLst>
                                          <p:attrName>ppt_x</p:attrName>
                                        </p:attrNameLst>
                                      </p:cBhvr>
                                      <p:tavLst>
                                        <p:tav tm="0">
                                          <p:val>
                                            <p:strVal val="#ppt_x"/>
                                          </p:val>
                                        </p:tav>
                                        <p:tav tm="100000">
                                          <p:val>
                                            <p:strVal val="#ppt_x"/>
                                          </p:val>
                                        </p:tav>
                                      </p:tavLst>
                                    </p:anim>
                                    <p:anim calcmode="lin" valueType="num">
                                      <p:cBhvr>
                                        <p:cTn id="74" dur="250" fill="hold"/>
                                        <p:tgtEl>
                                          <p:spTgt spid="6"/>
                                        </p:tgtEl>
                                        <p:attrNameLst>
                                          <p:attrName>ppt_y</p:attrName>
                                        </p:attrNameLst>
                                      </p:cBhvr>
                                      <p:tavLst>
                                        <p:tav tm="0">
                                          <p:val>
                                            <p:strVal val="#ppt_y+.1"/>
                                          </p:val>
                                        </p:tav>
                                        <p:tav tm="100000">
                                          <p:val>
                                            <p:strVal val="#ppt_y"/>
                                          </p:val>
                                        </p:tav>
                                      </p:tavLst>
                                    </p:anim>
                                  </p:childTnLst>
                                </p:cTn>
                              </p:par>
                            </p:childTnLst>
                          </p:cTn>
                        </p:par>
                        <p:par>
                          <p:cTn id="75" fill="hold">
                            <p:stCondLst>
                              <p:cond delay="3000"/>
                            </p:stCondLst>
                            <p:childTnLst>
                              <p:par>
                                <p:cTn id="76" presetID="42" presetClass="entr" presetSubtype="0" fill="hold" nodeType="afterEffect">
                                  <p:stCondLst>
                                    <p:cond delay="0"/>
                                  </p:stCondLst>
                                  <p:childTnLst>
                                    <p:set>
                                      <p:cBhvr>
                                        <p:cTn id="77" dur="1" fill="hold">
                                          <p:stCondLst>
                                            <p:cond delay="0"/>
                                          </p:stCondLst>
                                        </p:cTn>
                                        <p:tgtEl>
                                          <p:spTgt spid="7"/>
                                        </p:tgtEl>
                                        <p:attrNameLst>
                                          <p:attrName>style.visibility</p:attrName>
                                        </p:attrNameLst>
                                      </p:cBhvr>
                                      <p:to>
                                        <p:strVal val="visible"/>
                                      </p:to>
                                    </p:set>
                                    <p:animEffect transition="in" filter="fade">
                                      <p:cBhvr>
                                        <p:cTn id="78" dur="250"/>
                                        <p:tgtEl>
                                          <p:spTgt spid="7"/>
                                        </p:tgtEl>
                                      </p:cBhvr>
                                    </p:animEffect>
                                    <p:anim calcmode="lin" valueType="num">
                                      <p:cBhvr>
                                        <p:cTn id="79" dur="250" fill="hold"/>
                                        <p:tgtEl>
                                          <p:spTgt spid="7"/>
                                        </p:tgtEl>
                                        <p:attrNameLst>
                                          <p:attrName>ppt_x</p:attrName>
                                        </p:attrNameLst>
                                      </p:cBhvr>
                                      <p:tavLst>
                                        <p:tav tm="0">
                                          <p:val>
                                            <p:strVal val="#ppt_x"/>
                                          </p:val>
                                        </p:tav>
                                        <p:tav tm="100000">
                                          <p:val>
                                            <p:strVal val="#ppt_x"/>
                                          </p:val>
                                        </p:tav>
                                      </p:tavLst>
                                    </p:anim>
                                    <p:anim calcmode="lin" valueType="num">
                                      <p:cBhvr>
                                        <p:cTn id="80" dur="250" fill="hold"/>
                                        <p:tgtEl>
                                          <p:spTgt spid="7"/>
                                        </p:tgtEl>
                                        <p:attrNameLst>
                                          <p:attrName>ppt_y</p:attrName>
                                        </p:attrNameLst>
                                      </p:cBhvr>
                                      <p:tavLst>
                                        <p:tav tm="0">
                                          <p:val>
                                            <p:strVal val="#ppt_y+.1"/>
                                          </p:val>
                                        </p:tav>
                                        <p:tav tm="100000">
                                          <p:val>
                                            <p:strVal val="#ppt_y"/>
                                          </p:val>
                                        </p:tav>
                                      </p:tavLst>
                                    </p:anim>
                                  </p:childTnLst>
                                </p:cTn>
                              </p:par>
                            </p:childTnLst>
                          </p:cTn>
                        </p:par>
                        <p:par>
                          <p:cTn id="81" fill="hold">
                            <p:stCondLst>
                              <p:cond delay="3250"/>
                            </p:stCondLst>
                            <p:childTnLst>
                              <p:par>
                                <p:cTn id="82" presetID="10" presetClass="entr" presetSubtype="0" fill="hold" grpId="0" nodeType="afterEffect">
                                  <p:stCondLst>
                                    <p:cond delay="0"/>
                                  </p:stCondLst>
                                  <p:childTnLst>
                                    <p:set>
                                      <p:cBhvr>
                                        <p:cTn id="83" dur="1" fill="hold">
                                          <p:stCondLst>
                                            <p:cond delay="0"/>
                                          </p:stCondLst>
                                        </p:cTn>
                                        <p:tgtEl>
                                          <p:spTgt spid="33"/>
                                        </p:tgtEl>
                                        <p:attrNameLst>
                                          <p:attrName>style.visibility</p:attrName>
                                        </p:attrNameLst>
                                      </p:cBhvr>
                                      <p:to>
                                        <p:strVal val="visible"/>
                                      </p:to>
                                    </p:set>
                                    <p:animEffect transition="in" filter="fade">
                                      <p:cBhvr>
                                        <p:cTn id="84" dur="250"/>
                                        <p:tgtEl>
                                          <p:spTgt spid="33"/>
                                        </p:tgtEl>
                                      </p:cBhvr>
                                    </p:animEffect>
                                  </p:childTnLst>
                                </p:cTn>
                              </p:par>
                              <p:par>
                                <p:cTn id="85" presetID="22" presetClass="entr" presetSubtype="4" fill="hold" grpId="0" nodeType="withEffect">
                                  <p:stCondLst>
                                    <p:cond delay="0"/>
                                  </p:stCondLst>
                                  <p:childTnLst>
                                    <p:set>
                                      <p:cBhvr>
                                        <p:cTn id="86" dur="1" fill="hold">
                                          <p:stCondLst>
                                            <p:cond delay="0"/>
                                          </p:stCondLst>
                                        </p:cTn>
                                        <p:tgtEl>
                                          <p:spTgt spid="29"/>
                                        </p:tgtEl>
                                        <p:attrNameLst>
                                          <p:attrName>style.visibility</p:attrName>
                                        </p:attrNameLst>
                                      </p:cBhvr>
                                      <p:to>
                                        <p:strVal val="visible"/>
                                      </p:to>
                                    </p:set>
                                    <p:animEffect transition="in" filter="wipe(down)">
                                      <p:cBhvr>
                                        <p:cTn id="87" dur="250"/>
                                        <p:tgtEl>
                                          <p:spTgt spid="29"/>
                                        </p:tgtEl>
                                      </p:cBhvr>
                                    </p:animEffect>
                                  </p:childTnLst>
                                </p:cTn>
                              </p:par>
                            </p:childTnLst>
                          </p:cTn>
                        </p:par>
                        <p:par>
                          <p:cTn id="88" fill="hold">
                            <p:stCondLst>
                              <p:cond delay="3500"/>
                            </p:stCondLst>
                            <p:childTnLst>
                              <p:par>
                                <p:cTn id="89" presetID="22" presetClass="entr" presetSubtype="8" fill="hold" grpId="0" nodeType="afterEffect">
                                  <p:stCondLst>
                                    <p:cond delay="0"/>
                                  </p:stCondLst>
                                  <p:childTnLst>
                                    <p:set>
                                      <p:cBhvr>
                                        <p:cTn id="90" dur="1" fill="hold">
                                          <p:stCondLst>
                                            <p:cond delay="0"/>
                                          </p:stCondLst>
                                        </p:cTn>
                                        <p:tgtEl>
                                          <p:spTgt spid="44"/>
                                        </p:tgtEl>
                                        <p:attrNameLst>
                                          <p:attrName>style.visibility</p:attrName>
                                        </p:attrNameLst>
                                      </p:cBhvr>
                                      <p:to>
                                        <p:strVal val="visible"/>
                                      </p:to>
                                    </p:set>
                                    <p:animEffect transition="in" filter="wipe(left)">
                                      <p:cBhvr>
                                        <p:cTn id="91" dur="250"/>
                                        <p:tgtEl>
                                          <p:spTgt spid="44"/>
                                        </p:tgtEl>
                                      </p:cBhvr>
                                    </p:animEffect>
                                  </p:childTnLst>
                                </p:cTn>
                              </p:par>
                            </p:childTnLst>
                          </p:cTn>
                        </p:par>
                        <p:par>
                          <p:cTn id="92" fill="hold">
                            <p:stCondLst>
                              <p:cond delay="3750"/>
                            </p:stCondLst>
                            <p:childTnLst>
                              <p:par>
                                <p:cTn id="93" presetID="42" presetClass="entr" presetSubtype="0" fill="hold" nodeType="afterEffect">
                                  <p:stCondLst>
                                    <p:cond delay="0"/>
                                  </p:stCondLst>
                                  <p:childTnLst>
                                    <p:set>
                                      <p:cBhvr>
                                        <p:cTn id="94" dur="1" fill="hold">
                                          <p:stCondLst>
                                            <p:cond delay="0"/>
                                          </p:stCondLst>
                                        </p:cTn>
                                        <p:tgtEl>
                                          <p:spTgt spid="21"/>
                                        </p:tgtEl>
                                        <p:attrNameLst>
                                          <p:attrName>style.visibility</p:attrName>
                                        </p:attrNameLst>
                                      </p:cBhvr>
                                      <p:to>
                                        <p:strVal val="visible"/>
                                      </p:to>
                                    </p:set>
                                    <p:animEffect transition="in" filter="fade">
                                      <p:cBhvr>
                                        <p:cTn id="95" dur="250"/>
                                        <p:tgtEl>
                                          <p:spTgt spid="21"/>
                                        </p:tgtEl>
                                      </p:cBhvr>
                                    </p:animEffect>
                                    <p:anim calcmode="lin" valueType="num">
                                      <p:cBhvr>
                                        <p:cTn id="96" dur="250" fill="hold"/>
                                        <p:tgtEl>
                                          <p:spTgt spid="21"/>
                                        </p:tgtEl>
                                        <p:attrNameLst>
                                          <p:attrName>ppt_x</p:attrName>
                                        </p:attrNameLst>
                                      </p:cBhvr>
                                      <p:tavLst>
                                        <p:tav tm="0">
                                          <p:val>
                                            <p:strVal val="#ppt_x"/>
                                          </p:val>
                                        </p:tav>
                                        <p:tav tm="100000">
                                          <p:val>
                                            <p:strVal val="#ppt_x"/>
                                          </p:val>
                                        </p:tav>
                                      </p:tavLst>
                                    </p:anim>
                                    <p:anim calcmode="lin" valueType="num">
                                      <p:cBhvr>
                                        <p:cTn id="97" dur="250" fill="hold"/>
                                        <p:tgtEl>
                                          <p:spTgt spid="21"/>
                                        </p:tgtEl>
                                        <p:attrNameLst>
                                          <p:attrName>ppt_y</p:attrName>
                                        </p:attrNameLst>
                                      </p:cBhvr>
                                      <p:tavLst>
                                        <p:tav tm="0">
                                          <p:val>
                                            <p:strVal val="#ppt_y+.1"/>
                                          </p:val>
                                        </p:tav>
                                        <p:tav tm="100000">
                                          <p:val>
                                            <p:strVal val="#ppt_y"/>
                                          </p:val>
                                        </p:tav>
                                      </p:tavLst>
                                    </p:anim>
                                  </p:childTnLst>
                                </p:cTn>
                              </p:par>
                            </p:childTnLst>
                          </p:cTn>
                        </p:par>
                        <p:par>
                          <p:cTn id="98" fill="hold">
                            <p:stCondLst>
                              <p:cond delay="4000"/>
                            </p:stCondLst>
                            <p:childTnLst>
                              <p:par>
                                <p:cTn id="99" presetID="42" presetClass="entr" presetSubtype="0" fill="hold" nodeType="afterEffect">
                                  <p:stCondLst>
                                    <p:cond delay="0"/>
                                  </p:stCondLst>
                                  <p:childTnLst>
                                    <p:set>
                                      <p:cBhvr>
                                        <p:cTn id="100" dur="1" fill="hold">
                                          <p:stCondLst>
                                            <p:cond delay="0"/>
                                          </p:stCondLst>
                                        </p:cTn>
                                        <p:tgtEl>
                                          <p:spTgt spid="22"/>
                                        </p:tgtEl>
                                        <p:attrNameLst>
                                          <p:attrName>style.visibility</p:attrName>
                                        </p:attrNameLst>
                                      </p:cBhvr>
                                      <p:to>
                                        <p:strVal val="visible"/>
                                      </p:to>
                                    </p:set>
                                    <p:animEffect transition="in" filter="fade">
                                      <p:cBhvr>
                                        <p:cTn id="101" dur="250"/>
                                        <p:tgtEl>
                                          <p:spTgt spid="22"/>
                                        </p:tgtEl>
                                      </p:cBhvr>
                                    </p:animEffect>
                                    <p:anim calcmode="lin" valueType="num">
                                      <p:cBhvr>
                                        <p:cTn id="102" dur="250" fill="hold"/>
                                        <p:tgtEl>
                                          <p:spTgt spid="22"/>
                                        </p:tgtEl>
                                        <p:attrNameLst>
                                          <p:attrName>ppt_x</p:attrName>
                                        </p:attrNameLst>
                                      </p:cBhvr>
                                      <p:tavLst>
                                        <p:tav tm="0">
                                          <p:val>
                                            <p:strVal val="#ppt_x"/>
                                          </p:val>
                                        </p:tav>
                                        <p:tav tm="100000">
                                          <p:val>
                                            <p:strVal val="#ppt_x"/>
                                          </p:val>
                                        </p:tav>
                                      </p:tavLst>
                                    </p:anim>
                                    <p:anim calcmode="lin" valueType="num">
                                      <p:cBhvr>
                                        <p:cTn id="103" dur="250" fill="hold"/>
                                        <p:tgtEl>
                                          <p:spTgt spid="22"/>
                                        </p:tgtEl>
                                        <p:attrNameLst>
                                          <p:attrName>ppt_y</p:attrName>
                                        </p:attrNameLst>
                                      </p:cBhvr>
                                      <p:tavLst>
                                        <p:tav tm="0">
                                          <p:val>
                                            <p:strVal val="#ppt_y+.1"/>
                                          </p:val>
                                        </p:tav>
                                        <p:tav tm="100000">
                                          <p:val>
                                            <p:strVal val="#ppt_y"/>
                                          </p:val>
                                        </p:tav>
                                      </p:tavLst>
                                    </p:anim>
                                  </p:childTnLst>
                                </p:cTn>
                              </p:par>
                            </p:childTnLst>
                          </p:cTn>
                        </p:par>
                        <p:par>
                          <p:cTn id="104" fill="hold">
                            <p:stCondLst>
                              <p:cond delay="4250"/>
                            </p:stCondLst>
                            <p:childTnLst>
                              <p:par>
                                <p:cTn id="105" presetID="42" presetClass="entr" presetSubtype="0" fill="hold" nodeType="afterEffect">
                                  <p:stCondLst>
                                    <p:cond delay="0"/>
                                  </p:stCondLst>
                                  <p:childTnLst>
                                    <p:set>
                                      <p:cBhvr>
                                        <p:cTn id="106" dur="1" fill="hold">
                                          <p:stCondLst>
                                            <p:cond delay="0"/>
                                          </p:stCondLst>
                                        </p:cTn>
                                        <p:tgtEl>
                                          <p:spTgt spid="23"/>
                                        </p:tgtEl>
                                        <p:attrNameLst>
                                          <p:attrName>style.visibility</p:attrName>
                                        </p:attrNameLst>
                                      </p:cBhvr>
                                      <p:to>
                                        <p:strVal val="visible"/>
                                      </p:to>
                                    </p:set>
                                    <p:animEffect transition="in" filter="fade">
                                      <p:cBhvr>
                                        <p:cTn id="107" dur="250"/>
                                        <p:tgtEl>
                                          <p:spTgt spid="23"/>
                                        </p:tgtEl>
                                      </p:cBhvr>
                                    </p:animEffect>
                                    <p:anim calcmode="lin" valueType="num">
                                      <p:cBhvr>
                                        <p:cTn id="108" dur="250" fill="hold"/>
                                        <p:tgtEl>
                                          <p:spTgt spid="23"/>
                                        </p:tgtEl>
                                        <p:attrNameLst>
                                          <p:attrName>ppt_x</p:attrName>
                                        </p:attrNameLst>
                                      </p:cBhvr>
                                      <p:tavLst>
                                        <p:tav tm="0">
                                          <p:val>
                                            <p:strVal val="#ppt_x"/>
                                          </p:val>
                                        </p:tav>
                                        <p:tav tm="100000">
                                          <p:val>
                                            <p:strVal val="#ppt_x"/>
                                          </p:val>
                                        </p:tav>
                                      </p:tavLst>
                                    </p:anim>
                                    <p:anim calcmode="lin" valueType="num">
                                      <p:cBhvr>
                                        <p:cTn id="109" dur="250" fill="hold"/>
                                        <p:tgtEl>
                                          <p:spTgt spid="23"/>
                                        </p:tgtEl>
                                        <p:attrNameLst>
                                          <p:attrName>ppt_y</p:attrName>
                                        </p:attrNameLst>
                                      </p:cBhvr>
                                      <p:tavLst>
                                        <p:tav tm="0">
                                          <p:val>
                                            <p:strVal val="#ppt_y+.1"/>
                                          </p:val>
                                        </p:tav>
                                        <p:tav tm="100000">
                                          <p:val>
                                            <p:strVal val="#ppt_y"/>
                                          </p:val>
                                        </p:tav>
                                      </p:tavLst>
                                    </p:anim>
                                  </p:childTnLst>
                                </p:cTn>
                              </p:par>
                            </p:childTnLst>
                          </p:cTn>
                        </p:par>
                        <p:par>
                          <p:cTn id="110" fill="hold">
                            <p:stCondLst>
                              <p:cond delay="4500"/>
                            </p:stCondLst>
                            <p:childTnLst>
                              <p:par>
                                <p:cTn id="111" presetID="10" presetClass="entr" presetSubtype="0" fill="hold" grpId="0" nodeType="afterEffect">
                                  <p:stCondLst>
                                    <p:cond delay="0"/>
                                  </p:stCondLst>
                                  <p:childTnLst>
                                    <p:set>
                                      <p:cBhvr>
                                        <p:cTn id="112" dur="1" fill="hold">
                                          <p:stCondLst>
                                            <p:cond delay="0"/>
                                          </p:stCondLst>
                                        </p:cTn>
                                        <p:tgtEl>
                                          <p:spTgt spid="34"/>
                                        </p:tgtEl>
                                        <p:attrNameLst>
                                          <p:attrName>style.visibility</p:attrName>
                                        </p:attrNameLst>
                                      </p:cBhvr>
                                      <p:to>
                                        <p:strVal val="visible"/>
                                      </p:to>
                                    </p:set>
                                    <p:animEffect transition="in" filter="fade">
                                      <p:cBhvr>
                                        <p:cTn id="113" dur="250"/>
                                        <p:tgtEl>
                                          <p:spTgt spid="34"/>
                                        </p:tgtEl>
                                      </p:cBhvr>
                                    </p:animEffect>
                                  </p:childTnLst>
                                </p:cTn>
                              </p:par>
                              <p:par>
                                <p:cTn id="114" presetID="22" presetClass="entr" presetSubtype="8" fill="hold" grpId="0" nodeType="withEffect">
                                  <p:stCondLst>
                                    <p:cond delay="0"/>
                                  </p:stCondLst>
                                  <p:childTnLst>
                                    <p:set>
                                      <p:cBhvr>
                                        <p:cTn id="115" dur="1" fill="hold">
                                          <p:stCondLst>
                                            <p:cond delay="0"/>
                                          </p:stCondLst>
                                        </p:cTn>
                                        <p:tgtEl>
                                          <p:spTgt spid="30"/>
                                        </p:tgtEl>
                                        <p:attrNameLst>
                                          <p:attrName>style.visibility</p:attrName>
                                        </p:attrNameLst>
                                      </p:cBhvr>
                                      <p:to>
                                        <p:strVal val="visible"/>
                                      </p:to>
                                    </p:set>
                                    <p:animEffect transition="in" filter="wipe(left)">
                                      <p:cBhvr>
                                        <p:cTn id="116" dur="250"/>
                                        <p:tgtEl>
                                          <p:spTgt spid="30"/>
                                        </p:tgtEl>
                                      </p:cBhvr>
                                    </p:animEffect>
                                  </p:childTnLst>
                                </p:cTn>
                              </p:par>
                            </p:childTnLst>
                          </p:cTn>
                        </p:par>
                        <p:par>
                          <p:cTn id="117" fill="hold">
                            <p:stCondLst>
                              <p:cond delay="4750"/>
                            </p:stCondLst>
                            <p:childTnLst>
                              <p:par>
                                <p:cTn id="118" presetID="22" presetClass="entr" presetSubtype="8" fill="hold" grpId="0" nodeType="afterEffect">
                                  <p:stCondLst>
                                    <p:cond delay="0"/>
                                  </p:stCondLst>
                                  <p:childTnLst>
                                    <p:set>
                                      <p:cBhvr>
                                        <p:cTn id="119" dur="1" fill="hold">
                                          <p:stCondLst>
                                            <p:cond delay="0"/>
                                          </p:stCondLst>
                                        </p:cTn>
                                        <p:tgtEl>
                                          <p:spTgt spid="45"/>
                                        </p:tgtEl>
                                        <p:attrNameLst>
                                          <p:attrName>style.visibility</p:attrName>
                                        </p:attrNameLst>
                                      </p:cBhvr>
                                      <p:to>
                                        <p:strVal val="visible"/>
                                      </p:to>
                                    </p:set>
                                    <p:animEffect transition="in" filter="wipe(left)">
                                      <p:cBhvr>
                                        <p:cTn id="120" dur="250"/>
                                        <p:tgtEl>
                                          <p:spTgt spid="45"/>
                                        </p:tgtEl>
                                      </p:cBhvr>
                                    </p:animEffect>
                                  </p:childTnLst>
                                </p:cTn>
                              </p:par>
                            </p:childTnLst>
                          </p:cTn>
                        </p:par>
                        <p:par>
                          <p:cTn id="121" fill="hold">
                            <p:stCondLst>
                              <p:cond delay="5000"/>
                            </p:stCondLst>
                            <p:childTnLst>
                              <p:par>
                                <p:cTn id="122" presetID="42" presetClass="entr" presetSubtype="0" fill="hold" nodeType="afterEffect">
                                  <p:stCondLst>
                                    <p:cond delay="0"/>
                                  </p:stCondLst>
                                  <p:childTnLst>
                                    <p:set>
                                      <p:cBhvr>
                                        <p:cTn id="123" dur="1" fill="hold">
                                          <p:stCondLst>
                                            <p:cond delay="0"/>
                                          </p:stCondLst>
                                        </p:cTn>
                                        <p:tgtEl>
                                          <p:spTgt spid="25"/>
                                        </p:tgtEl>
                                        <p:attrNameLst>
                                          <p:attrName>style.visibility</p:attrName>
                                        </p:attrNameLst>
                                      </p:cBhvr>
                                      <p:to>
                                        <p:strVal val="visible"/>
                                      </p:to>
                                    </p:set>
                                    <p:animEffect transition="in" filter="fade">
                                      <p:cBhvr>
                                        <p:cTn id="124" dur="250"/>
                                        <p:tgtEl>
                                          <p:spTgt spid="25"/>
                                        </p:tgtEl>
                                      </p:cBhvr>
                                    </p:animEffect>
                                    <p:anim calcmode="lin" valueType="num">
                                      <p:cBhvr>
                                        <p:cTn id="125" dur="250" fill="hold"/>
                                        <p:tgtEl>
                                          <p:spTgt spid="25"/>
                                        </p:tgtEl>
                                        <p:attrNameLst>
                                          <p:attrName>ppt_x</p:attrName>
                                        </p:attrNameLst>
                                      </p:cBhvr>
                                      <p:tavLst>
                                        <p:tav tm="0">
                                          <p:val>
                                            <p:strVal val="#ppt_x"/>
                                          </p:val>
                                        </p:tav>
                                        <p:tav tm="100000">
                                          <p:val>
                                            <p:strVal val="#ppt_x"/>
                                          </p:val>
                                        </p:tav>
                                      </p:tavLst>
                                    </p:anim>
                                    <p:anim calcmode="lin" valueType="num">
                                      <p:cBhvr>
                                        <p:cTn id="126" dur="250" fill="hold"/>
                                        <p:tgtEl>
                                          <p:spTgt spid="25"/>
                                        </p:tgtEl>
                                        <p:attrNameLst>
                                          <p:attrName>ppt_y</p:attrName>
                                        </p:attrNameLst>
                                      </p:cBhvr>
                                      <p:tavLst>
                                        <p:tav tm="0">
                                          <p:val>
                                            <p:strVal val="#ppt_y+.1"/>
                                          </p:val>
                                        </p:tav>
                                        <p:tav tm="100000">
                                          <p:val>
                                            <p:strVal val="#ppt_y"/>
                                          </p:val>
                                        </p:tav>
                                      </p:tavLst>
                                    </p:anim>
                                  </p:childTnLst>
                                </p:cTn>
                              </p:par>
                            </p:childTnLst>
                          </p:cTn>
                        </p:par>
                        <p:par>
                          <p:cTn id="127" fill="hold">
                            <p:stCondLst>
                              <p:cond delay="5250"/>
                            </p:stCondLst>
                            <p:childTnLst>
                              <p:par>
                                <p:cTn id="128" presetID="42" presetClass="entr" presetSubtype="0" fill="hold" nodeType="afterEffect">
                                  <p:stCondLst>
                                    <p:cond delay="0"/>
                                  </p:stCondLst>
                                  <p:childTnLst>
                                    <p:set>
                                      <p:cBhvr>
                                        <p:cTn id="129" dur="1" fill="hold">
                                          <p:stCondLst>
                                            <p:cond delay="0"/>
                                          </p:stCondLst>
                                        </p:cTn>
                                        <p:tgtEl>
                                          <p:spTgt spid="24"/>
                                        </p:tgtEl>
                                        <p:attrNameLst>
                                          <p:attrName>style.visibility</p:attrName>
                                        </p:attrNameLst>
                                      </p:cBhvr>
                                      <p:to>
                                        <p:strVal val="visible"/>
                                      </p:to>
                                    </p:set>
                                    <p:animEffect transition="in" filter="fade">
                                      <p:cBhvr>
                                        <p:cTn id="130" dur="250"/>
                                        <p:tgtEl>
                                          <p:spTgt spid="24"/>
                                        </p:tgtEl>
                                      </p:cBhvr>
                                    </p:animEffect>
                                    <p:anim calcmode="lin" valueType="num">
                                      <p:cBhvr>
                                        <p:cTn id="131" dur="250" fill="hold"/>
                                        <p:tgtEl>
                                          <p:spTgt spid="24"/>
                                        </p:tgtEl>
                                        <p:attrNameLst>
                                          <p:attrName>ppt_x</p:attrName>
                                        </p:attrNameLst>
                                      </p:cBhvr>
                                      <p:tavLst>
                                        <p:tav tm="0">
                                          <p:val>
                                            <p:strVal val="#ppt_x"/>
                                          </p:val>
                                        </p:tav>
                                        <p:tav tm="100000">
                                          <p:val>
                                            <p:strVal val="#ppt_x"/>
                                          </p:val>
                                        </p:tav>
                                      </p:tavLst>
                                    </p:anim>
                                    <p:anim calcmode="lin" valueType="num">
                                      <p:cBhvr>
                                        <p:cTn id="132" dur="250" fill="hold"/>
                                        <p:tgtEl>
                                          <p:spTgt spid="24"/>
                                        </p:tgtEl>
                                        <p:attrNameLst>
                                          <p:attrName>ppt_y</p:attrName>
                                        </p:attrNameLst>
                                      </p:cBhvr>
                                      <p:tavLst>
                                        <p:tav tm="0">
                                          <p:val>
                                            <p:strVal val="#ppt_y+.1"/>
                                          </p:val>
                                        </p:tav>
                                        <p:tav tm="100000">
                                          <p:val>
                                            <p:strVal val="#ppt_y"/>
                                          </p:val>
                                        </p:tav>
                                      </p:tavLst>
                                    </p:anim>
                                  </p:childTnLst>
                                </p:cTn>
                              </p:par>
                            </p:childTnLst>
                          </p:cTn>
                        </p:par>
                        <p:par>
                          <p:cTn id="133" fill="hold">
                            <p:stCondLst>
                              <p:cond delay="5500"/>
                            </p:stCondLst>
                            <p:childTnLst>
                              <p:par>
                                <p:cTn id="134" presetID="42" presetClass="entr" presetSubtype="0" fill="hold" nodeType="afterEffect">
                                  <p:stCondLst>
                                    <p:cond delay="150"/>
                                  </p:stCondLst>
                                  <p:childTnLst>
                                    <p:set>
                                      <p:cBhvr>
                                        <p:cTn id="135" dur="1" fill="hold">
                                          <p:stCondLst>
                                            <p:cond delay="0"/>
                                          </p:stCondLst>
                                        </p:cTn>
                                        <p:tgtEl>
                                          <p:spTgt spid="26"/>
                                        </p:tgtEl>
                                        <p:attrNameLst>
                                          <p:attrName>style.visibility</p:attrName>
                                        </p:attrNameLst>
                                      </p:cBhvr>
                                      <p:to>
                                        <p:strVal val="visible"/>
                                      </p:to>
                                    </p:set>
                                    <p:animEffect transition="in" filter="fade">
                                      <p:cBhvr>
                                        <p:cTn id="136" dur="100"/>
                                        <p:tgtEl>
                                          <p:spTgt spid="26"/>
                                        </p:tgtEl>
                                      </p:cBhvr>
                                    </p:animEffect>
                                    <p:anim calcmode="lin" valueType="num">
                                      <p:cBhvr>
                                        <p:cTn id="137" dur="100" fill="hold"/>
                                        <p:tgtEl>
                                          <p:spTgt spid="26"/>
                                        </p:tgtEl>
                                        <p:attrNameLst>
                                          <p:attrName>ppt_x</p:attrName>
                                        </p:attrNameLst>
                                      </p:cBhvr>
                                      <p:tavLst>
                                        <p:tav tm="0">
                                          <p:val>
                                            <p:strVal val="#ppt_x"/>
                                          </p:val>
                                        </p:tav>
                                        <p:tav tm="100000">
                                          <p:val>
                                            <p:strVal val="#ppt_x"/>
                                          </p:val>
                                        </p:tav>
                                      </p:tavLst>
                                    </p:anim>
                                    <p:anim calcmode="lin" valueType="num">
                                      <p:cBhvr>
                                        <p:cTn id="138" dur="100" fill="hold"/>
                                        <p:tgtEl>
                                          <p:spTgt spid="26"/>
                                        </p:tgtEl>
                                        <p:attrNameLst>
                                          <p:attrName>ppt_y</p:attrName>
                                        </p:attrNameLst>
                                      </p:cBhvr>
                                      <p:tavLst>
                                        <p:tav tm="0">
                                          <p:val>
                                            <p:strVal val="#ppt_y+.1"/>
                                          </p:val>
                                        </p:tav>
                                        <p:tav tm="100000">
                                          <p:val>
                                            <p:strVal val="#ppt_y"/>
                                          </p:val>
                                        </p:tav>
                                      </p:tavLst>
                                    </p:anim>
                                  </p:childTnLst>
                                </p:cTn>
                              </p:par>
                            </p:childTnLst>
                          </p:cTn>
                        </p:par>
                        <p:par>
                          <p:cTn id="139" fill="hold">
                            <p:stCondLst>
                              <p:cond delay="5750"/>
                            </p:stCondLst>
                            <p:childTnLst>
                              <p:par>
                                <p:cTn id="140" presetID="10" presetClass="entr" presetSubtype="0" fill="hold" grpId="0" nodeType="afterEffect">
                                  <p:stCondLst>
                                    <p:cond delay="0"/>
                                  </p:stCondLst>
                                  <p:childTnLst>
                                    <p:set>
                                      <p:cBhvr>
                                        <p:cTn id="141" dur="1" fill="hold">
                                          <p:stCondLst>
                                            <p:cond delay="0"/>
                                          </p:stCondLst>
                                        </p:cTn>
                                        <p:tgtEl>
                                          <p:spTgt spid="32"/>
                                        </p:tgtEl>
                                        <p:attrNameLst>
                                          <p:attrName>style.visibility</p:attrName>
                                        </p:attrNameLst>
                                      </p:cBhvr>
                                      <p:to>
                                        <p:strVal val="visible"/>
                                      </p:to>
                                    </p:set>
                                    <p:animEffect transition="in" filter="fade">
                                      <p:cBhvr>
                                        <p:cTn id="142" dur="250"/>
                                        <p:tgtEl>
                                          <p:spTgt spid="32"/>
                                        </p:tgtEl>
                                      </p:cBhvr>
                                    </p:animEffect>
                                  </p:childTnLst>
                                </p:cTn>
                              </p:par>
                              <p:par>
                                <p:cTn id="143" presetID="22" presetClass="entr" presetSubtype="8" fill="hold" grpId="0" nodeType="withEffect">
                                  <p:stCondLst>
                                    <p:cond delay="0"/>
                                  </p:stCondLst>
                                  <p:childTnLst>
                                    <p:set>
                                      <p:cBhvr>
                                        <p:cTn id="144" dur="1" fill="hold">
                                          <p:stCondLst>
                                            <p:cond delay="0"/>
                                          </p:stCondLst>
                                        </p:cTn>
                                        <p:tgtEl>
                                          <p:spTgt spid="28"/>
                                        </p:tgtEl>
                                        <p:attrNameLst>
                                          <p:attrName>style.visibility</p:attrName>
                                        </p:attrNameLst>
                                      </p:cBhvr>
                                      <p:to>
                                        <p:strVal val="visible"/>
                                      </p:to>
                                    </p:set>
                                    <p:animEffect transition="in" filter="wipe(left)">
                                      <p:cBhvr>
                                        <p:cTn id="145" dur="250"/>
                                        <p:tgtEl>
                                          <p:spTgt spid="28"/>
                                        </p:tgtEl>
                                      </p:cBhvr>
                                    </p:animEffect>
                                  </p:childTnLst>
                                </p:cTn>
                              </p:par>
                            </p:childTnLst>
                          </p:cTn>
                        </p:par>
                        <p:par>
                          <p:cTn id="146" fill="hold">
                            <p:stCondLst>
                              <p:cond delay="6000"/>
                            </p:stCondLst>
                            <p:childTnLst>
                              <p:par>
                                <p:cTn id="147" presetID="22" presetClass="entr" presetSubtype="8" fill="hold" grpId="0" nodeType="afterEffect">
                                  <p:stCondLst>
                                    <p:cond delay="0"/>
                                  </p:stCondLst>
                                  <p:childTnLst>
                                    <p:set>
                                      <p:cBhvr>
                                        <p:cTn id="148" dur="1" fill="hold">
                                          <p:stCondLst>
                                            <p:cond delay="0"/>
                                          </p:stCondLst>
                                        </p:cTn>
                                        <p:tgtEl>
                                          <p:spTgt spid="43"/>
                                        </p:tgtEl>
                                        <p:attrNameLst>
                                          <p:attrName>style.visibility</p:attrName>
                                        </p:attrNameLst>
                                      </p:cBhvr>
                                      <p:to>
                                        <p:strVal val="visible"/>
                                      </p:to>
                                    </p:set>
                                    <p:animEffect transition="in" filter="wipe(left)">
                                      <p:cBhvr>
                                        <p:cTn id="149" dur="250"/>
                                        <p:tgtEl>
                                          <p:spTgt spid="43"/>
                                        </p:tgtEl>
                                      </p:cBhvr>
                                    </p:animEffect>
                                  </p:childTnLst>
                                </p:cTn>
                              </p:par>
                            </p:childTnLst>
                          </p:cTn>
                        </p:par>
                        <p:par>
                          <p:cTn id="150" fill="hold">
                            <p:stCondLst>
                              <p:cond delay="6250"/>
                            </p:stCondLst>
                            <p:childTnLst>
                              <p:par>
                                <p:cTn id="151" presetID="42" presetClass="entr" presetSubtype="0" fill="hold" nodeType="afterEffect">
                                  <p:stCondLst>
                                    <p:cond delay="0"/>
                                  </p:stCondLst>
                                  <p:childTnLst>
                                    <p:set>
                                      <p:cBhvr>
                                        <p:cTn id="152" dur="1" fill="hold">
                                          <p:stCondLst>
                                            <p:cond delay="0"/>
                                          </p:stCondLst>
                                        </p:cTn>
                                        <p:tgtEl>
                                          <p:spTgt spid="19"/>
                                        </p:tgtEl>
                                        <p:attrNameLst>
                                          <p:attrName>style.visibility</p:attrName>
                                        </p:attrNameLst>
                                      </p:cBhvr>
                                      <p:to>
                                        <p:strVal val="visible"/>
                                      </p:to>
                                    </p:set>
                                    <p:animEffect transition="in" filter="fade">
                                      <p:cBhvr>
                                        <p:cTn id="153" dur="250"/>
                                        <p:tgtEl>
                                          <p:spTgt spid="19"/>
                                        </p:tgtEl>
                                      </p:cBhvr>
                                    </p:animEffect>
                                    <p:anim calcmode="lin" valueType="num">
                                      <p:cBhvr>
                                        <p:cTn id="154" dur="250" fill="hold"/>
                                        <p:tgtEl>
                                          <p:spTgt spid="19"/>
                                        </p:tgtEl>
                                        <p:attrNameLst>
                                          <p:attrName>ppt_x</p:attrName>
                                        </p:attrNameLst>
                                      </p:cBhvr>
                                      <p:tavLst>
                                        <p:tav tm="0">
                                          <p:val>
                                            <p:strVal val="#ppt_x"/>
                                          </p:val>
                                        </p:tav>
                                        <p:tav tm="100000">
                                          <p:val>
                                            <p:strVal val="#ppt_x"/>
                                          </p:val>
                                        </p:tav>
                                      </p:tavLst>
                                    </p:anim>
                                    <p:anim calcmode="lin" valueType="num">
                                      <p:cBhvr>
                                        <p:cTn id="155" dur="250" fill="hold"/>
                                        <p:tgtEl>
                                          <p:spTgt spid="19"/>
                                        </p:tgtEl>
                                        <p:attrNameLst>
                                          <p:attrName>ppt_y</p:attrName>
                                        </p:attrNameLst>
                                      </p:cBhvr>
                                      <p:tavLst>
                                        <p:tav tm="0">
                                          <p:val>
                                            <p:strVal val="#ppt_y+.1"/>
                                          </p:val>
                                        </p:tav>
                                        <p:tav tm="100000">
                                          <p:val>
                                            <p:strVal val="#ppt_y"/>
                                          </p:val>
                                        </p:tav>
                                      </p:tavLst>
                                    </p:anim>
                                  </p:childTnLst>
                                </p:cTn>
                              </p:par>
                            </p:childTnLst>
                          </p:cTn>
                        </p:par>
                        <p:par>
                          <p:cTn id="156" fill="hold">
                            <p:stCondLst>
                              <p:cond delay="6500"/>
                            </p:stCondLst>
                            <p:childTnLst>
                              <p:par>
                                <p:cTn id="157" presetID="42" presetClass="entr" presetSubtype="0" fill="hold" nodeType="afterEffect">
                                  <p:stCondLst>
                                    <p:cond delay="0"/>
                                  </p:stCondLst>
                                  <p:childTnLst>
                                    <p:set>
                                      <p:cBhvr>
                                        <p:cTn id="158" dur="1" fill="hold">
                                          <p:stCondLst>
                                            <p:cond delay="0"/>
                                          </p:stCondLst>
                                        </p:cTn>
                                        <p:tgtEl>
                                          <p:spTgt spid="18"/>
                                        </p:tgtEl>
                                        <p:attrNameLst>
                                          <p:attrName>style.visibility</p:attrName>
                                        </p:attrNameLst>
                                      </p:cBhvr>
                                      <p:to>
                                        <p:strVal val="visible"/>
                                      </p:to>
                                    </p:set>
                                    <p:animEffect transition="in" filter="fade">
                                      <p:cBhvr>
                                        <p:cTn id="159" dur="250"/>
                                        <p:tgtEl>
                                          <p:spTgt spid="18"/>
                                        </p:tgtEl>
                                      </p:cBhvr>
                                    </p:animEffect>
                                    <p:anim calcmode="lin" valueType="num">
                                      <p:cBhvr>
                                        <p:cTn id="160" dur="250" fill="hold"/>
                                        <p:tgtEl>
                                          <p:spTgt spid="18"/>
                                        </p:tgtEl>
                                        <p:attrNameLst>
                                          <p:attrName>ppt_x</p:attrName>
                                        </p:attrNameLst>
                                      </p:cBhvr>
                                      <p:tavLst>
                                        <p:tav tm="0">
                                          <p:val>
                                            <p:strVal val="#ppt_x"/>
                                          </p:val>
                                        </p:tav>
                                        <p:tav tm="100000">
                                          <p:val>
                                            <p:strVal val="#ppt_x"/>
                                          </p:val>
                                        </p:tav>
                                      </p:tavLst>
                                    </p:anim>
                                    <p:anim calcmode="lin" valueType="num">
                                      <p:cBhvr>
                                        <p:cTn id="161" dur="250" fill="hold"/>
                                        <p:tgtEl>
                                          <p:spTgt spid="18"/>
                                        </p:tgtEl>
                                        <p:attrNameLst>
                                          <p:attrName>ppt_y</p:attrName>
                                        </p:attrNameLst>
                                      </p:cBhvr>
                                      <p:tavLst>
                                        <p:tav tm="0">
                                          <p:val>
                                            <p:strVal val="#ppt_y+.1"/>
                                          </p:val>
                                        </p:tav>
                                        <p:tav tm="100000">
                                          <p:val>
                                            <p:strVal val="#ppt_y"/>
                                          </p:val>
                                        </p:tav>
                                      </p:tavLst>
                                    </p:anim>
                                  </p:childTnLst>
                                </p:cTn>
                              </p:par>
                            </p:childTnLst>
                          </p:cTn>
                        </p:par>
                        <p:par>
                          <p:cTn id="162" fill="hold">
                            <p:stCondLst>
                              <p:cond delay="6750"/>
                            </p:stCondLst>
                            <p:childTnLst>
                              <p:par>
                                <p:cTn id="163" presetID="42" presetClass="entr" presetSubtype="0" fill="hold" nodeType="afterEffect">
                                  <p:stCondLst>
                                    <p:cond delay="0"/>
                                  </p:stCondLst>
                                  <p:childTnLst>
                                    <p:set>
                                      <p:cBhvr>
                                        <p:cTn id="164" dur="1" fill="hold">
                                          <p:stCondLst>
                                            <p:cond delay="0"/>
                                          </p:stCondLst>
                                        </p:cTn>
                                        <p:tgtEl>
                                          <p:spTgt spid="20"/>
                                        </p:tgtEl>
                                        <p:attrNameLst>
                                          <p:attrName>style.visibility</p:attrName>
                                        </p:attrNameLst>
                                      </p:cBhvr>
                                      <p:to>
                                        <p:strVal val="visible"/>
                                      </p:to>
                                    </p:set>
                                    <p:animEffect transition="in" filter="fade">
                                      <p:cBhvr>
                                        <p:cTn id="165" dur="250"/>
                                        <p:tgtEl>
                                          <p:spTgt spid="20"/>
                                        </p:tgtEl>
                                      </p:cBhvr>
                                    </p:animEffect>
                                    <p:anim calcmode="lin" valueType="num">
                                      <p:cBhvr>
                                        <p:cTn id="166" dur="250" fill="hold"/>
                                        <p:tgtEl>
                                          <p:spTgt spid="20"/>
                                        </p:tgtEl>
                                        <p:attrNameLst>
                                          <p:attrName>ppt_x</p:attrName>
                                        </p:attrNameLst>
                                      </p:cBhvr>
                                      <p:tavLst>
                                        <p:tav tm="0">
                                          <p:val>
                                            <p:strVal val="#ppt_x"/>
                                          </p:val>
                                        </p:tav>
                                        <p:tav tm="100000">
                                          <p:val>
                                            <p:strVal val="#ppt_x"/>
                                          </p:val>
                                        </p:tav>
                                      </p:tavLst>
                                    </p:anim>
                                    <p:anim calcmode="lin" valueType="num">
                                      <p:cBhvr>
                                        <p:cTn id="167" dur="25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29" grpId="0" animBg="1"/>
      <p:bldP spid="30" grpId="0" animBg="1"/>
      <p:bldP spid="9" grpId="0"/>
      <p:bldP spid="31" grpId="0"/>
      <p:bldP spid="32" grpId="0"/>
      <p:bldP spid="33" grpId="0"/>
      <p:bldP spid="34" grpId="0"/>
      <p:bldP spid="43" grpId="0"/>
      <p:bldP spid="44" grpId="0"/>
      <p:bldP spid="45" grpId="0"/>
      <p:bldP spid="55" grpId="0"/>
      <p:bldP spid="56" grpId="0"/>
      <p:bldP spid="57" grpId="0"/>
      <p:bldP spid="58"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may contain: 9 people, people smiling, people sitt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8720" y="0"/>
            <a:ext cx="12234510" cy="6881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52876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9142699" cy="4737100"/>
          </a:xfrm>
          <a:prstGeom prst="rect">
            <a:avLst/>
          </a:prstGeom>
        </p:spPr>
      </p:pic>
      <p:sp>
        <p:nvSpPr>
          <p:cNvPr id="7" name="Rectangle 6"/>
          <p:cNvSpPr/>
          <p:nvPr/>
        </p:nvSpPr>
        <p:spPr>
          <a:xfrm>
            <a:off x="6858001"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Rectangle 3"/>
          <p:cNvSpPr/>
          <p:nvPr/>
        </p:nvSpPr>
        <p:spPr>
          <a:xfrm>
            <a:off x="-1"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Rectangle 4"/>
          <p:cNvSpPr/>
          <p:nvPr/>
        </p:nvSpPr>
        <p:spPr>
          <a:xfrm>
            <a:off x="2286000" y="3340100"/>
            <a:ext cx="2286001" cy="3517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026" name="Picture 2" descr="Image may contain: 4 people, people smiling, people standing and indoor"/>
          <p:cNvPicPr>
            <a:picLocks noChangeAspect="1" noChangeArrowheads="1"/>
          </p:cNvPicPr>
          <p:nvPr/>
        </p:nvPicPr>
        <p:blipFill rotWithShape="1">
          <a:blip r:embed="rId3">
            <a:extLst>
              <a:ext uri="{28A0092B-C50C-407E-A947-70E740481C1C}">
                <a14:useLocalDpi xmlns:a14="http://schemas.microsoft.com/office/drawing/2010/main" val="0"/>
              </a:ext>
            </a:extLst>
          </a:blip>
          <a:srcRect l="33107" t="22408" r="50011" b="38372"/>
          <a:stretch/>
        </p:blipFill>
        <p:spPr bwMode="auto">
          <a:xfrm>
            <a:off x="10131" y="3337487"/>
            <a:ext cx="2268612" cy="35132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may contain: 2 people, people smiling"/>
          <p:cNvPicPr>
            <a:picLocks noChangeAspect="1" noChangeArrowheads="1"/>
          </p:cNvPicPr>
          <p:nvPr/>
        </p:nvPicPr>
        <p:blipFill rotWithShape="1">
          <a:blip r:embed="rId4">
            <a:extLst>
              <a:ext uri="{28A0092B-C50C-407E-A947-70E740481C1C}">
                <a14:useLocalDpi xmlns:a14="http://schemas.microsoft.com/office/drawing/2010/main" val="0"/>
              </a:ext>
            </a:extLst>
          </a:blip>
          <a:srcRect l="28200" t="16413" r="46329" b="57197"/>
          <a:stretch/>
        </p:blipFill>
        <p:spPr bwMode="auto">
          <a:xfrm>
            <a:off x="2278743" y="3338286"/>
            <a:ext cx="2278744" cy="354148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p:cNvPicPr>
            <a:picLocks noChangeAspect="1" noChangeArrowheads="1"/>
          </p:cNvPicPr>
          <p:nvPr/>
        </p:nvPicPr>
        <p:blipFill>
          <a:blip r:embed="rId5" cstate="print">
            <a:clrChange>
              <a:clrFrom>
                <a:srgbClr val="FFFFFF"/>
              </a:clrFrom>
              <a:clrTo>
                <a:srgbClr val="FFFFFF">
                  <a:alpha val="0"/>
                </a:srgbClr>
              </a:clrTo>
            </a:clrChange>
            <a:lum bright="40000"/>
          </a:blip>
          <a:srcRect/>
          <a:stretch>
            <a:fillRect/>
          </a:stretch>
        </p:blipFill>
        <p:spPr bwMode="auto">
          <a:xfrm>
            <a:off x="2822419" y="4369410"/>
            <a:ext cx="1213161" cy="1100720"/>
          </a:xfrm>
          <a:prstGeom prst="rect">
            <a:avLst/>
          </a:prstGeom>
          <a:ln>
            <a:noFill/>
          </a:ln>
          <a:effectLst>
            <a:outerShdw blurRad="292100" dist="139700" dir="2700000" algn="tl" rotWithShape="0">
              <a:srgbClr val="333333">
                <a:alpha val="65000"/>
              </a:srgbClr>
            </a:outerShdw>
          </a:effectLst>
        </p:spPr>
      </p:pic>
      <p:pic>
        <p:nvPicPr>
          <p:cNvPr id="1030" name="Picture 6" descr="Image may contain: sky, cloud and outdoo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35737" t="26881" r="37418" b="10812"/>
          <a:stretch/>
        </p:blipFill>
        <p:spPr bwMode="auto">
          <a:xfrm>
            <a:off x="4557488" y="3352799"/>
            <a:ext cx="2278743" cy="35124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a:picLocks noChangeAspect="1"/>
          </p:cNvPicPr>
          <p:nvPr/>
        </p:nvPicPr>
        <p:blipFill>
          <a:blip r:embed="rId7"/>
          <a:stretch>
            <a:fillRect/>
          </a:stretch>
        </p:blipFill>
        <p:spPr>
          <a:xfrm>
            <a:off x="5108420" y="4290754"/>
            <a:ext cx="1245065" cy="1228519"/>
          </a:xfrm>
          <a:prstGeom prst="rect">
            <a:avLst/>
          </a:prstGeom>
          <a:ln>
            <a:noFill/>
          </a:ln>
          <a:effectLst>
            <a:outerShdw blurRad="292100" dist="139700" dir="2700000" algn="tl" rotWithShape="0">
              <a:srgbClr val="333333">
                <a:alpha val="65000"/>
              </a:srgbClr>
            </a:outerShdw>
          </a:effectLst>
        </p:spPr>
      </p:pic>
      <p:pic>
        <p:nvPicPr>
          <p:cNvPr id="26" name="Picture 25"/>
          <p:cNvPicPr>
            <a:picLocks noChangeAspect="1"/>
          </p:cNvPicPr>
          <p:nvPr/>
        </p:nvPicPr>
        <p:blipFill rotWithShape="1">
          <a:blip r:embed="rId8" cstate="print">
            <a:extLst>
              <a:ext uri="{28A0092B-C50C-407E-A947-70E740481C1C}">
                <a14:useLocalDpi xmlns:a14="http://schemas.microsoft.com/office/drawing/2010/main" val="0"/>
              </a:ext>
            </a:extLst>
          </a:blip>
          <a:srcRect l="73771" t="51087" r="17105" b="27666"/>
          <a:stretch/>
        </p:blipFill>
        <p:spPr>
          <a:xfrm>
            <a:off x="6829679" y="3280462"/>
            <a:ext cx="2313020" cy="3584794"/>
          </a:xfrm>
          <a:prstGeom prst="rect">
            <a:avLst/>
          </a:prstGeom>
        </p:spPr>
      </p:pic>
      <p:pic>
        <p:nvPicPr>
          <p:cNvPr id="14" name="Picture 13"/>
          <p:cNvPicPr>
            <a:picLocks noChangeAspect="1" noChangeArrowheads="1"/>
          </p:cNvPicPr>
          <p:nvPr/>
        </p:nvPicPr>
        <p:blipFill>
          <a:blip r:embed="rId9" cstate="print">
            <a:clrChange>
              <a:clrFrom>
                <a:srgbClr val="FFFFFF"/>
              </a:clrFrom>
              <a:clrTo>
                <a:srgbClr val="FFFFFF">
                  <a:alpha val="0"/>
                </a:srgbClr>
              </a:clrTo>
            </a:clrChange>
            <a:lum bright="40000"/>
          </a:blip>
          <a:srcRect b="29328"/>
          <a:stretch>
            <a:fillRect/>
          </a:stretch>
        </p:blipFill>
        <p:spPr bwMode="auto">
          <a:xfrm>
            <a:off x="7312425" y="4313212"/>
            <a:ext cx="1480296" cy="1213115"/>
          </a:xfrm>
          <a:prstGeom prst="rect">
            <a:avLst/>
          </a:prstGeom>
          <a:ln>
            <a:noFill/>
          </a:ln>
          <a:effectLst>
            <a:outerShdw blurRad="292100" dist="139700" dir="2700000" algn="tl" rotWithShape="0">
              <a:srgbClr val="333333">
                <a:alpha val="65000"/>
              </a:srgbClr>
            </a:outerShdw>
          </a:effectLst>
        </p:spPr>
      </p:pic>
      <p:sp>
        <p:nvSpPr>
          <p:cNvPr id="20" name="TextBox 19"/>
          <p:cNvSpPr txBox="1"/>
          <p:nvPr/>
        </p:nvSpPr>
        <p:spPr>
          <a:xfrm>
            <a:off x="2411323" y="5866734"/>
            <a:ext cx="2026516"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Go.Asia</a:t>
            </a:r>
            <a:endParaRPr lang="en-HK"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Charity </a:t>
            </a: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NGO </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Platform</a:t>
            </a:r>
            <a:endParaRPr lang="en-US" sz="1400" dirty="0">
              <a:solidFill>
                <a:prstClr val="black"/>
              </a:solidFill>
            </a:endParaRPr>
          </a:p>
        </p:txBody>
      </p:sp>
      <p:sp>
        <p:nvSpPr>
          <p:cNvPr id="24" name="TextBox 23"/>
          <p:cNvSpPr txBox="1"/>
          <p:nvPr/>
        </p:nvSpPr>
        <p:spPr>
          <a:xfrm>
            <a:off x="4602357" y="5873991"/>
            <a:ext cx="2225288"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Ajitora.Asia</a:t>
            </a:r>
            <a:endParaRPr lang="en-HK"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ustainable </a:t>
            </a: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evelopment</a:t>
            </a:r>
            <a:endParaRPr lang="en-US" sz="1400" dirty="0">
              <a:solidFill>
                <a:prstClr val="black"/>
              </a:solidFill>
            </a:endParaRPr>
          </a:p>
        </p:txBody>
      </p:sp>
      <p:sp>
        <p:nvSpPr>
          <p:cNvPr id="25" name="TextBox 24"/>
          <p:cNvSpPr txBox="1"/>
          <p:nvPr/>
        </p:nvSpPr>
        <p:spPr>
          <a:xfrm>
            <a:off x="7115704" y="5873991"/>
            <a:ext cx="1814920"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Dot.Asia</a:t>
            </a:r>
            <a:endParaRPr lang="en-HK"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Internet Governance</a:t>
            </a:r>
            <a:endParaRPr lang="en-US"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5" name="Picture 2"/>
          <p:cNvPicPr>
            <a:picLocks noChangeAspect="1" noChangeArrowheads="1"/>
          </p:cNvPicPr>
          <p:nvPr/>
        </p:nvPicPr>
        <p:blipFill>
          <a:blip r:embed="rId10" cstate="print">
            <a:clrChange>
              <a:clrFrom>
                <a:srgbClr val="FFFFFF"/>
              </a:clrFrom>
              <a:clrTo>
                <a:srgbClr val="FFFFFF">
                  <a:alpha val="0"/>
                </a:srgbClr>
              </a:clrTo>
            </a:clrChange>
            <a:lum bright="40000"/>
          </a:blip>
          <a:srcRect/>
          <a:stretch>
            <a:fillRect/>
          </a:stretch>
        </p:blipFill>
        <p:spPr bwMode="auto">
          <a:xfrm>
            <a:off x="518753" y="4360539"/>
            <a:ext cx="1260657" cy="1118456"/>
          </a:xfrm>
          <a:prstGeom prst="rect">
            <a:avLst/>
          </a:prstGeom>
          <a:ln>
            <a:noFill/>
          </a:ln>
          <a:effectLst>
            <a:outerShdw blurRad="292100" dist="139700" dir="2700000" algn="tl" rotWithShape="0">
              <a:srgbClr val="333333">
                <a:alpha val="65000"/>
              </a:srgbClr>
            </a:outerShdw>
          </a:effectLst>
        </p:spPr>
      </p:pic>
      <p:sp>
        <p:nvSpPr>
          <p:cNvPr id="19" name="TextBox 18"/>
          <p:cNvSpPr txBox="1"/>
          <p:nvPr/>
        </p:nvSpPr>
        <p:spPr>
          <a:xfrm>
            <a:off x="152141" y="5857092"/>
            <a:ext cx="1967205" cy="584775"/>
          </a:xfrm>
          <a:prstGeom prst="rect">
            <a:avLst/>
          </a:prstGeom>
          <a:noFill/>
        </p:spPr>
        <p:txBody>
          <a:bodyPr wrap="none" rtlCol="0">
            <a:spAutoFit/>
          </a:bodyPr>
          <a:lstStyle/>
          <a:p>
            <a:pPr algn="ctr"/>
            <a:r>
              <a:rPr lang="en-HK" b="1" dirty="0" err="1"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NetMission.Asia</a:t>
            </a:r>
            <a:endParaRPr lang="en-HK"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HK" sz="1400" dirty="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Y</a:t>
            </a:r>
            <a:r>
              <a:rPr lang="en-HK" sz="1400"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outh Engagement</a:t>
            </a:r>
            <a:endParaRPr lang="en-US" sz="1400" dirty="0">
              <a:solidFill>
                <a:prstClr val="black"/>
              </a:solidFill>
            </a:endParaRPr>
          </a:p>
        </p:txBody>
      </p:sp>
      <p:sp>
        <p:nvSpPr>
          <p:cNvPr id="29" name="Rectangle 28"/>
          <p:cNvSpPr/>
          <p:nvPr/>
        </p:nvSpPr>
        <p:spPr>
          <a:xfrm rot="10800000">
            <a:off x="-1" y="-2"/>
            <a:ext cx="9154134" cy="3746502"/>
          </a:xfrm>
          <a:prstGeom prst="rect">
            <a:avLst/>
          </a:prstGeom>
          <a:gradFill>
            <a:gsLst>
              <a:gs pos="100000">
                <a:schemeClr val="tx1">
                  <a:alpha val="52000"/>
                </a:schemeClr>
              </a:gs>
              <a:gs pos="60000">
                <a:schemeClr val="tx1">
                  <a:alpha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2" name="Picture 4" descr="Image result for aprigf"/>
          <p:cNvPicPr>
            <a:picLocks noChangeAspect="1" noChangeArrowheads="1"/>
          </p:cNvPicPr>
          <p:nvPr/>
        </p:nvPicPr>
        <p:blipFill rotWithShape="1">
          <a:blip r:embed="rId11">
            <a:extLst>
              <a:ext uri="{28A0092B-C50C-407E-A947-70E740481C1C}">
                <a14:useLocalDpi xmlns:a14="http://schemas.microsoft.com/office/drawing/2010/main" val="0"/>
              </a:ext>
            </a:extLst>
          </a:blip>
          <a:srcRect l="12510" t="14007" r="20768" b="7834"/>
          <a:stretch/>
        </p:blipFill>
        <p:spPr bwMode="auto">
          <a:xfrm>
            <a:off x="0" y="1893388"/>
            <a:ext cx="2280356" cy="1851378"/>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descr="Image result for aprigf"/>
          <p:cNvPicPr>
            <a:picLocks noChangeAspect="1" noChangeArrowheads="1"/>
          </p:cNvPicPr>
          <p:nvPr/>
        </p:nvPicPr>
        <p:blipFill rotWithShape="1">
          <a:blip r:embed="rId12" cstate="print">
            <a:extLst>
              <a:ext uri="{BEBA8EAE-BF5A-486C-A8C5-ECC9F3942E4B}">
                <a14:imgProps xmlns:a14="http://schemas.microsoft.com/office/drawing/2010/main">
                  <a14:imgLayer r:embed="rId13">
                    <a14:imgEffect>
                      <a14:brightnessContrast contrast="20000"/>
                    </a14:imgEffect>
                  </a14:imgLayer>
                </a14:imgProps>
              </a:ext>
              <a:ext uri="{28A0092B-C50C-407E-A947-70E740481C1C}">
                <a14:useLocalDpi xmlns:a14="http://schemas.microsoft.com/office/drawing/2010/main" val="0"/>
              </a:ext>
            </a:extLst>
          </a:blip>
          <a:srcRect t="5673" r="13307"/>
          <a:stretch/>
        </p:blipFill>
        <p:spPr bwMode="auto">
          <a:xfrm>
            <a:off x="6861881" y="1882451"/>
            <a:ext cx="2282119" cy="1862315"/>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8" descr="Image result for frd ajitora"/>
          <p:cNvPicPr>
            <a:picLocks noChangeAspect="1" noChangeArrowheads="1"/>
          </p:cNvPicPr>
          <p:nvPr/>
        </p:nvPicPr>
        <p:blipFill rotWithShape="1">
          <a:blip r:embed="rId14">
            <a:extLst>
              <a:ext uri="{28A0092B-C50C-407E-A947-70E740481C1C}">
                <a14:useLocalDpi xmlns:a14="http://schemas.microsoft.com/office/drawing/2010/main" val="0"/>
              </a:ext>
            </a:extLst>
          </a:blip>
          <a:srcRect l="333" r="32445"/>
          <a:stretch/>
        </p:blipFill>
        <p:spPr bwMode="auto">
          <a:xfrm>
            <a:off x="2293257" y="1882451"/>
            <a:ext cx="2280355" cy="186231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rotWithShape="1">
          <a:blip r:embed="rId15" cstate="print">
            <a:extLst>
              <a:ext uri="{28A0092B-C50C-407E-A947-70E740481C1C}">
                <a14:useLocalDpi xmlns:a14="http://schemas.microsoft.com/office/drawing/2010/main" val="0"/>
              </a:ext>
            </a:extLst>
          </a:blip>
          <a:srcRect l="25702" t="19468"/>
          <a:stretch/>
        </p:blipFill>
        <p:spPr>
          <a:xfrm>
            <a:off x="4597852" y="1891650"/>
            <a:ext cx="2288471" cy="1860373"/>
          </a:xfrm>
          <a:prstGeom prst="rect">
            <a:avLst/>
          </a:prstGeom>
        </p:spPr>
      </p:pic>
      <p:cxnSp>
        <p:nvCxnSpPr>
          <p:cNvPr id="9" name="Straight Connector 8"/>
          <p:cNvCxnSpPr/>
          <p:nvPr/>
        </p:nvCxnSpPr>
        <p:spPr>
          <a:xfrm>
            <a:off x="-1" y="1873249"/>
            <a:ext cx="9154134" cy="9202"/>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11436" y="3766262"/>
            <a:ext cx="9154134" cy="9202"/>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H="1">
            <a:off x="2284462" y="1873249"/>
            <a:ext cx="1" cy="5006522"/>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a:off x="4559963" y="1873249"/>
            <a:ext cx="1" cy="5006522"/>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a:off x="6841900" y="1882451"/>
            <a:ext cx="1" cy="5006522"/>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39234" y="105287"/>
            <a:ext cx="8317366" cy="1569660"/>
          </a:xfrm>
          <a:prstGeom prst="rect">
            <a:avLst/>
          </a:prstGeom>
          <a:noFill/>
        </p:spPr>
        <p:txBody>
          <a:bodyPr wrap="square" rtlCol="0">
            <a:spAutoFit/>
          </a:bodyPr>
          <a:lstStyle/>
          <a:p>
            <a:r>
              <a:rPr lang="en-HK" sz="2400" dirty="0" err="1" smtClean="0">
                <a:solidFill>
                  <a:srgbClr val="F26524"/>
                </a:solidFill>
                <a:latin typeface="Arial" panose="020B0604020202020204" pitchFamily="34" charset="0"/>
                <a:cs typeface="Arial" panose="020B0604020202020204" pitchFamily="34" charset="0"/>
              </a:rPr>
              <a:t>Ajitora</a:t>
            </a:r>
            <a:r>
              <a:rPr lang="en-HK" sz="2400" dirty="0" smtClean="0">
                <a:solidFill>
                  <a:srgbClr val="F26524"/>
                </a:solidFill>
                <a:latin typeface="Arial" panose="020B0604020202020204" pitchFamily="34" charset="0"/>
                <a:cs typeface="Arial" panose="020B0604020202020204" pitchFamily="34" charset="0"/>
              </a:rPr>
              <a:t> is a PR Character </a:t>
            </a:r>
            <a:r>
              <a:rPr lang="en-HK" sz="2400" dirty="0">
                <a:solidFill>
                  <a:srgbClr val="F26524"/>
                </a:solidFill>
                <a:latin typeface="Arial" panose="020B0604020202020204" pitchFamily="34" charset="0"/>
                <a:cs typeface="Arial" panose="020B0604020202020204" pitchFamily="34" charset="0"/>
              </a:rPr>
              <a:t>of DotAsia. Born from the </a:t>
            </a:r>
            <a:r>
              <a:rPr lang="en-HK" sz="2400" dirty="0" smtClean="0">
                <a:solidFill>
                  <a:srgbClr val="F26524"/>
                </a:solidFill>
                <a:latin typeface="Arial" panose="020B0604020202020204" pitchFamily="34" charset="0"/>
                <a:cs typeface="Arial" panose="020B0604020202020204" pitchFamily="34" charset="0"/>
              </a:rPr>
              <a:t>Internet, </a:t>
            </a:r>
            <a:r>
              <a:rPr lang="en-HK" sz="2400" dirty="0" err="1" smtClean="0">
                <a:solidFill>
                  <a:prstClr val="white"/>
                </a:solidFill>
                <a:latin typeface="Arial" panose="020B0604020202020204" pitchFamily="34" charset="0"/>
                <a:cs typeface="Arial" panose="020B0604020202020204" pitchFamily="34" charset="0"/>
              </a:rPr>
              <a:t>Ajitora</a:t>
            </a:r>
            <a:r>
              <a:rPr lang="en-HK" sz="2400" dirty="0" smtClean="0">
                <a:solidFill>
                  <a:prstClr val="white"/>
                </a:solidFill>
                <a:latin typeface="Arial" panose="020B0604020202020204" pitchFamily="34" charset="0"/>
                <a:cs typeface="Arial" panose="020B0604020202020204" pitchFamily="34" charset="0"/>
              </a:rPr>
              <a:t> brings together all the DotAsia initiatives, from youth, charities, Internet governance and the “.Asia” domain itself promoting a </a:t>
            </a:r>
            <a:r>
              <a:rPr lang="en-HK" sz="2400" dirty="0">
                <a:solidFill>
                  <a:prstClr val="white"/>
                </a:solidFill>
                <a:latin typeface="Arial" panose="020B0604020202020204" pitchFamily="34" charset="0"/>
                <a:cs typeface="Arial" panose="020B0604020202020204" pitchFamily="34" charset="0"/>
              </a:rPr>
              <a:t>S</a:t>
            </a:r>
            <a:r>
              <a:rPr lang="en-HK" sz="2400" dirty="0" smtClean="0">
                <a:solidFill>
                  <a:prstClr val="white"/>
                </a:solidFill>
                <a:latin typeface="Arial" panose="020B0604020202020204" pitchFamily="34" charset="0"/>
                <a:cs typeface="Arial" panose="020B0604020202020204" pitchFamily="34" charset="0"/>
              </a:rPr>
              <a:t>ustainable Shared Future for Asia.</a:t>
            </a:r>
            <a:endParaRPr lang="en-US" sz="2400" b="1" dirty="0">
              <a:solidFill>
                <a:prstClr val="white"/>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16"/>
          <a:stretch>
            <a:fillRect/>
          </a:stretch>
        </p:blipFill>
        <p:spPr>
          <a:xfrm>
            <a:off x="8255000" y="696347"/>
            <a:ext cx="866460" cy="1188864"/>
          </a:xfrm>
          <a:prstGeom prst="rect">
            <a:avLst/>
          </a:prstGeom>
        </p:spPr>
      </p:pic>
    </p:spTree>
    <p:extLst>
      <p:ext uri="{BB962C8B-B14F-4D97-AF65-F5344CB8AC3E}">
        <p14:creationId xmlns:p14="http://schemas.microsoft.com/office/powerpoint/2010/main" val="209034368"/>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250"/>
                                        <p:tgtEl>
                                          <p:spTgt spid="9"/>
                                        </p:tgtEl>
                                      </p:cBhvr>
                                    </p:animEffect>
                                  </p:childTnLst>
                                </p:cTn>
                              </p:par>
                            </p:childTnLst>
                          </p:cTn>
                        </p:par>
                        <p:par>
                          <p:cTn id="8" fill="hold">
                            <p:stCondLst>
                              <p:cond delay="250"/>
                            </p:stCondLst>
                            <p:childTnLst>
                              <p:par>
                                <p:cTn id="9" presetID="53" presetClass="entr" presetSubtype="16" fill="hold" nodeType="afterEffect">
                                  <p:stCondLst>
                                    <p:cond delay="0"/>
                                  </p:stCondLst>
                                  <p:childTnLst>
                                    <p:set>
                                      <p:cBhvr>
                                        <p:cTn id="10" dur="1" fill="hold">
                                          <p:stCondLst>
                                            <p:cond delay="0"/>
                                          </p:stCondLst>
                                        </p:cTn>
                                        <p:tgtEl>
                                          <p:spTgt spid="22"/>
                                        </p:tgtEl>
                                        <p:attrNameLst>
                                          <p:attrName>style.visibility</p:attrName>
                                        </p:attrNameLst>
                                      </p:cBhvr>
                                      <p:to>
                                        <p:strVal val="visible"/>
                                      </p:to>
                                    </p:set>
                                    <p:anim calcmode="lin" valueType="num">
                                      <p:cBhvr>
                                        <p:cTn id="11" dur="250" fill="hold"/>
                                        <p:tgtEl>
                                          <p:spTgt spid="22"/>
                                        </p:tgtEl>
                                        <p:attrNameLst>
                                          <p:attrName>ppt_w</p:attrName>
                                        </p:attrNameLst>
                                      </p:cBhvr>
                                      <p:tavLst>
                                        <p:tav tm="0">
                                          <p:val>
                                            <p:fltVal val="0"/>
                                          </p:val>
                                        </p:tav>
                                        <p:tav tm="100000">
                                          <p:val>
                                            <p:strVal val="#ppt_w"/>
                                          </p:val>
                                        </p:tav>
                                      </p:tavLst>
                                    </p:anim>
                                    <p:anim calcmode="lin" valueType="num">
                                      <p:cBhvr>
                                        <p:cTn id="12" dur="250" fill="hold"/>
                                        <p:tgtEl>
                                          <p:spTgt spid="22"/>
                                        </p:tgtEl>
                                        <p:attrNameLst>
                                          <p:attrName>ppt_h</p:attrName>
                                        </p:attrNameLst>
                                      </p:cBhvr>
                                      <p:tavLst>
                                        <p:tav tm="0">
                                          <p:val>
                                            <p:fltVal val="0"/>
                                          </p:val>
                                        </p:tav>
                                        <p:tav tm="100000">
                                          <p:val>
                                            <p:strVal val="#ppt_h"/>
                                          </p:val>
                                        </p:tav>
                                      </p:tavLst>
                                    </p:anim>
                                    <p:animEffect transition="in" filter="fade">
                                      <p:cBhvr>
                                        <p:cTn id="13" dur="250"/>
                                        <p:tgtEl>
                                          <p:spTgt spid="22"/>
                                        </p:tgtEl>
                                      </p:cBhvr>
                                    </p:animEffect>
                                  </p:childTnLst>
                                </p:cTn>
                              </p:par>
                              <p:par>
                                <p:cTn id="14" presetID="22" presetClass="entr" presetSubtype="2" fill="hold" nodeType="with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wipe(right)">
                                      <p:cBhvr>
                                        <p:cTn id="16" dur="250"/>
                                        <p:tgtEl>
                                          <p:spTgt spid="28"/>
                                        </p:tgtEl>
                                      </p:cBhvr>
                                    </p:animEffect>
                                  </p:childTnLst>
                                </p:cTn>
                              </p:par>
                            </p:childTnLst>
                          </p:cTn>
                        </p:par>
                        <p:par>
                          <p:cTn id="17" fill="hold">
                            <p:stCondLst>
                              <p:cond delay="500"/>
                            </p:stCondLst>
                            <p:childTnLst>
                              <p:par>
                                <p:cTn id="18" presetID="53" presetClass="entr" presetSubtype="16" fill="hold" nodeType="afterEffect">
                                  <p:stCondLst>
                                    <p:cond delay="0"/>
                                  </p:stCondLst>
                                  <p:childTnLst>
                                    <p:set>
                                      <p:cBhvr>
                                        <p:cTn id="19" dur="1" fill="hold">
                                          <p:stCondLst>
                                            <p:cond delay="0"/>
                                          </p:stCondLst>
                                        </p:cTn>
                                        <p:tgtEl>
                                          <p:spTgt spid="27"/>
                                        </p:tgtEl>
                                        <p:attrNameLst>
                                          <p:attrName>style.visibility</p:attrName>
                                        </p:attrNameLst>
                                      </p:cBhvr>
                                      <p:to>
                                        <p:strVal val="visible"/>
                                      </p:to>
                                    </p:set>
                                    <p:anim calcmode="lin" valueType="num">
                                      <p:cBhvr>
                                        <p:cTn id="20" dur="250" fill="hold"/>
                                        <p:tgtEl>
                                          <p:spTgt spid="27"/>
                                        </p:tgtEl>
                                        <p:attrNameLst>
                                          <p:attrName>ppt_w</p:attrName>
                                        </p:attrNameLst>
                                      </p:cBhvr>
                                      <p:tavLst>
                                        <p:tav tm="0">
                                          <p:val>
                                            <p:fltVal val="0"/>
                                          </p:val>
                                        </p:tav>
                                        <p:tav tm="100000">
                                          <p:val>
                                            <p:strVal val="#ppt_w"/>
                                          </p:val>
                                        </p:tav>
                                      </p:tavLst>
                                    </p:anim>
                                    <p:anim calcmode="lin" valueType="num">
                                      <p:cBhvr>
                                        <p:cTn id="21" dur="250" fill="hold"/>
                                        <p:tgtEl>
                                          <p:spTgt spid="27"/>
                                        </p:tgtEl>
                                        <p:attrNameLst>
                                          <p:attrName>ppt_h</p:attrName>
                                        </p:attrNameLst>
                                      </p:cBhvr>
                                      <p:tavLst>
                                        <p:tav tm="0">
                                          <p:val>
                                            <p:fltVal val="0"/>
                                          </p:val>
                                        </p:tav>
                                        <p:tav tm="100000">
                                          <p:val>
                                            <p:strVal val="#ppt_h"/>
                                          </p:val>
                                        </p:tav>
                                      </p:tavLst>
                                    </p:anim>
                                    <p:animEffect transition="in" filter="fade">
                                      <p:cBhvr>
                                        <p:cTn id="22" dur="250"/>
                                        <p:tgtEl>
                                          <p:spTgt spid="27"/>
                                        </p:tgtEl>
                                      </p:cBhvr>
                                    </p:animEffect>
                                  </p:childTnLst>
                                </p:cTn>
                              </p:par>
                              <p:par>
                                <p:cTn id="23" presetID="22" presetClass="entr" presetSubtype="1" fill="hold" nodeType="withEffect">
                                  <p:stCondLst>
                                    <p:cond delay="0"/>
                                  </p:stCondLst>
                                  <p:childTnLst>
                                    <p:set>
                                      <p:cBhvr>
                                        <p:cTn id="24" dur="1" fill="hold">
                                          <p:stCondLst>
                                            <p:cond delay="0"/>
                                          </p:stCondLst>
                                        </p:cTn>
                                        <p:tgtEl>
                                          <p:spTgt spid="30"/>
                                        </p:tgtEl>
                                        <p:attrNameLst>
                                          <p:attrName>style.visibility</p:attrName>
                                        </p:attrNameLst>
                                      </p:cBhvr>
                                      <p:to>
                                        <p:strVal val="visible"/>
                                      </p:to>
                                    </p:set>
                                    <p:animEffect transition="in" filter="wipe(up)">
                                      <p:cBhvr>
                                        <p:cTn id="25" dur="250"/>
                                        <p:tgtEl>
                                          <p:spTgt spid="30"/>
                                        </p:tgtEl>
                                      </p:cBhvr>
                                    </p:animEffect>
                                  </p:childTnLst>
                                </p:cTn>
                              </p:par>
                            </p:childTnLst>
                          </p:cTn>
                        </p:par>
                        <p:par>
                          <p:cTn id="26" fill="hold">
                            <p:stCondLst>
                              <p:cond delay="750"/>
                            </p:stCondLst>
                            <p:childTnLst>
                              <p:par>
                                <p:cTn id="27" presetID="53" presetClass="entr" presetSubtype="16" fill="hold" nodeType="afterEffect">
                                  <p:stCondLst>
                                    <p:cond delay="0"/>
                                  </p:stCondLst>
                                  <p:childTnLst>
                                    <p:set>
                                      <p:cBhvr>
                                        <p:cTn id="28" dur="1" fill="hold">
                                          <p:stCondLst>
                                            <p:cond delay="0"/>
                                          </p:stCondLst>
                                        </p:cTn>
                                        <p:tgtEl>
                                          <p:spTgt spid="2"/>
                                        </p:tgtEl>
                                        <p:attrNameLst>
                                          <p:attrName>style.visibility</p:attrName>
                                        </p:attrNameLst>
                                      </p:cBhvr>
                                      <p:to>
                                        <p:strVal val="visible"/>
                                      </p:to>
                                    </p:set>
                                    <p:anim calcmode="lin" valueType="num">
                                      <p:cBhvr>
                                        <p:cTn id="29" dur="250" fill="hold"/>
                                        <p:tgtEl>
                                          <p:spTgt spid="2"/>
                                        </p:tgtEl>
                                        <p:attrNameLst>
                                          <p:attrName>ppt_w</p:attrName>
                                        </p:attrNameLst>
                                      </p:cBhvr>
                                      <p:tavLst>
                                        <p:tav tm="0">
                                          <p:val>
                                            <p:fltVal val="0"/>
                                          </p:val>
                                        </p:tav>
                                        <p:tav tm="100000">
                                          <p:val>
                                            <p:strVal val="#ppt_w"/>
                                          </p:val>
                                        </p:tav>
                                      </p:tavLst>
                                    </p:anim>
                                    <p:anim calcmode="lin" valueType="num">
                                      <p:cBhvr>
                                        <p:cTn id="30" dur="250" fill="hold"/>
                                        <p:tgtEl>
                                          <p:spTgt spid="2"/>
                                        </p:tgtEl>
                                        <p:attrNameLst>
                                          <p:attrName>ppt_h</p:attrName>
                                        </p:attrNameLst>
                                      </p:cBhvr>
                                      <p:tavLst>
                                        <p:tav tm="0">
                                          <p:val>
                                            <p:fltVal val="0"/>
                                          </p:val>
                                        </p:tav>
                                        <p:tav tm="100000">
                                          <p:val>
                                            <p:strVal val="#ppt_h"/>
                                          </p:val>
                                        </p:tav>
                                      </p:tavLst>
                                    </p:anim>
                                    <p:animEffect transition="in" filter="fade">
                                      <p:cBhvr>
                                        <p:cTn id="31" dur="250"/>
                                        <p:tgtEl>
                                          <p:spTgt spid="2"/>
                                        </p:tgtEl>
                                      </p:cBhvr>
                                    </p:animEffect>
                                  </p:childTnLst>
                                </p:cTn>
                              </p:par>
                              <p:par>
                                <p:cTn id="32" presetID="22" presetClass="entr" presetSubtype="4" fill="hold" nodeType="withEffect">
                                  <p:stCondLst>
                                    <p:cond delay="0"/>
                                  </p:stCondLst>
                                  <p:childTnLst>
                                    <p:set>
                                      <p:cBhvr>
                                        <p:cTn id="33" dur="1" fill="hold">
                                          <p:stCondLst>
                                            <p:cond delay="0"/>
                                          </p:stCondLst>
                                        </p:cTn>
                                        <p:tgtEl>
                                          <p:spTgt spid="34"/>
                                        </p:tgtEl>
                                        <p:attrNameLst>
                                          <p:attrName>style.visibility</p:attrName>
                                        </p:attrNameLst>
                                      </p:cBhvr>
                                      <p:to>
                                        <p:strVal val="visible"/>
                                      </p:to>
                                    </p:set>
                                    <p:animEffect transition="in" filter="wipe(down)">
                                      <p:cBhvr>
                                        <p:cTn id="34" dur="250"/>
                                        <p:tgtEl>
                                          <p:spTgt spid="34"/>
                                        </p:tgtEl>
                                      </p:cBhvr>
                                    </p:animEffect>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23"/>
                                        </p:tgtEl>
                                        <p:attrNameLst>
                                          <p:attrName>style.visibility</p:attrName>
                                        </p:attrNameLst>
                                      </p:cBhvr>
                                      <p:to>
                                        <p:strVal val="visible"/>
                                      </p:to>
                                    </p:set>
                                    <p:anim calcmode="lin" valueType="num">
                                      <p:cBhvr>
                                        <p:cTn id="38" dur="250" fill="hold"/>
                                        <p:tgtEl>
                                          <p:spTgt spid="23"/>
                                        </p:tgtEl>
                                        <p:attrNameLst>
                                          <p:attrName>ppt_w</p:attrName>
                                        </p:attrNameLst>
                                      </p:cBhvr>
                                      <p:tavLst>
                                        <p:tav tm="0">
                                          <p:val>
                                            <p:fltVal val="0"/>
                                          </p:val>
                                        </p:tav>
                                        <p:tav tm="100000">
                                          <p:val>
                                            <p:strVal val="#ppt_w"/>
                                          </p:val>
                                        </p:tav>
                                      </p:tavLst>
                                    </p:anim>
                                    <p:anim calcmode="lin" valueType="num">
                                      <p:cBhvr>
                                        <p:cTn id="39" dur="250" fill="hold"/>
                                        <p:tgtEl>
                                          <p:spTgt spid="23"/>
                                        </p:tgtEl>
                                        <p:attrNameLst>
                                          <p:attrName>ppt_h</p:attrName>
                                        </p:attrNameLst>
                                      </p:cBhvr>
                                      <p:tavLst>
                                        <p:tav tm="0">
                                          <p:val>
                                            <p:fltVal val="0"/>
                                          </p:val>
                                        </p:tav>
                                        <p:tav tm="100000">
                                          <p:val>
                                            <p:strVal val="#ppt_h"/>
                                          </p:val>
                                        </p:tav>
                                      </p:tavLst>
                                    </p:anim>
                                    <p:animEffect transition="in" filter="fade">
                                      <p:cBhvr>
                                        <p:cTn id="40" dur="250"/>
                                        <p:tgtEl>
                                          <p:spTgt spid="23"/>
                                        </p:tgtEl>
                                      </p:cBhvr>
                                    </p:animEffect>
                                  </p:childTnLst>
                                </p:cTn>
                              </p:par>
                              <p:par>
                                <p:cTn id="41" presetID="22" presetClass="entr" presetSubtype="1" fill="hold" nodeType="withEffect">
                                  <p:stCondLst>
                                    <p:cond delay="0"/>
                                  </p:stCondLst>
                                  <p:childTnLst>
                                    <p:set>
                                      <p:cBhvr>
                                        <p:cTn id="42" dur="1" fill="hold">
                                          <p:stCondLst>
                                            <p:cond delay="0"/>
                                          </p:stCondLst>
                                        </p:cTn>
                                        <p:tgtEl>
                                          <p:spTgt spid="35"/>
                                        </p:tgtEl>
                                        <p:attrNameLst>
                                          <p:attrName>style.visibility</p:attrName>
                                        </p:attrNameLst>
                                      </p:cBhvr>
                                      <p:to>
                                        <p:strVal val="visible"/>
                                      </p:to>
                                    </p:set>
                                    <p:animEffect transition="in" filter="wipe(up)">
                                      <p:cBhvr>
                                        <p:cTn id="43" dur="250"/>
                                        <p:tgtEl>
                                          <p:spTgt spid="35"/>
                                        </p:tgtEl>
                                      </p:cBhvr>
                                    </p:animEffect>
                                  </p:childTnLst>
                                </p:cTn>
                              </p:par>
                            </p:childTnLst>
                          </p:cTn>
                        </p:par>
                        <p:par>
                          <p:cTn id="44" fill="hold">
                            <p:stCondLst>
                              <p:cond delay="1250"/>
                            </p:stCondLst>
                            <p:childTnLst>
                              <p:par>
                                <p:cTn id="45" presetID="2" presetClass="entr" presetSubtype="1" fill="hold" nodeType="afterEffect">
                                  <p:stCondLst>
                                    <p:cond delay="0"/>
                                  </p:stCondLst>
                                  <p:childTnLst>
                                    <p:set>
                                      <p:cBhvr>
                                        <p:cTn id="46" dur="1" fill="hold">
                                          <p:stCondLst>
                                            <p:cond delay="0"/>
                                          </p:stCondLst>
                                        </p:cTn>
                                        <p:tgtEl>
                                          <p:spTgt spid="17"/>
                                        </p:tgtEl>
                                        <p:attrNameLst>
                                          <p:attrName>style.visibility</p:attrName>
                                        </p:attrNameLst>
                                      </p:cBhvr>
                                      <p:to>
                                        <p:strVal val="visible"/>
                                      </p:to>
                                    </p:set>
                                    <p:anim calcmode="lin" valueType="num">
                                      <p:cBhvr additive="base">
                                        <p:cTn id="47" dur="250" fill="hold"/>
                                        <p:tgtEl>
                                          <p:spTgt spid="17"/>
                                        </p:tgtEl>
                                        <p:attrNameLst>
                                          <p:attrName>ppt_x</p:attrName>
                                        </p:attrNameLst>
                                      </p:cBhvr>
                                      <p:tavLst>
                                        <p:tav tm="0">
                                          <p:val>
                                            <p:strVal val="#ppt_x"/>
                                          </p:val>
                                        </p:tav>
                                        <p:tav tm="100000">
                                          <p:val>
                                            <p:strVal val="#ppt_x"/>
                                          </p:val>
                                        </p:tav>
                                      </p:tavLst>
                                    </p:anim>
                                    <p:anim calcmode="lin" valueType="num">
                                      <p:cBhvr additive="base">
                                        <p:cTn id="48" dur="250" fill="hold"/>
                                        <p:tgtEl>
                                          <p:spTgt spid="17"/>
                                        </p:tgtEl>
                                        <p:attrNameLst>
                                          <p:attrName>ppt_y</p:attrName>
                                        </p:attrNameLst>
                                      </p:cBhvr>
                                      <p:tavLst>
                                        <p:tav tm="0">
                                          <p:val>
                                            <p:strVal val="0-#ppt_h/2"/>
                                          </p:val>
                                        </p:tav>
                                        <p:tav tm="100000">
                                          <p:val>
                                            <p:strVal val="#ppt_y"/>
                                          </p:val>
                                        </p:tav>
                                      </p:tavLst>
                                    </p:anim>
                                  </p:childTnLst>
                                </p:cTn>
                              </p:par>
                            </p:childTnLst>
                          </p:cTn>
                        </p:par>
                        <p:par>
                          <p:cTn id="49" fill="hold">
                            <p:stCondLst>
                              <p:cond delay="1500"/>
                            </p:stCondLst>
                            <p:childTnLst>
                              <p:par>
                                <p:cTn id="50" presetID="22" presetClass="entr" presetSubtype="8" fill="hold" grpId="0" nodeType="afterEffect">
                                  <p:stCondLst>
                                    <p:cond delay="0"/>
                                  </p:stCondLst>
                                  <p:childTnLst>
                                    <p:set>
                                      <p:cBhvr>
                                        <p:cTn id="51" dur="1" fill="hold">
                                          <p:stCondLst>
                                            <p:cond delay="0"/>
                                          </p:stCondLst>
                                        </p:cTn>
                                        <p:tgtEl>
                                          <p:spTgt spid="36"/>
                                        </p:tgtEl>
                                        <p:attrNameLst>
                                          <p:attrName>style.visibility</p:attrName>
                                        </p:attrNameLst>
                                      </p:cBhvr>
                                      <p:to>
                                        <p:strVal val="visible"/>
                                      </p:to>
                                    </p:set>
                                    <p:animEffect transition="in" filter="wipe(left)">
                                      <p:cBhvr>
                                        <p:cTn id="52" dur="25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HK" dirty="0" smtClean="0"/>
              <a:t>.ASIA Backend Registry Technology Provider Updates</a:t>
            </a:r>
            <a:endParaRPr lang="en-US" dirty="0"/>
          </a:p>
        </p:txBody>
      </p:sp>
      <p:sp>
        <p:nvSpPr>
          <p:cNvPr id="3" name="Subtitle 2"/>
          <p:cNvSpPr>
            <a:spLocks noGrp="1"/>
          </p:cNvSpPr>
          <p:nvPr>
            <p:ph type="subTitle" idx="1"/>
          </p:nvPr>
        </p:nvSpPr>
        <p:spPr/>
        <p:txBody>
          <a:bodyPr/>
          <a:lstStyle/>
          <a:p>
            <a:r>
              <a:rPr lang="en-HK" dirty="0" err="1" smtClean="0"/>
              <a:t>Afilias</a:t>
            </a:r>
            <a:endParaRPr lang="en-US" dirty="0"/>
          </a:p>
        </p:txBody>
      </p:sp>
    </p:spTree>
    <p:extLst>
      <p:ext uri="{BB962C8B-B14F-4D97-AF65-F5344CB8AC3E}">
        <p14:creationId xmlns:p14="http://schemas.microsoft.com/office/powerpoint/2010/main" val="3161741848"/>
      </p:ext>
    </p:extLst>
  </p:cSld>
  <p:clrMapOvr>
    <a:masterClrMapping/>
  </p:clrMapOvr>
  <p:transition spd="slow">
    <p:fade thruBlk="1"/>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Financial Report 2016</a:t>
            </a:r>
            <a:endParaRPr lang="en-US" dirty="0"/>
          </a:p>
        </p:txBody>
      </p:sp>
      <p:sp>
        <p:nvSpPr>
          <p:cNvPr id="3" name="Subtitle 2"/>
          <p:cNvSpPr>
            <a:spLocks noGrp="1"/>
          </p:cNvSpPr>
          <p:nvPr>
            <p:ph type="subTitle" idx="1"/>
          </p:nvPr>
        </p:nvSpPr>
        <p:spPr/>
        <p:txBody>
          <a:bodyPr/>
          <a:lstStyle/>
          <a:p>
            <a:r>
              <a:rPr lang="en-CA" dirty="0" smtClean="0"/>
              <a:t>Fiscal Year Ending September 30, 201</a:t>
            </a:r>
            <a:r>
              <a:rPr lang="en-US" dirty="0"/>
              <a:t>6</a:t>
            </a:r>
            <a:endParaRPr lang="en-US" dirty="0" smtClean="0"/>
          </a:p>
          <a:p>
            <a:r>
              <a:rPr lang="en-US" dirty="0" smtClean="0"/>
              <a:t>October 2015 – September 2016</a:t>
            </a:r>
            <a:endParaRPr lang="en-US" dirty="0"/>
          </a:p>
        </p:txBody>
      </p:sp>
    </p:spTree>
  </p:cSld>
  <p:clrMapOvr>
    <a:masterClrMapping/>
  </p:clrMapOvr>
  <p:transition spd="slow">
    <p:fade thruBlk="1"/>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b="1" dirty="0" smtClean="0">
                <a:latin typeface="Helvetica" pitchFamily="34" charset="0"/>
                <a:cs typeface="Helvetica" pitchFamily="34" charset="0"/>
              </a:rPr>
              <a:t>Financial Report</a:t>
            </a:r>
          </a:p>
        </p:txBody>
      </p:sp>
      <p:sp>
        <p:nvSpPr>
          <p:cNvPr id="6147" name="Content Placeholder 2"/>
          <p:cNvSpPr>
            <a:spLocks noGrp="1"/>
          </p:cNvSpPr>
          <p:nvPr>
            <p:ph idx="1"/>
          </p:nvPr>
        </p:nvSpPr>
        <p:spPr/>
        <p:txBody>
          <a:bodyPr/>
          <a:lstStyle/>
          <a:p>
            <a:pPr eaLnBrk="1" hangingPunct="1">
              <a:defRPr/>
            </a:pPr>
            <a:r>
              <a:rPr lang="en-CA" dirty="0" smtClean="0"/>
              <a:t>Fiscal Period</a:t>
            </a:r>
          </a:p>
          <a:p>
            <a:pPr lvl="1" eaLnBrk="1" hangingPunct="1">
              <a:defRPr/>
            </a:pPr>
            <a:r>
              <a:rPr lang="en-CA" dirty="0" smtClean="0">
                <a:solidFill>
                  <a:srgbClr val="FFC000"/>
                </a:solidFill>
              </a:rPr>
              <a:t>Oct 1, 2015 – Sep 30, 2016</a:t>
            </a:r>
          </a:p>
          <a:p>
            <a:pPr eaLnBrk="1" hangingPunct="1">
              <a:defRPr/>
            </a:pPr>
            <a:r>
              <a:rPr lang="en-CA" dirty="0" smtClean="0"/>
              <a:t>Auditor</a:t>
            </a:r>
          </a:p>
          <a:p>
            <a:pPr lvl="1" eaLnBrk="1" hangingPunct="1">
              <a:defRPr/>
            </a:pPr>
            <a:r>
              <a:rPr lang="en-US" dirty="0" smtClean="0">
                <a:solidFill>
                  <a:srgbClr val="FFC000"/>
                </a:solidFill>
              </a:rPr>
              <a:t>RSM Hong Kong</a:t>
            </a:r>
          </a:p>
          <a:p>
            <a:pPr eaLnBrk="1" hangingPunct="1">
              <a:defRPr/>
            </a:pPr>
            <a:r>
              <a:rPr lang="en-CA" dirty="0" smtClean="0"/>
              <a:t>Currency</a:t>
            </a:r>
          </a:p>
          <a:p>
            <a:pPr lvl="1" eaLnBrk="1" hangingPunct="1">
              <a:defRPr/>
            </a:pPr>
            <a:r>
              <a:rPr lang="en-CA" dirty="0" smtClean="0">
                <a:solidFill>
                  <a:srgbClr val="FFC000"/>
                </a:solidFill>
              </a:rPr>
              <a:t>Expressed in USD</a:t>
            </a:r>
          </a:p>
        </p:txBody>
      </p:sp>
    </p:spTree>
    <p:extLst>
      <p:ext uri="{BB962C8B-B14F-4D97-AF65-F5344CB8AC3E}">
        <p14:creationId xmlns:p14="http://schemas.microsoft.com/office/powerpoint/2010/main" val="2927427914"/>
      </p:ext>
    </p:extLst>
  </p:cSld>
  <p:clrMapOvr>
    <a:masterClrMapping/>
  </p:clrMapOv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ormAutofit fontScale="90000"/>
          </a:bodyPr>
          <a:lstStyle/>
          <a:p>
            <a:pPr eaLnBrk="1" hangingPunct="1"/>
            <a:r>
              <a:rPr b="1" dirty="0" smtClean="0">
                <a:latin typeface="Helvetica" pitchFamily="34" charset="0"/>
                <a:cs typeface="Helvetica" pitchFamily="34" charset="0"/>
              </a:rPr>
              <a:t>Financial Report</a:t>
            </a:r>
          </a:p>
        </p:txBody>
      </p:sp>
      <p:sp>
        <p:nvSpPr>
          <p:cNvPr id="7171" name="Content Placeholder 2"/>
          <p:cNvSpPr>
            <a:spLocks noGrp="1"/>
          </p:cNvSpPr>
          <p:nvPr>
            <p:ph idx="1"/>
          </p:nvPr>
        </p:nvSpPr>
        <p:spPr>
          <a:xfrm>
            <a:off x="457200" y="1124744"/>
            <a:ext cx="8229600" cy="5184576"/>
          </a:xfrm>
        </p:spPr>
        <p:txBody>
          <a:bodyPr>
            <a:normAutofit/>
          </a:bodyPr>
          <a:lstStyle/>
          <a:p>
            <a:pPr eaLnBrk="1" hangingPunct="1"/>
            <a:r>
              <a:rPr lang="en-CA" dirty="0" smtClean="0"/>
              <a:t>Consolidated financials for the DotAsia Organisation group</a:t>
            </a:r>
          </a:p>
          <a:p>
            <a:pPr eaLnBrk="1" hangingPunct="1">
              <a:buNone/>
            </a:pPr>
            <a:endParaRPr lang="en-CA" dirty="0" smtClean="0"/>
          </a:p>
          <a:p>
            <a:pPr eaLnBrk="1" hangingPunct="1"/>
            <a:r>
              <a:rPr lang="en-CA" dirty="0" smtClean="0"/>
              <a:t>Including subsidiaries and associates</a:t>
            </a:r>
          </a:p>
          <a:p>
            <a:pPr lvl="1"/>
            <a:r>
              <a:rPr lang="en-CA" dirty="0" smtClean="0"/>
              <a:t>.MO (</a:t>
            </a:r>
            <a:r>
              <a:rPr lang="en-CA" dirty="0" err="1" smtClean="0"/>
              <a:t>HNET.Asia</a:t>
            </a:r>
            <a:r>
              <a:rPr lang="en-CA" dirty="0" smtClean="0"/>
              <a:t> - associate)</a:t>
            </a:r>
          </a:p>
          <a:p>
            <a:pPr lvl="1"/>
            <a:r>
              <a:rPr lang="en-CA" dirty="0" smtClean="0"/>
              <a:t>New gTLD Application Entities (</a:t>
            </a:r>
            <a:r>
              <a:rPr lang="en-CA" dirty="0" err="1" smtClean="0"/>
              <a:t>Namesphere</a:t>
            </a:r>
            <a:r>
              <a:rPr lang="en-CA" dirty="0" smtClean="0"/>
              <a:t> - subsidiary)</a:t>
            </a:r>
          </a:p>
        </p:txBody>
      </p:sp>
    </p:spTree>
    <p:extLst>
      <p:ext uri="{BB962C8B-B14F-4D97-AF65-F5344CB8AC3E}">
        <p14:creationId xmlns:p14="http://schemas.microsoft.com/office/powerpoint/2010/main" val="690717681"/>
      </p:ext>
    </p:extLst>
  </p:cSld>
  <p:clrMapOvr>
    <a:masterClrMapping/>
  </p:clrMapOvr>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67544" y="332656"/>
            <a:ext cx="8229600" cy="634082"/>
          </a:xfrm>
        </p:spPr>
        <p:txBody>
          <a:bodyPr>
            <a:normAutofit fontScale="90000"/>
          </a:bodyPr>
          <a:lstStyle/>
          <a:p>
            <a:r>
              <a:rPr b="1" dirty="0" smtClean="0">
                <a:latin typeface="Helvetica" pitchFamily="34" charset="0"/>
                <a:cs typeface="Helvetica" pitchFamily="34" charset="0"/>
              </a:rPr>
              <a:t>Financial Report</a:t>
            </a:r>
            <a:r>
              <a:rPr dirty="0" smtClean="0">
                <a:latin typeface="Helvetica" pitchFamily="34" charset="0"/>
                <a:cs typeface="Helvetica" pitchFamily="34" charset="0"/>
              </a:rPr>
              <a:t>	</a:t>
            </a:r>
          </a:p>
        </p:txBody>
      </p:sp>
      <p:sp>
        <p:nvSpPr>
          <p:cNvPr id="8195" name="Content Placeholder 2"/>
          <p:cNvSpPr>
            <a:spLocks noGrp="1"/>
          </p:cNvSpPr>
          <p:nvPr>
            <p:ph idx="1"/>
          </p:nvPr>
        </p:nvSpPr>
        <p:spPr>
          <a:xfrm>
            <a:off x="457200" y="1196752"/>
            <a:ext cx="8229600" cy="5112568"/>
          </a:xfrm>
        </p:spPr>
        <p:txBody>
          <a:bodyPr/>
          <a:lstStyle/>
          <a:p>
            <a:r>
              <a:rPr lang="en-CA" dirty="0" smtClean="0"/>
              <a:t>Consolidated Financial Statements</a:t>
            </a:r>
          </a:p>
          <a:p>
            <a:r>
              <a:rPr lang="en-CA" dirty="0" smtClean="0"/>
              <a:t>Operating Expenses (DotAsia Organisation)</a:t>
            </a:r>
          </a:p>
          <a:p>
            <a:r>
              <a:rPr lang="en-CA" dirty="0" smtClean="0"/>
              <a:t>Profit &amp; Loss Statement (DotAsia Foundation)</a:t>
            </a:r>
          </a:p>
          <a:p>
            <a:r>
              <a:rPr lang="en-CA" dirty="0" smtClean="0"/>
              <a:t>Investment Portfolio</a:t>
            </a:r>
          </a:p>
        </p:txBody>
      </p:sp>
    </p:spTree>
    <p:extLst>
      <p:ext uri="{BB962C8B-B14F-4D97-AF65-F5344CB8AC3E}">
        <p14:creationId xmlns:p14="http://schemas.microsoft.com/office/powerpoint/2010/main" val="3251327926"/>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67544" y="1052736"/>
          <a:ext cx="8424935" cy="5181600"/>
        </p:xfrm>
        <a:graphic>
          <a:graphicData uri="http://schemas.openxmlformats.org/drawingml/2006/table">
            <a:tbl>
              <a:tblPr firstRow="1" bandRow="1">
                <a:tableStyleId>{2D5ABB26-0587-4C30-8999-92F81FD0307C}</a:tableStyleId>
              </a:tblPr>
              <a:tblGrid>
                <a:gridCol w="4608512"/>
                <a:gridCol w="1800200"/>
                <a:gridCol w="216024"/>
                <a:gridCol w="1800199"/>
              </a:tblGrid>
              <a:tr h="476253">
                <a:tc>
                  <a:txBody>
                    <a:bodyPr/>
                    <a:lstStyle/>
                    <a:p>
                      <a:endParaRPr lang="en-CA" sz="2800" dirty="0" smtClean="0"/>
                    </a:p>
                  </a:txBody>
                  <a:tcPr/>
                </a:tc>
                <a:tc>
                  <a:txBody>
                    <a:bodyPr/>
                    <a:lstStyle/>
                    <a:p>
                      <a:pPr algn="r"/>
                      <a:r>
                        <a:rPr lang="en-CA" sz="2800" b="1" u="sng" dirty="0" smtClean="0"/>
                        <a:t>2016</a:t>
                      </a:r>
                      <a:endParaRPr lang="en-CA" sz="2800" b="1" u="sng" dirty="0"/>
                    </a:p>
                  </a:txBody>
                  <a:tcPr/>
                </a:tc>
                <a:tc>
                  <a:txBody>
                    <a:bodyPr/>
                    <a:lstStyle/>
                    <a:p>
                      <a:pPr algn="r"/>
                      <a:endParaRPr lang="en-CA" sz="2800" b="1" dirty="0"/>
                    </a:p>
                  </a:txBody>
                  <a:tcPr>
                    <a:lnB>
                      <a:noFill/>
                    </a:lnB>
                  </a:tcPr>
                </a:tc>
                <a:tc>
                  <a:txBody>
                    <a:bodyPr/>
                    <a:lstStyle/>
                    <a:p>
                      <a:pPr marL="0" algn="r" rtl="0" eaLnBrk="1" fontAlgn="t" latinLnBrk="0" hangingPunct="1">
                        <a:spcBef>
                          <a:spcPts val="0"/>
                        </a:spcBef>
                        <a:spcAft>
                          <a:spcPts val="0"/>
                        </a:spcAft>
                      </a:pPr>
                      <a:r>
                        <a:rPr lang="en-CA" sz="2800" b="1" i="0" u="sng" strike="noStrike" kern="1200" dirty="0" smtClean="0">
                          <a:solidFill>
                            <a:schemeClr val="bg1">
                              <a:lumMod val="50000"/>
                            </a:schemeClr>
                          </a:solidFill>
                          <a:latin typeface="Calibri"/>
                        </a:rPr>
                        <a:t>2015</a:t>
                      </a:r>
                      <a:endParaRPr lang="en-CA" sz="2800" b="1" i="0" u="sng" strike="noStrike" kern="1200" dirty="0">
                        <a:solidFill>
                          <a:schemeClr val="bg1">
                            <a:lumMod val="50000"/>
                          </a:schemeClr>
                        </a:solidFill>
                        <a:latin typeface="Calibri"/>
                      </a:endParaRPr>
                    </a:p>
                  </a:txBody>
                  <a:tcPr/>
                </a:tc>
              </a:tr>
              <a:tr h="476253">
                <a:tc>
                  <a:txBody>
                    <a:bodyPr/>
                    <a:lstStyle/>
                    <a:p>
                      <a:r>
                        <a:rPr lang="en-CA" sz="2800" dirty="0" smtClean="0"/>
                        <a:t>Income (Recognized)	</a:t>
                      </a:r>
                    </a:p>
                  </a:txBody>
                  <a:tcPr/>
                </a:tc>
                <a:tc>
                  <a:txBody>
                    <a:bodyPr/>
                    <a:lstStyle/>
                    <a:p>
                      <a:pPr algn="r"/>
                      <a:r>
                        <a:rPr lang="en-CA" sz="2800" dirty="0" smtClean="0"/>
                        <a:t>2,422,124</a:t>
                      </a:r>
                      <a:endParaRPr lang="en-CA" sz="2800" dirty="0"/>
                    </a:p>
                  </a:txBody>
                  <a:tcPr>
                    <a:lnR>
                      <a:noFill/>
                    </a:lnR>
                    <a:lnB w="12700" cap="flat" cmpd="sng" algn="ctr">
                      <a:solidFill>
                        <a:schemeClr val="tx1"/>
                      </a:solidFill>
                      <a:prstDash val="solid"/>
                      <a:round/>
                      <a:headEnd type="none" w="med" len="med"/>
                      <a:tailEnd type="none" w="med" len="med"/>
                    </a:lnB>
                  </a:tcPr>
                </a:tc>
                <a:tc>
                  <a:txBody>
                    <a:bodyPr/>
                    <a:lstStyle/>
                    <a:p>
                      <a:pPr algn="r"/>
                      <a:endParaRPr lang="en-CA" sz="2800" dirty="0"/>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r" rtl="0" eaLnBrk="1" fontAlgn="t" latinLnBrk="0" hangingPunct="1">
                        <a:spcBef>
                          <a:spcPts val="0"/>
                        </a:spcBef>
                        <a:spcAft>
                          <a:spcPts val="0"/>
                        </a:spcAft>
                      </a:pPr>
                      <a:r>
                        <a:rPr lang="en-CA" sz="2800" b="0" i="0" u="none" strike="noStrike" kern="1200" dirty="0">
                          <a:solidFill>
                            <a:schemeClr val="bg1">
                              <a:lumMod val="50000"/>
                            </a:schemeClr>
                          </a:solidFill>
                          <a:latin typeface="Calibri"/>
                        </a:rPr>
                        <a:t>2,916,880</a:t>
                      </a:r>
                    </a:p>
                  </a:txBody>
                  <a:tcPr>
                    <a:lnL>
                      <a:noFill/>
                    </a:lnL>
                    <a:lnB w="12700" cap="flat" cmpd="sng" algn="ctr">
                      <a:solidFill>
                        <a:schemeClr val="tx1"/>
                      </a:solidFill>
                      <a:prstDash val="solid"/>
                      <a:round/>
                      <a:headEnd type="none" w="med" len="med"/>
                      <a:tailEnd type="none" w="med" len="med"/>
                    </a:lnB>
                  </a:tcPr>
                </a:tc>
              </a:tr>
              <a:tr h="476253">
                <a:tc>
                  <a:txBody>
                    <a:bodyPr/>
                    <a:lstStyle/>
                    <a:p>
                      <a:r>
                        <a:rPr lang="en-CA" sz="2800" dirty="0" smtClean="0"/>
                        <a:t>Cost of Sales (Recognized)</a:t>
                      </a:r>
                      <a:endParaRPr lang="en-CA" sz="2800" dirty="0"/>
                    </a:p>
                  </a:txBody>
                  <a:tcPr/>
                </a:tc>
                <a:tc>
                  <a:txBody>
                    <a:bodyPr/>
                    <a:lstStyle/>
                    <a:p>
                      <a:pPr algn="r"/>
                      <a:r>
                        <a:rPr lang="en-CA" sz="2800" dirty="0" smtClean="0"/>
                        <a:t>-1,134,661 </a:t>
                      </a:r>
                    </a:p>
                  </a:txBody>
                  <a:tcPr>
                    <a:lnR>
                      <a:noFill/>
                    </a:lnR>
                    <a:lnT w="12700" cap="flat" cmpd="sng" algn="ctr">
                      <a:solidFill>
                        <a:schemeClr val="tx1"/>
                      </a:solidFill>
                      <a:prstDash val="solid"/>
                      <a:round/>
                      <a:headEnd type="none" w="med" len="med"/>
                      <a:tailEnd type="none" w="med" len="med"/>
                    </a:lnT>
                  </a:tcPr>
                </a:tc>
                <a:tc>
                  <a:txBody>
                    <a:bodyPr/>
                    <a:lstStyle/>
                    <a:p>
                      <a:pPr algn="r"/>
                      <a:endParaRPr lang="en-CA" sz="2800" dirty="0" smtClean="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marL="0" algn="r" rtl="0" eaLnBrk="1" fontAlgn="t" latinLnBrk="0" hangingPunct="1">
                        <a:spcBef>
                          <a:spcPts val="0"/>
                        </a:spcBef>
                        <a:spcAft>
                          <a:spcPts val="0"/>
                        </a:spcAft>
                      </a:pPr>
                      <a:r>
                        <a:rPr lang="en-CA" sz="2800" b="0" i="0" u="none" strike="noStrike" kern="1200">
                          <a:solidFill>
                            <a:schemeClr val="bg1">
                              <a:lumMod val="50000"/>
                            </a:schemeClr>
                          </a:solidFill>
                          <a:latin typeface="Calibri"/>
                        </a:rPr>
                        <a:t>-1,363,859 </a:t>
                      </a:r>
                      <a:endParaRPr lang="en-CA" sz="1800" b="0" i="0" u="none" strike="noStrike">
                        <a:solidFill>
                          <a:schemeClr val="bg1">
                            <a:lumMod val="50000"/>
                          </a:schemeClr>
                        </a:solidFill>
                        <a:latin typeface="Arial"/>
                      </a:endParaRPr>
                    </a:p>
                  </a:txBody>
                  <a:tcPr>
                    <a:lnL>
                      <a:noFill/>
                    </a:lnL>
                    <a:lnT w="12700" cap="flat" cmpd="sng" algn="ctr">
                      <a:solidFill>
                        <a:schemeClr val="tx1"/>
                      </a:solidFill>
                      <a:prstDash val="solid"/>
                      <a:round/>
                      <a:headEnd type="none" w="med" len="med"/>
                      <a:tailEnd type="none" w="med" len="med"/>
                    </a:lnT>
                  </a:tcPr>
                </a:tc>
              </a:tr>
              <a:tr h="476253">
                <a:tc>
                  <a:txBody>
                    <a:bodyPr/>
                    <a:lstStyle/>
                    <a:p>
                      <a:r>
                        <a:rPr lang="en-CA" sz="2800" dirty="0" smtClean="0"/>
                        <a:t>Gross Profit</a:t>
                      </a:r>
                      <a:endParaRPr lang="en-CA" sz="2800" dirty="0"/>
                    </a:p>
                  </a:txBody>
                  <a:tcPr/>
                </a:tc>
                <a:tc>
                  <a:txBody>
                    <a:bodyPr/>
                    <a:lstStyle/>
                    <a:p>
                      <a:pPr algn="r"/>
                      <a:r>
                        <a:rPr lang="en-CA" sz="2800" dirty="0" smtClean="0"/>
                        <a:t>1,287,463</a:t>
                      </a:r>
                      <a:endParaRPr lang="en-CA" sz="2800" dirty="0"/>
                    </a:p>
                  </a:txBody>
                  <a:tcPr>
                    <a:lnR>
                      <a:noFill/>
                    </a:lnR>
                    <a:lnB>
                      <a:noFill/>
                    </a:lnB>
                  </a:tcPr>
                </a:tc>
                <a:tc>
                  <a:txBody>
                    <a:bodyPr/>
                    <a:lstStyle/>
                    <a:p>
                      <a:pPr algn="r"/>
                      <a:endParaRPr lang="en-CA" sz="2800" dirty="0"/>
                    </a:p>
                  </a:txBody>
                  <a:tcPr>
                    <a:lnL>
                      <a:noFill/>
                    </a:lnL>
                    <a:lnR>
                      <a:noFill/>
                    </a:lnR>
                    <a:lnT>
                      <a:noFill/>
                    </a:lnT>
                    <a:lnB>
                      <a:noFill/>
                    </a:lnB>
                    <a:lnTlToBr w="12700" cmpd="sng">
                      <a:noFill/>
                      <a:prstDash val="solid"/>
                    </a:lnTlToBr>
                    <a:lnBlToTr w="12700" cmpd="sng">
                      <a:noFill/>
                      <a:prstDash val="solid"/>
                    </a:lnBlToTr>
                  </a:tcPr>
                </a:tc>
                <a:tc>
                  <a:txBody>
                    <a:bodyPr/>
                    <a:lstStyle/>
                    <a:p>
                      <a:pPr marL="0" algn="r" rtl="0" eaLnBrk="1" fontAlgn="t" latinLnBrk="0" hangingPunct="1">
                        <a:spcBef>
                          <a:spcPts val="0"/>
                        </a:spcBef>
                        <a:spcAft>
                          <a:spcPts val="0"/>
                        </a:spcAft>
                      </a:pPr>
                      <a:r>
                        <a:rPr lang="en-CA" sz="2800" b="0" i="0" u="none" strike="noStrike" kern="1200" dirty="0">
                          <a:solidFill>
                            <a:schemeClr val="bg1">
                              <a:lumMod val="50000"/>
                            </a:schemeClr>
                          </a:solidFill>
                          <a:latin typeface="Calibri"/>
                        </a:rPr>
                        <a:t>1,553,021</a:t>
                      </a:r>
                    </a:p>
                  </a:txBody>
                  <a:tcPr>
                    <a:lnL>
                      <a:noFill/>
                    </a:lnL>
                    <a:lnB>
                      <a:noFill/>
                    </a:lnB>
                  </a:tcPr>
                </a:tc>
              </a:tr>
              <a:tr h="476253">
                <a:tc>
                  <a:txBody>
                    <a:bodyPr/>
                    <a:lstStyle/>
                    <a:p>
                      <a:r>
                        <a:rPr lang="en-CA" sz="2800" dirty="0" smtClean="0"/>
                        <a:t>Other Income*</a:t>
                      </a:r>
                      <a:endParaRPr lang="en-CA" sz="2800" dirty="0"/>
                    </a:p>
                  </a:txBody>
                  <a:tcPr/>
                </a:tc>
                <a:tc>
                  <a:txBody>
                    <a:bodyPr/>
                    <a:lstStyle/>
                    <a:p>
                      <a:pPr algn="r"/>
                      <a:r>
                        <a:rPr lang="en-CA" sz="2800" dirty="0" smtClean="0"/>
                        <a:t>334,546</a:t>
                      </a:r>
                      <a:endParaRPr lang="en-CA" sz="2800" dirty="0"/>
                    </a:p>
                  </a:txBody>
                  <a:tcPr>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CA" sz="2800" dirty="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r" rtl="0" eaLnBrk="1" fontAlgn="t" latinLnBrk="0" hangingPunct="1">
                        <a:spcBef>
                          <a:spcPts val="0"/>
                        </a:spcBef>
                        <a:spcAft>
                          <a:spcPts val="0"/>
                        </a:spcAft>
                      </a:pPr>
                      <a:r>
                        <a:rPr lang="en-CA" sz="2800" b="0" i="0" u="none" strike="noStrike" kern="1200" dirty="0">
                          <a:solidFill>
                            <a:schemeClr val="bg1">
                              <a:lumMod val="50000"/>
                            </a:schemeClr>
                          </a:solidFill>
                          <a:latin typeface="Calibri"/>
                        </a:rPr>
                        <a:t>2,872,651</a:t>
                      </a:r>
                    </a:p>
                  </a:txBody>
                  <a:tcPr>
                    <a:lnL>
                      <a:noFill/>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6253">
                <a:tc>
                  <a:txBody>
                    <a:bodyPr/>
                    <a:lstStyle/>
                    <a:p>
                      <a:r>
                        <a:rPr lang="en-CA" sz="2800" dirty="0" smtClean="0"/>
                        <a:t>Administrative Expenses</a:t>
                      </a:r>
                      <a:endParaRPr lang="en-CA" sz="2800" dirty="0"/>
                    </a:p>
                  </a:txBody>
                  <a:tcPr/>
                </a:tc>
                <a:tc>
                  <a:txBody>
                    <a:bodyPr/>
                    <a:lstStyle/>
                    <a:p>
                      <a:pPr algn="r"/>
                      <a:r>
                        <a:rPr lang="en-CA" sz="2800" dirty="0" smtClean="0"/>
                        <a:t>-1,667,238 </a:t>
                      </a:r>
                    </a:p>
                  </a:txBody>
                  <a:tcPr>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endParaRPr lang="en-CA" sz="2800"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r" rtl="0" eaLnBrk="1" fontAlgn="t" latinLnBrk="0" hangingPunct="1">
                        <a:spcBef>
                          <a:spcPts val="0"/>
                        </a:spcBef>
                        <a:spcAft>
                          <a:spcPts val="0"/>
                        </a:spcAft>
                      </a:pPr>
                      <a:r>
                        <a:rPr lang="en-CA" sz="2800" b="0" i="0" u="none" strike="noStrike" kern="1200" dirty="0">
                          <a:solidFill>
                            <a:schemeClr val="bg1">
                              <a:lumMod val="50000"/>
                            </a:schemeClr>
                          </a:solidFill>
                          <a:latin typeface="Calibri"/>
                        </a:rPr>
                        <a:t>-2,087,530 </a:t>
                      </a:r>
                      <a:endParaRPr lang="en-CA" sz="1800" b="0" i="0" u="none" strike="noStrike" dirty="0">
                        <a:solidFill>
                          <a:schemeClr val="bg1">
                            <a:lumMod val="50000"/>
                          </a:schemeClr>
                        </a:solidFill>
                        <a:latin typeface="Arial"/>
                      </a:endParaRPr>
                    </a:p>
                  </a:txBody>
                  <a:tcPr>
                    <a:lnL>
                      <a:noFill/>
                    </a:lnL>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r>
              <a:tr h="2388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b="1" dirty="0" smtClean="0"/>
                        <a:t>Profit/Loss from Operations</a:t>
                      </a:r>
                    </a:p>
                  </a:txBody>
                  <a:tcPr>
                    <a:lnR>
                      <a:noFill/>
                    </a:ln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t>-35,229</a:t>
                      </a:r>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rtl="0" eaLnBrk="1" fontAlgn="auto" latinLnBrk="0" hangingPunct="1">
                        <a:spcBef>
                          <a:spcPts val="0"/>
                        </a:spcBef>
                        <a:spcAft>
                          <a:spcPts val="0"/>
                        </a:spcAft>
                      </a:pPr>
                      <a:r>
                        <a:rPr lang="en-CA" sz="2800" b="1" i="0" u="none" strike="noStrike" kern="1200" dirty="0">
                          <a:solidFill>
                            <a:schemeClr val="bg1">
                              <a:lumMod val="50000"/>
                            </a:schemeClr>
                          </a:solidFill>
                          <a:latin typeface="Calibri"/>
                        </a:rPr>
                        <a:t>2,338,142</a:t>
                      </a:r>
                      <a:endParaRPr lang="en-CA" sz="1800" b="0" i="0" u="none" strike="noStrike" dirty="0">
                        <a:solidFill>
                          <a:schemeClr val="bg1">
                            <a:lumMod val="50000"/>
                          </a:schemeClr>
                        </a:solidFill>
                        <a:latin typeface="Arial"/>
                      </a:endParaRPr>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dirty="0" smtClean="0"/>
                        <a:t>Finance Costs</a:t>
                      </a:r>
                    </a:p>
                  </a:txBody>
                  <a:tcPr>
                    <a:lnR>
                      <a:noFill/>
                    </a:ln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dirty="0" smtClean="0"/>
                        <a:t>-60,834</a:t>
                      </a:r>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rtl="0" eaLnBrk="1" fontAlgn="auto" latinLnBrk="0" hangingPunct="1">
                        <a:spcBef>
                          <a:spcPts val="0"/>
                        </a:spcBef>
                        <a:spcAft>
                          <a:spcPts val="0"/>
                        </a:spcAft>
                      </a:pPr>
                      <a:r>
                        <a:rPr lang="en-CA" sz="2800" b="0" i="0" u="none" strike="noStrike" kern="1200" dirty="0">
                          <a:solidFill>
                            <a:schemeClr val="bg1">
                              <a:lumMod val="50000"/>
                            </a:schemeClr>
                          </a:solidFill>
                          <a:latin typeface="Calibri"/>
                        </a:rPr>
                        <a:t>-62,204</a:t>
                      </a:r>
                      <a:endParaRPr lang="en-CA" sz="1800" b="0" i="0" u="none" strike="noStrike" dirty="0">
                        <a:solidFill>
                          <a:schemeClr val="bg1">
                            <a:lumMod val="50000"/>
                          </a:schemeClr>
                        </a:solidFill>
                        <a:latin typeface="Arial"/>
                      </a:endParaRPr>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dirty="0" smtClean="0"/>
                        <a:t>Share on Profits of Associate</a:t>
                      </a: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dirty="0" smtClean="0"/>
                        <a:t>36,643</a:t>
                      </a:r>
                    </a:p>
                  </a:txBody>
                  <a:tcPr>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rtl="0" eaLnBrk="1" fontAlgn="auto" latinLnBrk="0" hangingPunct="1">
                        <a:spcBef>
                          <a:spcPts val="0"/>
                        </a:spcBef>
                        <a:spcAft>
                          <a:spcPts val="0"/>
                        </a:spcAft>
                      </a:pPr>
                      <a:r>
                        <a:rPr lang="en-CA" sz="2800" b="0" i="0" u="none" strike="noStrike" kern="1200" dirty="0">
                          <a:solidFill>
                            <a:schemeClr val="bg1">
                              <a:lumMod val="50000"/>
                            </a:schemeClr>
                          </a:solidFill>
                          <a:latin typeface="Calibri"/>
                        </a:rPr>
                        <a:t>35,011</a:t>
                      </a:r>
                      <a:endParaRPr lang="en-CA" sz="1800" b="0" i="0" u="none" strike="noStrike" dirty="0">
                        <a:solidFill>
                          <a:schemeClr val="bg1">
                            <a:lumMod val="50000"/>
                          </a:schemeClr>
                        </a:solidFill>
                        <a:latin typeface="Arial"/>
                      </a:endParaRPr>
                    </a:p>
                  </a:txBody>
                  <a:tcPr>
                    <a:lnL>
                      <a:noFill/>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b="1" dirty="0" smtClean="0"/>
                        <a:t>Profit/Loss for the year</a:t>
                      </a: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t>-59,420</a:t>
                      </a:r>
                    </a:p>
                  </a:txBody>
                  <a:tcPr>
                    <a:lnT w="12700" cap="flat" cmpd="sng" algn="ctr">
                      <a:solidFill>
                        <a:schemeClr val="tx1"/>
                      </a:solidFill>
                      <a:prstDash val="solid"/>
                      <a:round/>
                      <a:headEnd type="none" w="med" len="med"/>
                      <a:tailEnd type="none" w="med" len="med"/>
                    </a:lnT>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T w="12700" cap="flat" cmpd="sng" algn="ctr">
                      <a:noFill/>
                      <a:prstDash val="solid"/>
                      <a:round/>
                      <a:headEnd type="none" w="med" len="med"/>
                      <a:tailEnd type="none" w="med" len="med"/>
                    </a:lnT>
                  </a:tcPr>
                </a:tc>
                <a:tc>
                  <a:txBody>
                    <a:bodyPr/>
                    <a:lstStyle/>
                    <a:p>
                      <a:pPr marL="0" marR="0" indent="0" algn="r" rtl="0" eaLnBrk="1" fontAlgn="auto" latinLnBrk="0" hangingPunct="1">
                        <a:spcBef>
                          <a:spcPts val="0"/>
                        </a:spcBef>
                        <a:spcAft>
                          <a:spcPts val="0"/>
                        </a:spcAft>
                      </a:pPr>
                      <a:r>
                        <a:rPr lang="en-CA" sz="2800" b="1" i="0" u="none" strike="noStrike" kern="1200" dirty="0">
                          <a:solidFill>
                            <a:schemeClr val="bg1">
                              <a:lumMod val="50000"/>
                            </a:schemeClr>
                          </a:solidFill>
                          <a:latin typeface="Calibri"/>
                        </a:rPr>
                        <a:t>2,310,951</a:t>
                      </a:r>
                      <a:endParaRPr lang="en-CA" sz="1800" b="0" i="0" u="none" strike="noStrike" dirty="0">
                        <a:solidFill>
                          <a:schemeClr val="bg1">
                            <a:lumMod val="50000"/>
                          </a:schemeClr>
                        </a:solidFill>
                        <a:latin typeface="Arial"/>
                      </a:endParaRPr>
                    </a:p>
                  </a:txBody>
                  <a:tcPr>
                    <a:lnT w="12700" cap="flat" cmpd="sng" algn="ctr">
                      <a:solidFill>
                        <a:schemeClr val="tx1"/>
                      </a:solidFill>
                      <a:prstDash val="solid"/>
                      <a:round/>
                      <a:headEnd type="none" w="med" len="med"/>
                      <a:tailEnd type="none" w="med" len="med"/>
                    </a:lnT>
                  </a:tcPr>
                </a:tc>
              </a:tr>
            </a:tbl>
          </a:graphicData>
        </a:graphic>
      </p:graphicFrame>
      <p:sp>
        <p:nvSpPr>
          <p:cNvPr id="6" name="Title 1"/>
          <p:cNvSpPr txBox="1">
            <a:spLocks/>
          </p:cNvSpPr>
          <p:nvPr/>
        </p:nvSpPr>
        <p:spPr>
          <a:xfrm>
            <a:off x="457200" y="188640"/>
            <a:ext cx="8686800" cy="725487"/>
          </a:xfrm>
          <a:prstGeom prst="rect">
            <a:avLst/>
          </a:prstGeom>
        </p:spPr>
        <p:txBody>
          <a:bodyPr vert="horz" lIns="91440" tIns="45720" rIns="91440" bIns="45720" rtlCol="0" anchor="ctr">
            <a:normAutofit fontScale="97500"/>
          </a:bodyPr>
          <a:lstStyle/>
          <a:p>
            <a:pPr>
              <a:spcBef>
                <a:spcPct val="0"/>
              </a:spcBef>
              <a:defRPr/>
            </a:pPr>
            <a:r>
              <a:rPr lang="en-CA" sz="4000" b="1" dirty="0" smtClean="0">
                <a:solidFill>
                  <a:prstClr val="black"/>
                </a:solidFill>
                <a:latin typeface="Helvetica" pitchFamily="34" charset="0"/>
              </a:rPr>
              <a:t>Income Statement  </a:t>
            </a:r>
            <a:r>
              <a:rPr lang="en-CA" sz="2400" b="1" dirty="0" smtClean="0">
                <a:solidFill>
                  <a:prstClr val="black"/>
                </a:solidFill>
                <a:latin typeface="Helvetica" pitchFamily="34" charset="0"/>
              </a:rPr>
              <a:t>(Oct 1, 2015 to Sep 30, 2016)</a:t>
            </a:r>
          </a:p>
        </p:txBody>
      </p:sp>
    </p:spTree>
    <p:extLst>
      <p:ext uri="{BB962C8B-B14F-4D97-AF65-F5344CB8AC3E}">
        <p14:creationId xmlns:p14="http://schemas.microsoft.com/office/powerpoint/2010/main" val="2410463589"/>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476672"/>
            <a:ext cx="8686800" cy="725487"/>
          </a:xfrm>
        </p:spPr>
        <p:txBody>
          <a:bodyPr>
            <a:normAutofit/>
          </a:bodyPr>
          <a:lstStyle/>
          <a:p>
            <a:r>
              <a:rPr lang="en-CA" sz="3200" b="1" dirty="0" smtClean="0">
                <a:latin typeface="Helvetica" pitchFamily="34" charset="0"/>
              </a:rPr>
              <a:t>* Other Income (Breakdown)</a:t>
            </a:r>
            <a:endParaRPr sz="3200" b="1" dirty="0" smtClean="0">
              <a:latin typeface="Helvetica" pitchFamily="34" charset="0"/>
            </a:endParaRPr>
          </a:p>
        </p:txBody>
      </p:sp>
      <p:graphicFrame>
        <p:nvGraphicFramePr>
          <p:cNvPr id="4" name="Content Placeholder 3"/>
          <p:cNvGraphicFramePr>
            <a:graphicFrameLocks noGrp="1"/>
          </p:cNvGraphicFramePr>
          <p:nvPr>
            <p:ph idx="1"/>
          </p:nvPr>
        </p:nvGraphicFramePr>
        <p:xfrm>
          <a:off x="467544" y="1340768"/>
          <a:ext cx="8280920" cy="2072640"/>
        </p:xfrm>
        <a:graphic>
          <a:graphicData uri="http://schemas.openxmlformats.org/drawingml/2006/table">
            <a:tbl>
              <a:tblPr firstRow="1" bandRow="1">
                <a:tableStyleId>{2D5ABB26-0587-4C30-8999-92F81FD0307C}</a:tableStyleId>
              </a:tblPr>
              <a:tblGrid>
                <a:gridCol w="6552728"/>
                <a:gridCol w="1728192"/>
              </a:tblGrid>
              <a:tr h="476253">
                <a:tc>
                  <a:txBody>
                    <a:bodyPr/>
                    <a:lstStyle/>
                    <a:p>
                      <a:r>
                        <a:rPr lang="en-CA" sz="2800" b="0" dirty="0" smtClean="0"/>
                        <a:t>Investment</a:t>
                      </a:r>
                      <a:r>
                        <a:rPr lang="en-CA" sz="2800" b="0" baseline="0" dirty="0" smtClean="0"/>
                        <a:t> Income</a:t>
                      </a:r>
                      <a:endParaRPr lang="en-CA" sz="2800" b="0" dirty="0"/>
                    </a:p>
                  </a:txBody>
                  <a:tcPr>
                    <a:lnR>
                      <a:noFill/>
                    </a:lnR>
                  </a:tcPr>
                </a:tc>
                <a:tc>
                  <a:txBody>
                    <a:bodyPr/>
                    <a:lstStyle/>
                    <a:p>
                      <a:pPr algn="r"/>
                      <a:r>
                        <a:rPr lang="en-CA" sz="2800" b="0" dirty="0" smtClean="0"/>
                        <a:t>73,750</a:t>
                      </a:r>
                      <a:endParaRPr lang="en-CA" sz="2800" b="0" dirty="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r>
              <a:tr h="476253">
                <a:tc>
                  <a:txBody>
                    <a:bodyPr/>
                    <a:lstStyle/>
                    <a:p>
                      <a:r>
                        <a:rPr lang="en-CA" sz="2800" b="0" dirty="0" smtClean="0"/>
                        <a:t>Expiration</a:t>
                      </a:r>
                      <a:r>
                        <a:rPr lang="en-CA" sz="2800" b="0" baseline="0" dirty="0" smtClean="0"/>
                        <a:t> of SCP Funds</a:t>
                      </a:r>
                      <a:endParaRPr lang="en-CA" sz="2800" b="0" dirty="0"/>
                    </a:p>
                  </a:txBody>
                  <a:tcPr/>
                </a:tc>
                <a:tc>
                  <a:txBody>
                    <a:bodyPr/>
                    <a:lstStyle/>
                    <a:p>
                      <a:pPr algn="r"/>
                      <a:r>
                        <a:rPr lang="en-CA" sz="2800" b="0" dirty="0" smtClean="0"/>
                        <a:t>141,821</a:t>
                      </a:r>
                      <a:endParaRPr lang="en-CA" sz="2800" b="0" dirty="0"/>
                    </a:p>
                  </a:txBody>
                  <a:tcPr>
                    <a:lnT>
                      <a:noFill/>
                    </a:lnT>
                    <a:lnB>
                      <a:noFill/>
                    </a:lnB>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b="0" dirty="0" smtClean="0"/>
                        <a:t>Other service fee</a:t>
                      </a: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0" dirty="0" smtClean="0"/>
                        <a:t>129,000</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6253">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t>Total Other Income:</a:t>
                      </a:r>
                    </a:p>
                  </a:txBody>
                  <a:tcPr/>
                </a:tc>
                <a:tc>
                  <a:txBody>
                    <a:bodyPr/>
                    <a:lstStyle/>
                    <a:p>
                      <a:pPr marL="0" marR="0" indent="0" algn="r" rtl="0" eaLnBrk="1" fontAlgn="auto" latinLnBrk="0" hangingPunct="1">
                        <a:spcBef>
                          <a:spcPts val="0"/>
                        </a:spcBef>
                        <a:spcAft>
                          <a:spcPts val="0"/>
                        </a:spcAft>
                      </a:pPr>
                      <a:r>
                        <a:rPr lang="en-CA" sz="2800" b="1" i="0" u="none" strike="noStrike" kern="1200" dirty="0" smtClean="0">
                          <a:solidFill>
                            <a:schemeClr val="tx1"/>
                          </a:solidFill>
                          <a:latin typeface="Calibri"/>
                        </a:rPr>
                        <a:t>344,546</a:t>
                      </a:r>
                      <a:endParaRPr lang="en-CA" sz="2800" b="1" i="0" u="none" strike="noStrike" kern="1200" dirty="0">
                        <a:solidFill>
                          <a:schemeClr val="tx1"/>
                        </a:solidFill>
                        <a:latin typeface="Calibri"/>
                      </a:endParaRPr>
                    </a:p>
                  </a:txBody>
                  <a:tcPr>
                    <a:lnT w="12700" cap="flat" cmpd="sng" algn="ctr">
                      <a:solidFill>
                        <a:schemeClr val="tx1"/>
                      </a:solidFill>
                      <a:prstDash val="solid"/>
                      <a:round/>
                      <a:headEnd type="none" w="med" len="med"/>
                      <a:tailEnd type="none" w="med" len="med"/>
                    </a:lnT>
                  </a:tcPr>
                </a:tc>
              </a:tr>
            </a:tbl>
          </a:graphicData>
        </a:graphic>
      </p:graphicFrame>
    </p:spTree>
    <p:extLst>
      <p:ext uri="{BB962C8B-B14F-4D97-AF65-F5344CB8AC3E}">
        <p14:creationId xmlns:p14="http://schemas.microsoft.com/office/powerpoint/2010/main" val="893563005"/>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686800" cy="725487"/>
          </a:xfrm>
        </p:spPr>
        <p:txBody>
          <a:bodyPr>
            <a:normAutofit/>
          </a:bodyPr>
          <a:lstStyle/>
          <a:p>
            <a:r>
              <a:rPr sz="3600" b="1" dirty="0" smtClean="0">
                <a:latin typeface="Helvetica" pitchFamily="34" charset="0"/>
              </a:rPr>
              <a:t>Income Statement  (</a:t>
            </a:r>
            <a:r>
              <a:rPr lang="en-CA" sz="3600" b="1" dirty="0" smtClean="0">
                <a:latin typeface="Helvetica" pitchFamily="34" charset="0"/>
              </a:rPr>
              <a:t>Cont’d</a:t>
            </a:r>
            <a:r>
              <a:rPr sz="3600" b="1" dirty="0" smtClean="0">
                <a:latin typeface="Helvetica" pitchFamily="34" charset="0"/>
              </a:rPr>
              <a:t>)</a:t>
            </a:r>
          </a:p>
        </p:txBody>
      </p:sp>
      <p:graphicFrame>
        <p:nvGraphicFramePr>
          <p:cNvPr id="4" name="Content Placeholder 3"/>
          <p:cNvGraphicFramePr>
            <a:graphicFrameLocks noGrp="1"/>
          </p:cNvGraphicFramePr>
          <p:nvPr>
            <p:ph idx="1"/>
          </p:nvPr>
        </p:nvGraphicFramePr>
        <p:xfrm>
          <a:off x="467544" y="1340768"/>
          <a:ext cx="8424935" cy="4480560"/>
        </p:xfrm>
        <a:graphic>
          <a:graphicData uri="http://schemas.openxmlformats.org/drawingml/2006/table">
            <a:tbl>
              <a:tblPr firstRow="1" bandRow="1">
                <a:tableStyleId>{2D5ABB26-0587-4C30-8999-92F81FD0307C}</a:tableStyleId>
              </a:tblPr>
              <a:tblGrid>
                <a:gridCol w="4896544"/>
                <a:gridCol w="1584176"/>
                <a:gridCol w="216024"/>
                <a:gridCol w="1728191"/>
              </a:tblGrid>
              <a:tr h="476253">
                <a:tc>
                  <a:txBody>
                    <a:bodyPr/>
                    <a:lstStyle/>
                    <a:p>
                      <a:endParaRPr lang="en-CA" sz="2800" dirty="0" smtClean="0"/>
                    </a:p>
                  </a:txBody>
                  <a:tcPr/>
                </a:tc>
                <a:tc>
                  <a:txBody>
                    <a:bodyPr/>
                    <a:lstStyle/>
                    <a:p>
                      <a:pPr algn="r"/>
                      <a:r>
                        <a:rPr lang="en-CA" sz="2800" b="1" u="sng" dirty="0" smtClean="0"/>
                        <a:t>2016</a:t>
                      </a:r>
                      <a:endParaRPr lang="en-CA" sz="2800" b="1" u="sng" dirty="0"/>
                    </a:p>
                  </a:txBody>
                  <a:tcPr/>
                </a:tc>
                <a:tc>
                  <a:txBody>
                    <a:bodyPr/>
                    <a:lstStyle/>
                    <a:p>
                      <a:pPr algn="r"/>
                      <a:endParaRPr lang="en-CA" sz="2800" b="1" dirty="0"/>
                    </a:p>
                  </a:txBody>
                  <a:tcPr/>
                </a:tc>
                <a:tc>
                  <a:txBody>
                    <a:bodyPr/>
                    <a:lstStyle/>
                    <a:p>
                      <a:pPr algn="r"/>
                      <a:r>
                        <a:rPr lang="en-CA" sz="2800" b="1" u="sng" dirty="0" smtClean="0">
                          <a:solidFill>
                            <a:schemeClr val="bg1">
                              <a:lumMod val="50000"/>
                            </a:schemeClr>
                          </a:solidFill>
                        </a:rPr>
                        <a:t>2015</a:t>
                      </a:r>
                      <a:endParaRPr lang="en-CA" sz="2800" b="1" u="sng" dirty="0">
                        <a:solidFill>
                          <a:schemeClr val="bg1">
                            <a:lumMod val="50000"/>
                          </a:schemeClr>
                        </a:solidFill>
                      </a:endParaRPr>
                    </a:p>
                  </a:txBody>
                  <a:tcPr/>
                </a:tc>
              </a:tr>
              <a:tr h="476253">
                <a:tc>
                  <a:txBody>
                    <a:bodyPr/>
                    <a:lstStyle/>
                    <a:p>
                      <a:r>
                        <a:rPr lang="en-CA" sz="2800" dirty="0" smtClean="0"/>
                        <a:t>	</a:t>
                      </a:r>
                    </a:p>
                  </a:txBody>
                  <a:tcPr/>
                </a:tc>
                <a:tc>
                  <a:txBody>
                    <a:bodyPr/>
                    <a:lstStyle/>
                    <a:p>
                      <a:pPr algn="r"/>
                      <a:endParaRPr lang="en-CA" sz="2800" dirty="0"/>
                    </a:p>
                  </a:txBody>
                  <a:tcPr>
                    <a:lnB>
                      <a:noFill/>
                    </a:lnB>
                  </a:tcPr>
                </a:tc>
                <a:tc>
                  <a:txBody>
                    <a:bodyPr/>
                    <a:lstStyle/>
                    <a:p>
                      <a:pPr algn="r"/>
                      <a:endParaRPr lang="en-CA" sz="2800" dirty="0"/>
                    </a:p>
                  </a:txBody>
                  <a:tcPr>
                    <a:lnB>
                      <a:noFill/>
                    </a:lnB>
                  </a:tcPr>
                </a:tc>
                <a:tc>
                  <a:txBody>
                    <a:bodyPr/>
                    <a:lstStyle/>
                    <a:p>
                      <a:pPr algn="r"/>
                      <a:endParaRPr lang="en-CA" sz="2800" dirty="0">
                        <a:solidFill>
                          <a:schemeClr val="bg1">
                            <a:lumMod val="50000"/>
                          </a:schemeClr>
                        </a:solidFill>
                      </a:endParaRPr>
                    </a:p>
                  </a:txBody>
                  <a:tcPr>
                    <a:lnB>
                      <a:noFill/>
                    </a:lnB>
                  </a:tcPr>
                </a:tc>
              </a:tr>
              <a:tr h="476253">
                <a:tc>
                  <a:txBody>
                    <a:bodyPr/>
                    <a:lstStyle/>
                    <a:p>
                      <a:r>
                        <a:rPr lang="en-CA" sz="2800" dirty="0" smtClean="0"/>
                        <a:t>Loss/Gain on Property</a:t>
                      </a:r>
                      <a:r>
                        <a:rPr lang="en-CA" sz="2800" baseline="0" dirty="0" smtClean="0"/>
                        <a:t> </a:t>
                      </a:r>
                      <a:r>
                        <a:rPr lang="en-CA" sz="2800" baseline="0" dirty="0" err="1" smtClean="0"/>
                        <a:t>Revalu</a:t>
                      </a:r>
                      <a:r>
                        <a:rPr lang="en-CA" sz="2800" baseline="0" dirty="0" smtClean="0"/>
                        <a:t>.</a:t>
                      </a:r>
                      <a:endParaRPr lang="en-CA" sz="2800" dirty="0"/>
                    </a:p>
                  </a:txBody>
                  <a:tcPr>
                    <a:lnR>
                      <a:noFill/>
                    </a:lnR>
                  </a:tcPr>
                </a:tc>
                <a:tc>
                  <a:txBody>
                    <a:bodyPr/>
                    <a:lstStyle/>
                    <a:p>
                      <a:pPr algn="r"/>
                      <a:r>
                        <a:rPr lang="en-CA" sz="2800" dirty="0" smtClean="0"/>
                        <a:t>-208,361</a:t>
                      </a:r>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endParaRPr lang="en-CA" sz="2800" dirty="0" smtClean="0"/>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359,512</a:t>
                      </a:r>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r>
                        <a:rPr lang="en-CA" sz="2800" dirty="0" smtClean="0"/>
                        <a:t>Fair Value Changes of Available-for-sale Financial Assets</a:t>
                      </a:r>
                      <a:endParaRPr lang="en-CA" sz="2800" dirty="0"/>
                    </a:p>
                  </a:txBody>
                  <a:tcPr/>
                </a:tc>
                <a:tc>
                  <a:txBody>
                    <a:bodyPr/>
                    <a:lstStyle/>
                    <a:p>
                      <a:pPr algn="r"/>
                      <a:r>
                        <a:rPr lang="en-CA" sz="2800" dirty="0" smtClean="0"/>
                        <a:t>72,935</a:t>
                      </a:r>
                      <a:endParaRPr lang="en-CA" sz="2800" dirty="0"/>
                    </a:p>
                  </a:txBody>
                  <a:tcPr>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CA" sz="2800" dirty="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-143,568</a:t>
                      </a:r>
                      <a:endParaRPr lang="en-CA" sz="2800" dirty="0">
                        <a:solidFill>
                          <a:schemeClr val="bg1">
                            <a:lumMod val="50000"/>
                          </a:schemeClr>
                        </a:solidFill>
                      </a:endParaRPr>
                    </a:p>
                  </a:txBody>
                  <a:tcPr>
                    <a:lnL>
                      <a:noFill/>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6253">
                <a:tc>
                  <a:txBody>
                    <a:bodyPr/>
                    <a:lstStyle/>
                    <a:p>
                      <a:r>
                        <a:rPr lang="en-CA" sz="2800" dirty="0" smtClean="0"/>
                        <a:t>Other Comprehensive Income</a:t>
                      </a:r>
                      <a:endParaRPr lang="en-CA" sz="2800" dirty="0"/>
                    </a:p>
                  </a:txBody>
                  <a:tcPr/>
                </a:tc>
                <a:tc>
                  <a:txBody>
                    <a:bodyPr/>
                    <a:lstStyle/>
                    <a:p>
                      <a:pPr algn="r"/>
                      <a:r>
                        <a:rPr lang="en-CA" sz="2800" dirty="0" smtClean="0"/>
                        <a:t>-135,426</a:t>
                      </a:r>
                      <a:endParaRPr lang="en-CA" sz="2800" dirty="0"/>
                    </a:p>
                  </a:txBody>
                  <a:tcPr>
                    <a:lnR>
                      <a:noFill/>
                    </a:lnR>
                    <a:lnT w="12700" cap="flat" cmpd="sng" algn="ctr">
                      <a:solidFill>
                        <a:schemeClr val="tx1"/>
                      </a:solidFill>
                      <a:prstDash val="solid"/>
                      <a:round/>
                      <a:headEnd type="none" w="med" len="med"/>
                      <a:tailEnd type="none" w="med" len="med"/>
                    </a:lnT>
                    <a:lnB>
                      <a:noFill/>
                    </a:lnB>
                  </a:tcPr>
                </a:tc>
                <a:tc>
                  <a:txBody>
                    <a:bodyPr/>
                    <a:lstStyle/>
                    <a:p>
                      <a:pPr algn="r"/>
                      <a:endParaRPr lang="en-CA" sz="2800" dirty="0"/>
                    </a:p>
                  </a:txBody>
                  <a:tcPr>
                    <a:lnL>
                      <a:noFill/>
                    </a:lnL>
                    <a:lnR>
                      <a:noFill/>
                    </a:lnR>
                    <a:lnT>
                      <a:noFill/>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215,944</a:t>
                      </a:r>
                      <a:endParaRPr lang="en-CA" sz="2800" dirty="0">
                        <a:solidFill>
                          <a:schemeClr val="bg1">
                            <a:lumMod val="50000"/>
                          </a:schemeClr>
                        </a:solidFill>
                      </a:endParaRPr>
                    </a:p>
                  </a:txBody>
                  <a:tcPr>
                    <a:lnL>
                      <a:noFill/>
                    </a:lnL>
                    <a:lnT w="12700" cap="flat" cmpd="sng" algn="ctr">
                      <a:solidFill>
                        <a:schemeClr val="tx1"/>
                      </a:solidFill>
                      <a:prstDash val="solid"/>
                      <a:round/>
                      <a:headEnd type="none" w="med" len="med"/>
                      <a:tailEnd type="none" w="med" len="med"/>
                    </a:lnT>
                    <a:lnB>
                      <a:noFill/>
                    </a:lnB>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solidFill>
                          <a:schemeClr val="bg1">
                            <a:lumMod val="50000"/>
                          </a:schemeClr>
                        </a:solidFill>
                      </a:endParaRPr>
                    </a:p>
                  </a:txBody>
                  <a:tcPr>
                    <a:lnL>
                      <a:noFill/>
                    </a:lnL>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b="1" dirty="0" smtClean="0"/>
                        <a:t>Total Comprehensive Income</a:t>
                      </a: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t>-194,846</a:t>
                      </a:r>
                    </a:p>
                  </a:txBody>
                  <a:tcPr>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solidFill>
                            <a:schemeClr val="bg1">
                              <a:lumMod val="50000"/>
                            </a:schemeClr>
                          </a:solidFill>
                        </a:rPr>
                        <a:t>2,526,895</a:t>
                      </a:r>
                    </a:p>
                  </a:txBody>
                  <a:tcPr>
                    <a:lnL>
                      <a:noFill/>
                    </a:lnL>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2388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CA" sz="2800" dirty="0" smtClean="0"/>
                    </a:p>
                  </a:txBody>
                  <a:tcPr marL="0" marR="0" marT="0" marB="0">
                    <a:lnR>
                      <a:noFill/>
                    </a:ln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p>
                  </a:txBody>
                  <a:tcPr marL="0" marR="0" marT="0" marB="0">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p>
                  </a:txBody>
                  <a:tcPr marL="0" marR="0" marT="0" marB="0">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solidFill>
                          <a:schemeClr val="bg1">
                            <a:lumMod val="50000"/>
                          </a:schemeClr>
                        </a:solidFill>
                      </a:endParaRPr>
                    </a:p>
                  </a:txBody>
                  <a:tcPr marL="0" marR="0" marT="0" marB="0">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bl>
          </a:graphicData>
        </a:graphic>
      </p:graphicFrame>
    </p:spTree>
    <p:extLst>
      <p:ext uri="{BB962C8B-B14F-4D97-AF65-F5344CB8AC3E}">
        <p14:creationId xmlns:p14="http://schemas.microsoft.com/office/powerpoint/2010/main" val="3166823281"/>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686800" cy="725487"/>
          </a:xfrm>
        </p:spPr>
        <p:txBody>
          <a:bodyPr>
            <a:normAutofit fontScale="90000"/>
          </a:bodyPr>
          <a:lstStyle/>
          <a:p>
            <a:r>
              <a:rPr lang="en-CA" b="1" dirty="0" smtClean="0">
                <a:latin typeface="Helvetica" pitchFamily="34" charset="0"/>
                <a:cs typeface="Helvetica" pitchFamily="34" charset="0"/>
              </a:rPr>
              <a:t>Balance Sheet   (as at Sep 30, 2016)</a:t>
            </a:r>
            <a:endParaRPr sz="2400" b="1" dirty="0" smtClean="0">
              <a:latin typeface="Helvetica" pitchFamily="34" charset="0"/>
            </a:endParaRPr>
          </a:p>
        </p:txBody>
      </p:sp>
      <p:graphicFrame>
        <p:nvGraphicFramePr>
          <p:cNvPr id="4" name="Content Placeholder 3"/>
          <p:cNvGraphicFramePr>
            <a:graphicFrameLocks noGrp="1"/>
          </p:cNvGraphicFramePr>
          <p:nvPr>
            <p:ph idx="1"/>
          </p:nvPr>
        </p:nvGraphicFramePr>
        <p:xfrm>
          <a:off x="539553" y="1556792"/>
          <a:ext cx="8208911" cy="3535680"/>
        </p:xfrm>
        <a:graphic>
          <a:graphicData uri="http://schemas.openxmlformats.org/drawingml/2006/table">
            <a:tbl>
              <a:tblPr firstRow="1" bandRow="1">
                <a:tableStyleId>{2D5ABB26-0587-4C30-8999-92F81FD0307C}</a:tableStyleId>
              </a:tblPr>
              <a:tblGrid>
                <a:gridCol w="4320479"/>
                <a:gridCol w="1855033"/>
                <a:gridCol w="376555"/>
                <a:gridCol w="1656844"/>
              </a:tblGrid>
              <a:tr h="476253">
                <a:tc>
                  <a:txBody>
                    <a:bodyPr/>
                    <a:lstStyle/>
                    <a:p>
                      <a:endParaRPr lang="en-CA" sz="2800" dirty="0" smtClean="0"/>
                    </a:p>
                  </a:txBody>
                  <a:tcPr/>
                </a:tc>
                <a:tc>
                  <a:txBody>
                    <a:bodyPr/>
                    <a:lstStyle/>
                    <a:p>
                      <a:pPr algn="r"/>
                      <a:r>
                        <a:rPr lang="en-CA" sz="2800" b="1" u="sng" dirty="0" smtClean="0"/>
                        <a:t>2016</a:t>
                      </a:r>
                      <a:endParaRPr lang="en-CA" sz="2800" b="1" u="sng" dirty="0"/>
                    </a:p>
                  </a:txBody>
                  <a:tcPr/>
                </a:tc>
                <a:tc>
                  <a:txBody>
                    <a:bodyPr/>
                    <a:lstStyle/>
                    <a:p>
                      <a:pPr algn="r"/>
                      <a:endParaRPr lang="en-CA" sz="2800" b="1" dirty="0"/>
                    </a:p>
                  </a:txBody>
                  <a:tcPr/>
                </a:tc>
                <a:tc>
                  <a:txBody>
                    <a:bodyPr/>
                    <a:lstStyle/>
                    <a:p>
                      <a:pPr marL="0" algn="r" rtl="0" eaLnBrk="1" fontAlgn="t" latinLnBrk="0" hangingPunct="1">
                        <a:spcBef>
                          <a:spcPts val="0"/>
                        </a:spcBef>
                        <a:spcAft>
                          <a:spcPts val="0"/>
                        </a:spcAft>
                      </a:pPr>
                      <a:r>
                        <a:rPr lang="en-CA" sz="2800" b="1" i="0" u="sng" strike="noStrike" kern="1200">
                          <a:solidFill>
                            <a:schemeClr val="bg1">
                              <a:lumMod val="50000"/>
                            </a:schemeClr>
                          </a:solidFill>
                          <a:latin typeface="Calibri"/>
                        </a:rPr>
                        <a:t>2015</a:t>
                      </a:r>
                    </a:p>
                  </a:txBody>
                  <a:tcPr/>
                </a:tc>
              </a:tr>
              <a:tr h="47625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sz="2800" b="1" i="0" u="none" strike="noStrike" cap="none" normalizeH="0" baseline="0" dirty="0" smtClean="0">
                          <a:ln>
                            <a:noFill/>
                          </a:ln>
                          <a:solidFill>
                            <a:schemeClr val="tx1"/>
                          </a:solidFill>
                          <a:effectLst/>
                          <a:latin typeface="Calibri" pitchFamily="34" charset="0"/>
                          <a:cs typeface="Arial" charset="0"/>
                        </a:rPr>
                        <a:t>Non-Current Assets</a:t>
                      </a:r>
                    </a:p>
                  </a:txBody>
                  <a:tcPr/>
                </a:tc>
                <a:tc>
                  <a:txBody>
                    <a:bodyPr/>
                    <a:lstStyle/>
                    <a:p>
                      <a:pPr algn="r"/>
                      <a:endParaRPr lang="en-CA" sz="2800" dirty="0"/>
                    </a:p>
                  </a:txBody>
                  <a:tcPr>
                    <a:lnB>
                      <a:noFill/>
                    </a:lnB>
                  </a:tcPr>
                </a:tc>
                <a:tc>
                  <a:txBody>
                    <a:bodyPr/>
                    <a:lstStyle/>
                    <a:p>
                      <a:pPr algn="r"/>
                      <a:endParaRPr lang="en-CA" sz="2800" dirty="0"/>
                    </a:p>
                  </a:txBody>
                  <a:tcPr>
                    <a:lnB>
                      <a:noFill/>
                    </a:lnB>
                  </a:tcPr>
                </a:tc>
                <a:tc>
                  <a:txBody>
                    <a:bodyPr/>
                    <a:lstStyle/>
                    <a:p>
                      <a:pPr marL="0" algn="r" rtl="0" eaLnBrk="1" fontAlgn="t" latinLnBrk="0" hangingPunct="1">
                        <a:spcBef>
                          <a:spcPts val="0"/>
                        </a:spcBef>
                        <a:spcAft>
                          <a:spcPts val="0"/>
                        </a:spcAft>
                      </a:pPr>
                      <a:endParaRPr lang="en-CA" sz="2800" b="0" i="0" u="none" strike="noStrike" kern="1200">
                        <a:solidFill>
                          <a:schemeClr val="bg1">
                            <a:lumMod val="50000"/>
                          </a:schemeClr>
                        </a:solidFill>
                        <a:latin typeface="Calibri"/>
                      </a:endParaRPr>
                    </a:p>
                  </a:txBody>
                  <a:tcPr>
                    <a:lnB>
                      <a:noFill/>
                    </a:lnB>
                  </a:tcPr>
                </a:tc>
              </a:tr>
              <a:tr h="476253">
                <a:tc>
                  <a:txBody>
                    <a:bodyPr/>
                    <a:lstStyle/>
                    <a:p>
                      <a:r>
                        <a:rPr lang="en-CA" sz="2800" dirty="0" smtClean="0"/>
                        <a:t>Property, plant &amp; equipment</a:t>
                      </a:r>
                      <a:endParaRPr lang="en-CA" sz="2800" dirty="0"/>
                    </a:p>
                  </a:txBody>
                  <a:tcPr>
                    <a:lnR>
                      <a:noFill/>
                    </a:lnR>
                  </a:tcPr>
                </a:tc>
                <a:tc>
                  <a:txBody>
                    <a:bodyPr/>
                    <a:lstStyle/>
                    <a:p>
                      <a:pPr algn="r"/>
                      <a:r>
                        <a:rPr lang="en-CA" sz="2800" dirty="0" smtClean="0"/>
                        <a:t>2,850,877</a:t>
                      </a:r>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endParaRPr lang="en-CA" sz="2800" dirty="0" smtClean="0"/>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algn="r" rtl="0" eaLnBrk="1" fontAlgn="t" latinLnBrk="0" hangingPunct="1">
                        <a:spcBef>
                          <a:spcPts val="0"/>
                        </a:spcBef>
                        <a:spcAft>
                          <a:spcPts val="0"/>
                        </a:spcAft>
                      </a:pPr>
                      <a:r>
                        <a:rPr lang="en-CA" sz="2800" b="0" i="0" u="none" strike="noStrike" kern="1200">
                          <a:solidFill>
                            <a:schemeClr val="bg1">
                              <a:lumMod val="50000"/>
                            </a:schemeClr>
                          </a:solidFill>
                          <a:latin typeface="Calibri"/>
                        </a:rPr>
                        <a:t>3,204,486</a:t>
                      </a:r>
                      <a:endParaRPr lang="en-CA" sz="1800" b="0" i="0" u="none" strike="noStrike">
                        <a:solidFill>
                          <a:schemeClr val="bg1">
                            <a:lumMod val="50000"/>
                          </a:schemeClr>
                        </a:solidFill>
                        <a:latin typeface="Arial"/>
                      </a:endParaRPr>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r>
                        <a:rPr lang="en-CA" sz="2800" dirty="0" smtClean="0"/>
                        <a:t>Investments in Associates</a:t>
                      </a:r>
                      <a:endParaRPr lang="en-CA" sz="2800" dirty="0"/>
                    </a:p>
                  </a:txBody>
                  <a:tcPr/>
                </a:tc>
                <a:tc>
                  <a:txBody>
                    <a:bodyPr/>
                    <a:lstStyle/>
                    <a:p>
                      <a:pPr algn="r"/>
                      <a:r>
                        <a:rPr lang="en-CA" sz="2800" dirty="0" smtClean="0"/>
                        <a:t>150,647</a:t>
                      </a:r>
                      <a:endParaRPr lang="en-CA" sz="2800" dirty="0"/>
                    </a:p>
                  </a:txBody>
                  <a:tcPr>
                    <a:lnR>
                      <a:noFill/>
                    </a:lnR>
                    <a:lnT>
                      <a:noFill/>
                    </a:lnT>
                    <a:lnB w="12700" cap="flat" cmpd="sng" algn="ctr">
                      <a:noFill/>
                      <a:prstDash val="solid"/>
                      <a:round/>
                      <a:headEnd type="none" w="med" len="med"/>
                      <a:tailEnd type="none" w="med" len="med"/>
                    </a:lnB>
                  </a:tcPr>
                </a:tc>
                <a:tc>
                  <a:txBody>
                    <a:bodyPr/>
                    <a:lstStyle/>
                    <a:p>
                      <a:pPr algn="r"/>
                      <a:endParaRPr lang="en-CA" sz="2800" dirty="0"/>
                    </a:p>
                  </a:txBody>
                  <a:tcPr>
                    <a:lnL>
                      <a:noFill/>
                    </a:lnL>
                    <a:lnR>
                      <a:noFill/>
                    </a:lnR>
                    <a:lnT>
                      <a:noFill/>
                    </a:lnT>
                    <a:lnB>
                      <a:noFill/>
                    </a:lnB>
                    <a:lnTlToBr w="12700" cmpd="sng">
                      <a:noFill/>
                      <a:prstDash val="solid"/>
                    </a:lnTlToBr>
                    <a:lnBlToTr w="12700" cmpd="sng">
                      <a:noFill/>
                      <a:prstDash val="solid"/>
                    </a:lnBlToTr>
                  </a:tcPr>
                </a:tc>
                <a:tc>
                  <a:txBody>
                    <a:bodyPr/>
                    <a:lstStyle/>
                    <a:p>
                      <a:pPr marL="0" algn="r" rtl="0" eaLnBrk="1" fontAlgn="t" latinLnBrk="0" hangingPunct="1">
                        <a:spcBef>
                          <a:spcPts val="0"/>
                        </a:spcBef>
                        <a:spcAft>
                          <a:spcPts val="0"/>
                        </a:spcAft>
                      </a:pPr>
                      <a:r>
                        <a:rPr lang="en-CA" sz="2800" b="0" i="0" u="none" strike="noStrike" kern="1200" dirty="0">
                          <a:solidFill>
                            <a:schemeClr val="bg1">
                              <a:lumMod val="50000"/>
                            </a:schemeClr>
                          </a:solidFill>
                          <a:latin typeface="Calibri"/>
                        </a:rPr>
                        <a:t>136,759</a:t>
                      </a:r>
                    </a:p>
                  </a:txBody>
                  <a:tcPr>
                    <a:lnL>
                      <a:noFill/>
                    </a:lnL>
                    <a:lnT>
                      <a:noFill/>
                    </a:lnT>
                    <a:lnB w="12700" cap="flat" cmpd="sng" algn="ctr">
                      <a:noFill/>
                      <a:prstDash val="solid"/>
                      <a:round/>
                      <a:headEnd type="none" w="med" len="med"/>
                      <a:tailEnd type="none" w="med" len="med"/>
                    </a:lnB>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b="0" dirty="0" smtClean="0"/>
                        <a:t>Long Term</a:t>
                      </a:r>
                      <a:r>
                        <a:rPr lang="en-CA" sz="2800" b="0" baseline="0" dirty="0" smtClean="0"/>
                        <a:t> Deposits</a:t>
                      </a:r>
                      <a:endParaRPr lang="en-CA" sz="2800" b="0" dirty="0" smtClean="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0" dirty="0" smtClean="0"/>
                        <a:t>36,145</a:t>
                      </a:r>
                    </a:p>
                  </a:txBody>
                  <a:tcPr>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0"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rtl="0" eaLnBrk="1" fontAlgn="auto" latinLnBrk="0" hangingPunct="1">
                        <a:spcBef>
                          <a:spcPts val="0"/>
                        </a:spcBef>
                        <a:spcAft>
                          <a:spcPts val="0"/>
                        </a:spcAft>
                      </a:pPr>
                      <a:r>
                        <a:rPr lang="en-CA" sz="2800" b="0" i="0" u="none" strike="noStrike" dirty="0" smtClean="0">
                          <a:solidFill>
                            <a:schemeClr val="bg1">
                              <a:lumMod val="50000"/>
                            </a:schemeClr>
                          </a:solidFill>
                          <a:latin typeface="+mn-lt"/>
                        </a:rPr>
                        <a:t>-</a:t>
                      </a:r>
                      <a:endParaRPr lang="en-CA" sz="2800" b="0" i="0" u="none" strike="noStrike" dirty="0">
                        <a:solidFill>
                          <a:schemeClr val="bg1">
                            <a:lumMod val="50000"/>
                          </a:schemeClr>
                        </a:solidFill>
                        <a:latin typeface="+mn-lt"/>
                      </a:endParaRPr>
                    </a:p>
                  </a:txBody>
                  <a:tcPr>
                    <a:lnL>
                      <a:noFill/>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b="1" dirty="0" smtClean="0"/>
                        <a:t>Total Non-Current</a:t>
                      </a:r>
                      <a:r>
                        <a:rPr lang="en-CA" sz="2800" b="1" baseline="0" dirty="0" smtClean="0"/>
                        <a:t> Assets</a:t>
                      </a:r>
                      <a:endParaRPr lang="en-CA" sz="2800" b="1" dirty="0" smtClean="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t>3,037,669</a:t>
                      </a:r>
                    </a:p>
                  </a:txBody>
                  <a:tcPr>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rtl="0" eaLnBrk="1" fontAlgn="auto" latinLnBrk="0" hangingPunct="1">
                        <a:spcBef>
                          <a:spcPts val="0"/>
                        </a:spcBef>
                        <a:spcAft>
                          <a:spcPts val="0"/>
                        </a:spcAft>
                      </a:pPr>
                      <a:r>
                        <a:rPr lang="en-CA" sz="2800" b="1" i="0" u="none" strike="noStrike" kern="1200" dirty="0">
                          <a:solidFill>
                            <a:schemeClr val="bg1">
                              <a:lumMod val="50000"/>
                            </a:schemeClr>
                          </a:solidFill>
                          <a:latin typeface="Calibri"/>
                        </a:rPr>
                        <a:t>3,341,245</a:t>
                      </a:r>
                      <a:endParaRPr lang="en-CA" sz="1800" b="0" i="0" u="none" strike="noStrike" dirty="0">
                        <a:solidFill>
                          <a:schemeClr val="bg1">
                            <a:lumMod val="50000"/>
                          </a:schemeClr>
                        </a:solidFill>
                        <a:latin typeface="Arial"/>
                      </a:endParaRPr>
                    </a:p>
                  </a:txBody>
                  <a:tcPr>
                    <a:lnL>
                      <a:noFill/>
                    </a:lnL>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r>
              <a:tr h="2388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CA" sz="2800" dirty="0" smtClean="0"/>
                    </a:p>
                  </a:txBody>
                  <a:tcPr marL="0" marR="0" marT="0" marB="0">
                    <a:lnR>
                      <a:noFill/>
                    </a:ln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p>
                  </a:txBody>
                  <a:tcPr marL="0" marR="0" marT="0" marB="0">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p>
                  </a:txBody>
                  <a:tcPr marL="0" marR="0" marT="0" marB="0">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solidFill>
                          <a:schemeClr val="bg1">
                            <a:lumMod val="50000"/>
                          </a:schemeClr>
                        </a:solidFill>
                      </a:endParaRPr>
                    </a:p>
                  </a:txBody>
                  <a:tcPr marL="0" marR="0" marT="0" marB="0">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bl>
          </a:graphicData>
        </a:graphic>
      </p:graphicFrame>
    </p:spTree>
    <p:extLst>
      <p:ext uri="{BB962C8B-B14F-4D97-AF65-F5344CB8AC3E}">
        <p14:creationId xmlns:p14="http://schemas.microsoft.com/office/powerpoint/2010/main" val="4074054720"/>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686800" cy="725487"/>
          </a:xfrm>
        </p:spPr>
        <p:txBody>
          <a:bodyPr>
            <a:normAutofit/>
          </a:bodyPr>
          <a:lstStyle/>
          <a:p>
            <a:r>
              <a:rPr lang="en-CA" sz="3600" b="1" dirty="0" smtClean="0">
                <a:latin typeface="Helvetica" pitchFamily="34" charset="0"/>
                <a:cs typeface="Helvetica" pitchFamily="34" charset="0"/>
              </a:rPr>
              <a:t>Balance Sheet   (Cont’d)</a:t>
            </a:r>
            <a:endParaRPr sz="3600" b="1" dirty="0" smtClean="0">
              <a:latin typeface="Helvetica" pitchFamily="34" charset="0"/>
            </a:endParaRPr>
          </a:p>
        </p:txBody>
      </p:sp>
      <p:graphicFrame>
        <p:nvGraphicFramePr>
          <p:cNvPr id="4" name="Content Placeholder 3"/>
          <p:cNvGraphicFramePr>
            <a:graphicFrameLocks noGrp="1"/>
          </p:cNvGraphicFramePr>
          <p:nvPr>
            <p:ph idx="1"/>
          </p:nvPr>
        </p:nvGraphicFramePr>
        <p:xfrm>
          <a:off x="395536" y="1340768"/>
          <a:ext cx="8496945" cy="4937760"/>
        </p:xfrm>
        <a:graphic>
          <a:graphicData uri="http://schemas.openxmlformats.org/drawingml/2006/table">
            <a:tbl>
              <a:tblPr firstRow="1" bandRow="1">
                <a:tableStyleId>{2D5ABB26-0587-4C30-8999-92F81FD0307C}</a:tableStyleId>
              </a:tblPr>
              <a:tblGrid>
                <a:gridCol w="4770214"/>
                <a:gridCol w="1714296"/>
                <a:gridCol w="297456"/>
                <a:gridCol w="1714979"/>
              </a:tblGrid>
              <a:tr h="476253">
                <a:tc>
                  <a:txBody>
                    <a:bodyPr/>
                    <a:lstStyle/>
                    <a:p>
                      <a:endParaRPr lang="en-CA" sz="2800" dirty="0" smtClean="0"/>
                    </a:p>
                  </a:txBody>
                  <a:tcPr/>
                </a:tc>
                <a:tc>
                  <a:txBody>
                    <a:bodyPr/>
                    <a:lstStyle/>
                    <a:p>
                      <a:pPr algn="r"/>
                      <a:r>
                        <a:rPr lang="en-CA" sz="2800" b="1" u="sng" dirty="0" smtClean="0"/>
                        <a:t>2016</a:t>
                      </a:r>
                      <a:endParaRPr lang="en-CA" sz="2800" b="1" u="sng" dirty="0"/>
                    </a:p>
                  </a:txBody>
                  <a:tcPr/>
                </a:tc>
                <a:tc>
                  <a:txBody>
                    <a:bodyPr/>
                    <a:lstStyle/>
                    <a:p>
                      <a:pPr algn="r"/>
                      <a:endParaRPr lang="en-CA" sz="2800" b="1" dirty="0"/>
                    </a:p>
                  </a:txBody>
                  <a:tcPr/>
                </a:tc>
                <a:tc>
                  <a:txBody>
                    <a:bodyPr/>
                    <a:lstStyle/>
                    <a:p>
                      <a:pPr algn="r"/>
                      <a:r>
                        <a:rPr lang="en-CA" sz="2800" b="1" u="sng" dirty="0" smtClean="0">
                          <a:solidFill>
                            <a:schemeClr val="bg1">
                              <a:lumMod val="50000"/>
                            </a:schemeClr>
                          </a:solidFill>
                        </a:rPr>
                        <a:t>2015</a:t>
                      </a:r>
                      <a:endParaRPr lang="en-CA" sz="2800" b="1" u="sng" dirty="0">
                        <a:solidFill>
                          <a:schemeClr val="bg1">
                            <a:lumMod val="50000"/>
                          </a:schemeClr>
                        </a:solidFill>
                      </a:endParaRPr>
                    </a:p>
                  </a:txBody>
                  <a:tcPr/>
                </a:tc>
              </a:tr>
              <a:tr h="47625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sz="2800" b="1" i="0" u="none" strike="noStrike" cap="none" normalizeH="0" baseline="0" dirty="0" smtClean="0">
                          <a:ln>
                            <a:noFill/>
                          </a:ln>
                          <a:solidFill>
                            <a:schemeClr val="tx1"/>
                          </a:solidFill>
                          <a:effectLst/>
                          <a:latin typeface="Calibri" pitchFamily="34" charset="0"/>
                          <a:cs typeface="Arial" charset="0"/>
                        </a:rPr>
                        <a:t>Current Assets</a:t>
                      </a:r>
                    </a:p>
                  </a:txBody>
                  <a:tcPr/>
                </a:tc>
                <a:tc>
                  <a:txBody>
                    <a:bodyPr/>
                    <a:lstStyle/>
                    <a:p>
                      <a:pPr algn="r"/>
                      <a:endParaRPr lang="en-CA" sz="2800" dirty="0"/>
                    </a:p>
                  </a:txBody>
                  <a:tcPr>
                    <a:lnB>
                      <a:noFill/>
                    </a:lnB>
                  </a:tcPr>
                </a:tc>
                <a:tc>
                  <a:txBody>
                    <a:bodyPr/>
                    <a:lstStyle/>
                    <a:p>
                      <a:pPr algn="r"/>
                      <a:endParaRPr lang="en-CA" sz="2800" dirty="0"/>
                    </a:p>
                  </a:txBody>
                  <a:tcPr>
                    <a:lnB>
                      <a:noFill/>
                    </a:lnB>
                  </a:tcPr>
                </a:tc>
                <a:tc>
                  <a:txBody>
                    <a:bodyPr/>
                    <a:lstStyle/>
                    <a:p>
                      <a:pPr algn="r"/>
                      <a:endParaRPr lang="en-CA" sz="2800" dirty="0">
                        <a:solidFill>
                          <a:schemeClr val="bg1">
                            <a:lumMod val="50000"/>
                          </a:schemeClr>
                        </a:solidFill>
                      </a:endParaRPr>
                    </a:p>
                  </a:txBody>
                  <a:tcPr>
                    <a:lnB>
                      <a:noFill/>
                    </a:lnB>
                  </a:tcPr>
                </a:tc>
              </a:tr>
              <a:tr h="476253">
                <a:tc>
                  <a:txBody>
                    <a:bodyPr/>
                    <a:lstStyle/>
                    <a:p>
                      <a:r>
                        <a:rPr lang="en-CA" sz="2600" dirty="0" smtClean="0"/>
                        <a:t>Available-for-sale Financial</a:t>
                      </a:r>
                      <a:r>
                        <a:rPr lang="en-CA" sz="2600" baseline="0" dirty="0" smtClean="0"/>
                        <a:t> Assets</a:t>
                      </a:r>
                      <a:endParaRPr lang="en-CA" sz="2600" dirty="0"/>
                    </a:p>
                  </a:txBody>
                  <a:tcPr>
                    <a:lnR>
                      <a:noFill/>
                    </a:lnR>
                  </a:tcPr>
                </a:tc>
                <a:tc>
                  <a:txBody>
                    <a:bodyPr/>
                    <a:lstStyle/>
                    <a:p>
                      <a:pPr algn="r"/>
                      <a:r>
                        <a:rPr lang="en-CA" sz="2800" dirty="0" smtClean="0"/>
                        <a:t>2,369,225</a:t>
                      </a:r>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endParaRPr lang="en-CA" sz="2800" dirty="0" smtClean="0"/>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3,104,656</a:t>
                      </a:r>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r>
                        <a:rPr lang="en-CA" sz="2600" dirty="0" smtClean="0"/>
                        <a:t>Prepayments, Deposits and Other Receivables</a:t>
                      </a:r>
                      <a:endParaRPr lang="en-CA" sz="2600" dirty="0"/>
                    </a:p>
                  </a:txBody>
                  <a:tcPr/>
                </a:tc>
                <a:tc>
                  <a:txBody>
                    <a:bodyPr/>
                    <a:lstStyle/>
                    <a:p>
                      <a:pPr algn="r"/>
                      <a:r>
                        <a:rPr lang="en-CA" sz="2800" dirty="0" smtClean="0"/>
                        <a:t>2,337,677</a:t>
                      </a:r>
                      <a:endParaRPr lang="en-CA" sz="2800" dirty="0"/>
                    </a:p>
                  </a:txBody>
                  <a:tcPr>
                    <a:lnR>
                      <a:noFill/>
                    </a:lnR>
                    <a:lnT w="12700" cap="flat" cmpd="sng" algn="ctr">
                      <a:noFill/>
                      <a:prstDash val="solid"/>
                      <a:round/>
                      <a:headEnd type="none" w="med" len="med"/>
                      <a:tailEnd type="none" w="med" len="med"/>
                    </a:lnT>
                  </a:tcPr>
                </a:tc>
                <a:tc>
                  <a:txBody>
                    <a:bodyPr/>
                    <a:lstStyle/>
                    <a:p>
                      <a:pPr algn="r"/>
                      <a:endParaRPr lang="en-CA" sz="2800" dirty="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2,692,317</a:t>
                      </a:r>
                      <a:endParaRPr lang="en-CA" sz="2800" dirty="0">
                        <a:solidFill>
                          <a:schemeClr val="bg1">
                            <a:lumMod val="50000"/>
                          </a:schemeClr>
                        </a:solidFill>
                      </a:endParaRPr>
                    </a:p>
                  </a:txBody>
                  <a:tcPr>
                    <a:lnL>
                      <a:noFill/>
                    </a:lnL>
                    <a:lnT w="12700" cap="flat" cmpd="sng" algn="ctr">
                      <a:noFill/>
                      <a:prstDash val="solid"/>
                      <a:round/>
                      <a:headEnd type="none" w="med" len="med"/>
                      <a:tailEnd type="none" w="med" len="med"/>
                    </a:lnT>
                  </a:tcPr>
                </a:tc>
              </a:tr>
              <a:tr h="476253">
                <a:tc>
                  <a:txBody>
                    <a:bodyPr/>
                    <a:lstStyle/>
                    <a:p>
                      <a:r>
                        <a:rPr lang="en-CA" sz="2600" dirty="0" smtClean="0"/>
                        <a:t>Due from Associates/Related Co.</a:t>
                      </a:r>
                      <a:endParaRPr lang="en-CA" sz="2600" dirty="0"/>
                    </a:p>
                  </a:txBody>
                  <a:tcPr/>
                </a:tc>
                <a:tc>
                  <a:txBody>
                    <a:bodyPr/>
                    <a:lstStyle/>
                    <a:p>
                      <a:pPr algn="r"/>
                      <a:r>
                        <a:rPr lang="en-CA" sz="2800" dirty="0" smtClean="0"/>
                        <a:t>376,191</a:t>
                      </a:r>
                      <a:endParaRPr lang="en-CA" sz="2800" dirty="0"/>
                    </a:p>
                  </a:txBody>
                  <a:tcPr>
                    <a:lnR>
                      <a:noFill/>
                    </a:lnR>
                    <a:lnB w="12700" cap="flat" cmpd="sng" algn="ctr">
                      <a:noFill/>
                      <a:prstDash val="solid"/>
                      <a:round/>
                      <a:headEnd type="none" w="med" len="med"/>
                      <a:tailEnd type="none" w="med" len="med"/>
                    </a:lnB>
                  </a:tcPr>
                </a:tc>
                <a:tc>
                  <a:txBody>
                    <a:bodyPr/>
                    <a:lstStyle/>
                    <a:p>
                      <a:pPr algn="r"/>
                      <a:endParaRPr lang="en-CA" sz="2800" dirty="0"/>
                    </a:p>
                  </a:txBody>
                  <a:tcPr>
                    <a:lnL>
                      <a:noFill/>
                    </a:lnL>
                    <a:lnR>
                      <a:noFill/>
                    </a:lnR>
                    <a:lnT>
                      <a:noFill/>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346,462</a:t>
                      </a:r>
                      <a:endParaRPr lang="en-CA" sz="2800" dirty="0">
                        <a:solidFill>
                          <a:schemeClr val="bg1">
                            <a:lumMod val="50000"/>
                          </a:schemeClr>
                        </a:solidFill>
                      </a:endParaRPr>
                    </a:p>
                  </a:txBody>
                  <a:tcPr>
                    <a:lnL>
                      <a:noFill/>
                    </a:lnL>
                    <a:lnB w="12700" cap="flat" cmpd="sng" algn="ctr">
                      <a:noFill/>
                      <a:prstDash val="solid"/>
                      <a:round/>
                      <a:headEnd type="none" w="med" len="med"/>
                      <a:tailEnd type="none" w="med" len="med"/>
                    </a:lnB>
                  </a:tcPr>
                </a:tc>
              </a:tr>
              <a:tr h="476253">
                <a:tc>
                  <a:txBody>
                    <a:bodyPr/>
                    <a:lstStyle/>
                    <a:p>
                      <a:r>
                        <a:rPr lang="en-CA" sz="2600" dirty="0" smtClean="0"/>
                        <a:t>Pledged Bank</a:t>
                      </a:r>
                      <a:r>
                        <a:rPr lang="en-CA" sz="2600" baseline="0" dirty="0" smtClean="0"/>
                        <a:t> Deposits</a:t>
                      </a:r>
                      <a:endParaRPr lang="en-CA" sz="2600" dirty="0"/>
                    </a:p>
                  </a:txBody>
                  <a:tcPr>
                    <a:lnR>
                      <a:noFill/>
                    </a:lnR>
                  </a:tcPr>
                </a:tc>
                <a:tc>
                  <a:txBody>
                    <a:bodyPr/>
                    <a:lstStyle/>
                    <a:p>
                      <a:pPr algn="r"/>
                      <a:r>
                        <a:rPr lang="en-CA" sz="2800" dirty="0" smtClean="0"/>
                        <a:t>1,924</a:t>
                      </a:r>
                      <a:endParaRPr lang="en-CA" sz="2800" dirty="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endParaRPr lang="en-CA" sz="2800" dirty="0"/>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961,297</a:t>
                      </a:r>
                      <a:endParaRPr lang="en-CA" sz="2800" dirty="0">
                        <a:solidFill>
                          <a:schemeClr val="bg1">
                            <a:lumMod val="50000"/>
                          </a:schemeClr>
                        </a:solidFill>
                      </a:endParaRPr>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r>
                        <a:rPr lang="en-CA" sz="2600" dirty="0" smtClean="0"/>
                        <a:t>Bank</a:t>
                      </a:r>
                      <a:r>
                        <a:rPr lang="en-CA" sz="2600" baseline="0" dirty="0" smtClean="0"/>
                        <a:t> and Cash Balances</a:t>
                      </a:r>
                      <a:endParaRPr lang="en-CA" sz="2600" dirty="0"/>
                    </a:p>
                  </a:txBody>
                  <a:tcPr/>
                </a:tc>
                <a:tc>
                  <a:txBody>
                    <a:bodyPr/>
                    <a:lstStyle/>
                    <a:p>
                      <a:pPr algn="r"/>
                      <a:r>
                        <a:rPr lang="en-CA" sz="2800" dirty="0" smtClean="0"/>
                        <a:t>312,767</a:t>
                      </a:r>
                      <a:endParaRPr lang="en-CA" sz="2800" dirty="0"/>
                    </a:p>
                  </a:txBody>
                  <a:tcPr>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CA" sz="2800" dirty="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211,204</a:t>
                      </a:r>
                      <a:endParaRPr lang="en-CA" sz="2800" dirty="0">
                        <a:solidFill>
                          <a:schemeClr val="bg1">
                            <a:lumMod val="50000"/>
                          </a:schemeClr>
                        </a:solidFill>
                      </a:endParaRPr>
                    </a:p>
                  </a:txBody>
                  <a:tcPr>
                    <a:lnL>
                      <a:noFill/>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b="1" dirty="0" smtClean="0"/>
                        <a:t>Total Current</a:t>
                      </a:r>
                      <a:r>
                        <a:rPr lang="en-CA" sz="2800" b="1" baseline="0" dirty="0" smtClean="0"/>
                        <a:t> Assets</a:t>
                      </a:r>
                      <a:endParaRPr lang="en-CA" sz="2800" b="1" dirty="0" smtClean="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t>5,397,784</a:t>
                      </a:r>
                    </a:p>
                  </a:txBody>
                  <a:tcPr>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solidFill>
                            <a:schemeClr val="bg1">
                              <a:lumMod val="50000"/>
                            </a:schemeClr>
                          </a:solidFill>
                        </a:rPr>
                        <a:t>7,315,936</a:t>
                      </a:r>
                    </a:p>
                  </a:txBody>
                  <a:tcPr>
                    <a:lnL>
                      <a:noFill/>
                    </a:lnL>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r>
              <a:tr h="2388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CA" sz="2800" dirty="0" smtClean="0"/>
                    </a:p>
                  </a:txBody>
                  <a:tcPr marL="0" marR="0" marT="0" marB="0">
                    <a:lnR>
                      <a:noFill/>
                    </a:ln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p>
                  </a:txBody>
                  <a:tcPr marL="0" marR="0" marT="0" marB="0">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p>
                  </a:txBody>
                  <a:tcPr marL="0" marR="0" marT="0" marB="0">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dirty="0" smtClean="0">
                        <a:solidFill>
                          <a:schemeClr val="bg1">
                            <a:lumMod val="50000"/>
                          </a:schemeClr>
                        </a:solidFill>
                      </a:endParaRPr>
                    </a:p>
                  </a:txBody>
                  <a:tcPr marL="0" marR="0" marT="0" marB="0">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bl>
          </a:graphicData>
        </a:graphic>
      </p:graphicFrame>
    </p:spTree>
    <p:extLst>
      <p:ext uri="{BB962C8B-B14F-4D97-AF65-F5344CB8AC3E}">
        <p14:creationId xmlns:p14="http://schemas.microsoft.com/office/powerpoint/2010/main" val="1302500035"/>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686800" cy="725487"/>
          </a:xfrm>
        </p:spPr>
        <p:txBody>
          <a:bodyPr>
            <a:normAutofit/>
          </a:bodyPr>
          <a:lstStyle/>
          <a:p>
            <a:r>
              <a:rPr lang="en-CA" sz="3600" b="1" dirty="0" smtClean="0">
                <a:latin typeface="Helvetica" pitchFamily="34" charset="0"/>
                <a:cs typeface="Helvetica" pitchFamily="34" charset="0"/>
              </a:rPr>
              <a:t>Balance Sheet   (Cont’d)</a:t>
            </a:r>
            <a:endParaRPr sz="3600" b="1" dirty="0" smtClean="0">
              <a:latin typeface="Helvetica" pitchFamily="34" charset="0"/>
            </a:endParaRPr>
          </a:p>
        </p:txBody>
      </p:sp>
      <p:graphicFrame>
        <p:nvGraphicFramePr>
          <p:cNvPr id="4" name="Content Placeholder 3"/>
          <p:cNvGraphicFramePr>
            <a:graphicFrameLocks noGrp="1"/>
          </p:cNvGraphicFramePr>
          <p:nvPr>
            <p:ph idx="1"/>
          </p:nvPr>
        </p:nvGraphicFramePr>
        <p:xfrm>
          <a:off x="395536" y="1124744"/>
          <a:ext cx="8496945" cy="5181600"/>
        </p:xfrm>
        <a:graphic>
          <a:graphicData uri="http://schemas.openxmlformats.org/drawingml/2006/table">
            <a:tbl>
              <a:tblPr firstRow="1" bandRow="1">
                <a:tableStyleId>{2D5ABB26-0587-4C30-8999-92F81FD0307C}</a:tableStyleId>
              </a:tblPr>
              <a:tblGrid>
                <a:gridCol w="4464496"/>
                <a:gridCol w="1872208"/>
                <a:gridCol w="288032"/>
                <a:gridCol w="1872209"/>
              </a:tblGrid>
              <a:tr h="4762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800" b="1" i="0" u="none" strike="noStrike" cap="none" normalizeH="0" baseline="0" dirty="0" smtClean="0">
                          <a:ln>
                            <a:noFill/>
                          </a:ln>
                          <a:solidFill>
                            <a:schemeClr val="tx1"/>
                          </a:solidFill>
                          <a:effectLst/>
                          <a:latin typeface="Calibri" pitchFamily="34" charset="0"/>
                          <a:cs typeface="Arial" charset="0"/>
                        </a:rPr>
                        <a:t>Current Liabilities</a:t>
                      </a:r>
                    </a:p>
                  </a:txBody>
                  <a:tcPr/>
                </a:tc>
                <a:tc>
                  <a:txBody>
                    <a:bodyPr/>
                    <a:lstStyle/>
                    <a:p>
                      <a:pPr algn="r"/>
                      <a:r>
                        <a:rPr lang="en-CA" sz="2800" b="1" u="sng" dirty="0" smtClean="0"/>
                        <a:t>2016</a:t>
                      </a:r>
                      <a:endParaRPr lang="en-CA" sz="2800" b="1" u="sng" dirty="0"/>
                    </a:p>
                  </a:txBody>
                  <a:tcPr/>
                </a:tc>
                <a:tc>
                  <a:txBody>
                    <a:bodyPr/>
                    <a:lstStyle/>
                    <a:p>
                      <a:pPr algn="r"/>
                      <a:endParaRPr lang="en-CA" sz="2800" b="1" dirty="0"/>
                    </a:p>
                  </a:txBody>
                  <a:tcPr/>
                </a:tc>
                <a:tc>
                  <a:txBody>
                    <a:bodyPr/>
                    <a:lstStyle/>
                    <a:p>
                      <a:pPr algn="r"/>
                      <a:r>
                        <a:rPr lang="en-CA" sz="2800" b="1" u="sng" dirty="0" smtClean="0">
                          <a:solidFill>
                            <a:schemeClr val="bg1">
                              <a:lumMod val="50000"/>
                            </a:schemeClr>
                          </a:solidFill>
                        </a:rPr>
                        <a:t>2015</a:t>
                      </a:r>
                      <a:endParaRPr lang="en-CA" sz="2800" b="1" u="sng" dirty="0">
                        <a:solidFill>
                          <a:schemeClr val="bg1">
                            <a:lumMod val="50000"/>
                          </a:schemeClr>
                        </a:solidFill>
                      </a:endParaRPr>
                    </a:p>
                  </a:txBody>
                  <a:tcPr/>
                </a:tc>
              </a:tr>
              <a:tr h="476253">
                <a:tc>
                  <a:txBody>
                    <a:bodyPr/>
                    <a:lstStyle/>
                    <a:p>
                      <a:r>
                        <a:rPr lang="en-CA" sz="2800" dirty="0" smtClean="0"/>
                        <a:t>Trade Payables</a:t>
                      </a:r>
                      <a:endParaRPr lang="en-CA" sz="2800" dirty="0"/>
                    </a:p>
                  </a:txBody>
                  <a:tcPr>
                    <a:lnR>
                      <a:noFill/>
                    </a:lnR>
                  </a:tcPr>
                </a:tc>
                <a:tc>
                  <a:txBody>
                    <a:bodyPr/>
                    <a:lstStyle/>
                    <a:p>
                      <a:pPr algn="r"/>
                      <a:r>
                        <a:rPr lang="en-CA" sz="2800" dirty="0" smtClean="0"/>
                        <a:t>335,539</a:t>
                      </a:r>
                    </a:p>
                  </a:txBody>
                  <a:tcPr>
                    <a:lnL>
                      <a:noFill/>
                    </a:lnL>
                    <a:lnR>
                      <a:noFill/>
                    </a:lnR>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endParaRPr lang="en-CA" sz="2800" dirty="0" smtClean="0"/>
                    </a:p>
                  </a:txBody>
                  <a:tcPr>
                    <a:lnL>
                      <a:noFill/>
                    </a:lnL>
                    <a:lnR>
                      <a:noFill/>
                    </a:lnR>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414,171</a:t>
                      </a:r>
                    </a:p>
                  </a:txBody>
                  <a:tcPr>
                    <a:lnL>
                      <a:noFill/>
                    </a:lnL>
                    <a:lnR>
                      <a:noFill/>
                    </a:lnR>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r>
                        <a:rPr lang="en-CA" sz="2800" dirty="0" smtClean="0"/>
                        <a:t>Accruals &amp; Other Payables</a:t>
                      </a:r>
                      <a:endParaRPr lang="en-CA" sz="2800" dirty="0"/>
                    </a:p>
                  </a:txBody>
                  <a:tcPr/>
                </a:tc>
                <a:tc>
                  <a:txBody>
                    <a:bodyPr/>
                    <a:lstStyle/>
                    <a:p>
                      <a:pPr algn="r"/>
                      <a:r>
                        <a:rPr lang="en-CA" sz="2800" dirty="0" smtClean="0"/>
                        <a:t>832,805</a:t>
                      </a:r>
                      <a:endParaRPr lang="en-CA" sz="2800" dirty="0"/>
                    </a:p>
                  </a:txBody>
                  <a:tcPr>
                    <a:lnR>
                      <a:noFill/>
                    </a:lnR>
                    <a:lnT w="12700" cap="flat" cmpd="sng" algn="ctr">
                      <a:noFill/>
                      <a:prstDash val="solid"/>
                      <a:round/>
                      <a:headEnd type="none" w="med" len="med"/>
                      <a:tailEnd type="none" w="med" len="med"/>
                    </a:lnT>
                  </a:tcPr>
                </a:tc>
                <a:tc>
                  <a:txBody>
                    <a:bodyPr/>
                    <a:lstStyle/>
                    <a:p>
                      <a:pPr algn="r"/>
                      <a:endParaRPr lang="en-CA" sz="2800" dirty="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661,447</a:t>
                      </a:r>
                      <a:endParaRPr lang="en-CA" sz="2800" dirty="0">
                        <a:solidFill>
                          <a:schemeClr val="bg1">
                            <a:lumMod val="50000"/>
                          </a:schemeClr>
                        </a:solidFill>
                      </a:endParaRPr>
                    </a:p>
                  </a:txBody>
                  <a:tcPr>
                    <a:lnL>
                      <a:noFill/>
                    </a:lnL>
                    <a:lnT w="12700" cap="flat" cmpd="sng" algn="ctr">
                      <a:noFill/>
                      <a:prstDash val="solid"/>
                      <a:round/>
                      <a:headEnd type="none" w="med" len="med"/>
                      <a:tailEnd type="none" w="med" len="med"/>
                    </a:lnT>
                  </a:tcPr>
                </a:tc>
              </a:tr>
              <a:tr h="476253">
                <a:tc>
                  <a:txBody>
                    <a:bodyPr/>
                    <a:lstStyle/>
                    <a:p>
                      <a:r>
                        <a:rPr lang="en-CA" sz="2800" dirty="0" smtClean="0"/>
                        <a:t>Deposits Received</a:t>
                      </a:r>
                      <a:endParaRPr lang="en-CA" sz="2800" dirty="0"/>
                    </a:p>
                  </a:txBody>
                  <a:tcPr/>
                </a:tc>
                <a:tc>
                  <a:txBody>
                    <a:bodyPr/>
                    <a:lstStyle/>
                    <a:p>
                      <a:pPr algn="r"/>
                      <a:r>
                        <a:rPr lang="en-CA" sz="2800" dirty="0" smtClean="0"/>
                        <a:t>1,031,222</a:t>
                      </a:r>
                      <a:endParaRPr lang="en-CA" sz="2800" dirty="0"/>
                    </a:p>
                  </a:txBody>
                  <a:tcPr>
                    <a:lnR>
                      <a:noFill/>
                    </a:lnR>
                    <a:lnB w="12700" cap="flat" cmpd="sng" algn="ctr">
                      <a:noFill/>
                      <a:prstDash val="solid"/>
                      <a:round/>
                      <a:headEnd type="none" w="med" len="med"/>
                      <a:tailEnd type="none" w="med" len="med"/>
                    </a:lnB>
                  </a:tcPr>
                </a:tc>
                <a:tc>
                  <a:txBody>
                    <a:bodyPr/>
                    <a:lstStyle/>
                    <a:p>
                      <a:pPr algn="r"/>
                      <a:endParaRPr lang="en-CA" sz="2800" dirty="0"/>
                    </a:p>
                  </a:txBody>
                  <a:tcPr>
                    <a:lnL>
                      <a:noFill/>
                    </a:lnL>
                    <a:lnR>
                      <a:noFill/>
                    </a:lnR>
                    <a:lnT>
                      <a:noFill/>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1,120,177</a:t>
                      </a:r>
                      <a:endParaRPr lang="en-CA" sz="2800" dirty="0">
                        <a:solidFill>
                          <a:schemeClr val="bg1">
                            <a:lumMod val="50000"/>
                          </a:schemeClr>
                        </a:solidFill>
                      </a:endParaRPr>
                    </a:p>
                  </a:txBody>
                  <a:tcPr>
                    <a:lnL>
                      <a:noFill/>
                    </a:lnL>
                    <a:lnB w="12700" cap="flat" cmpd="sng" algn="ctr">
                      <a:noFill/>
                      <a:prstDash val="solid"/>
                      <a:round/>
                      <a:headEnd type="none" w="med" len="med"/>
                      <a:tailEnd type="none" w="med" len="med"/>
                    </a:lnB>
                  </a:tcPr>
                </a:tc>
              </a:tr>
              <a:tr h="476253">
                <a:tc>
                  <a:txBody>
                    <a:bodyPr/>
                    <a:lstStyle/>
                    <a:p>
                      <a:r>
                        <a:rPr lang="en-CA" sz="2800" dirty="0" smtClean="0"/>
                        <a:t>Deferred Revenue</a:t>
                      </a:r>
                      <a:endParaRPr lang="en-CA" sz="2800" dirty="0"/>
                    </a:p>
                  </a:txBody>
                  <a:tcPr>
                    <a:lnR>
                      <a:noFill/>
                    </a:lnR>
                  </a:tcPr>
                </a:tc>
                <a:tc>
                  <a:txBody>
                    <a:bodyPr/>
                    <a:lstStyle/>
                    <a:p>
                      <a:pPr algn="r"/>
                      <a:r>
                        <a:rPr lang="en-CA" sz="2800" dirty="0" smtClean="0"/>
                        <a:t>1,936,341</a:t>
                      </a:r>
                      <a:endParaRPr lang="en-CA" sz="2800" dirty="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endParaRPr lang="en-CA" sz="2800" dirty="0"/>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2,191,130</a:t>
                      </a:r>
                      <a:endParaRPr lang="en-CA" sz="2800" dirty="0">
                        <a:solidFill>
                          <a:schemeClr val="bg1">
                            <a:lumMod val="50000"/>
                          </a:schemeClr>
                        </a:solidFill>
                      </a:endParaRPr>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r>
                        <a:rPr lang="en-CA" sz="2800" dirty="0" smtClean="0"/>
                        <a:t>Due to Directors</a:t>
                      </a:r>
                      <a:endParaRPr lang="en-CA" sz="2800" dirty="0"/>
                    </a:p>
                  </a:txBody>
                  <a:tcPr/>
                </a:tc>
                <a:tc>
                  <a:txBody>
                    <a:bodyPr/>
                    <a:lstStyle/>
                    <a:p>
                      <a:pPr algn="r"/>
                      <a:r>
                        <a:rPr lang="en-CA" sz="2800" dirty="0" smtClean="0"/>
                        <a:t>5,649</a:t>
                      </a:r>
                      <a:endParaRPr lang="en-CA" sz="2800" dirty="0"/>
                    </a:p>
                  </a:txBody>
                  <a:tcPr>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endParaRPr lang="en-CA" sz="2800" dirty="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9,745</a:t>
                      </a:r>
                      <a:endParaRPr lang="en-CA" sz="2800" dirty="0">
                        <a:solidFill>
                          <a:schemeClr val="bg1">
                            <a:lumMod val="50000"/>
                          </a:schemeClr>
                        </a:solidFill>
                      </a:endParaRPr>
                    </a:p>
                  </a:txBody>
                  <a:tcPr>
                    <a:lnL>
                      <a:noFill/>
                    </a:lnL>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476253">
                <a:tc>
                  <a:txBody>
                    <a:bodyPr/>
                    <a:lstStyle/>
                    <a:p>
                      <a:r>
                        <a:rPr lang="en-CA" sz="2800" dirty="0" smtClean="0"/>
                        <a:t>Due to Associates</a:t>
                      </a:r>
                      <a:endParaRPr lang="en-CA" sz="2800" dirty="0"/>
                    </a:p>
                  </a:txBody>
                  <a:tcPr/>
                </a:tc>
                <a:tc>
                  <a:txBody>
                    <a:bodyPr/>
                    <a:lstStyle/>
                    <a:p>
                      <a:pPr algn="r"/>
                      <a:r>
                        <a:rPr lang="en-CA" sz="2800" dirty="0" smtClean="0"/>
                        <a:t>-</a:t>
                      </a:r>
                      <a:endParaRPr lang="en-CA" sz="2800" dirty="0"/>
                    </a:p>
                  </a:txBody>
                  <a:tcPr>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endParaRPr lang="en-CA" sz="2800" dirty="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15,322</a:t>
                      </a:r>
                      <a:endParaRPr lang="en-CA" sz="2800" dirty="0">
                        <a:solidFill>
                          <a:schemeClr val="bg1">
                            <a:lumMod val="50000"/>
                          </a:schemeClr>
                        </a:solidFill>
                      </a:endParaRPr>
                    </a:p>
                  </a:txBody>
                  <a:tcPr>
                    <a:lnL>
                      <a:noFill/>
                    </a:lnL>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476253">
                <a:tc>
                  <a:txBody>
                    <a:bodyPr/>
                    <a:lstStyle/>
                    <a:p>
                      <a:r>
                        <a:rPr lang="en-CA" sz="2800" dirty="0" smtClean="0"/>
                        <a:t>Due to Related Companies</a:t>
                      </a:r>
                      <a:endParaRPr lang="en-CA" sz="2800" dirty="0"/>
                    </a:p>
                  </a:txBody>
                  <a:tcPr/>
                </a:tc>
                <a:tc>
                  <a:txBody>
                    <a:bodyPr/>
                    <a:lstStyle/>
                    <a:p>
                      <a:pPr algn="r"/>
                      <a:r>
                        <a:rPr lang="en-CA" sz="2800" dirty="0" smtClean="0"/>
                        <a:t>500,000</a:t>
                      </a:r>
                      <a:endParaRPr lang="en-CA" sz="2800" dirty="0"/>
                    </a:p>
                  </a:txBody>
                  <a:tcPr>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endParaRPr lang="en-CA" sz="2800" dirty="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500,000</a:t>
                      </a:r>
                      <a:endParaRPr lang="en-CA" sz="2800" dirty="0">
                        <a:solidFill>
                          <a:schemeClr val="bg1">
                            <a:lumMod val="50000"/>
                          </a:schemeClr>
                        </a:solidFill>
                      </a:endParaRPr>
                    </a:p>
                  </a:txBody>
                  <a:tcPr>
                    <a:lnL>
                      <a:noFill/>
                    </a:lnL>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476253">
                <a:tc>
                  <a:txBody>
                    <a:bodyPr/>
                    <a:lstStyle/>
                    <a:p>
                      <a:r>
                        <a:rPr lang="en-CA" sz="2800" dirty="0" smtClean="0"/>
                        <a:t>Bank Loans</a:t>
                      </a:r>
                      <a:endParaRPr lang="en-CA" sz="2800" dirty="0"/>
                    </a:p>
                  </a:txBody>
                  <a:tcPr/>
                </a:tc>
                <a:tc>
                  <a:txBody>
                    <a:bodyPr/>
                    <a:lstStyle/>
                    <a:p>
                      <a:pPr algn="r"/>
                      <a:r>
                        <a:rPr lang="en-CA" sz="2800" dirty="0" smtClean="0"/>
                        <a:t>2,478,604</a:t>
                      </a:r>
                      <a:endParaRPr lang="en-CA" sz="2800" dirty="0"/>
                    </a:p>
                  </a:txBody>
                  <a:tcPr>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CA" sz="2800" dirty="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4,235,050</a:t>
                      </a:r>
                      <a:endParaRPr lang="en-CA" sz="2800" dirty="0">
                        <a:solidFill>
                          <a:schemeClr val="bg1">
                            <a:lumMod val="50000"/>
                          </a:schemeClr>
                        </a:solidFill>
                      </a:endParaRPr>
                    </a:p>
                  </a:txBody>
                  <a:tcPr>
                    <a:lnL>
                      <a:noFill/>
                    </a:lnL>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b="1" dirty="0" smtClean="0"/>
                        <a:t>Total Current</a:t>
                      </a:r>
                      <a:r>
                        <a:rPr lang="en-CA" sz="2800" b="1" baseline="0" dirty="0" smtClean="0"/>
                        <a:t> Liabilities</a:t>
                      </a:r>
                      <a:endParaRPr lang="en-CA" sz="2800" b="1" dirty="0" smtClean="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t>7,120,160</a:t>
                      </a:r>
                    </a:p>
                  </a:txBody>
                  <a:tcPr>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solidFill>
                            <a:schemeClr val="bg1">
                              <a:lumMod val="50000"/>
                            </a:schemeClr>
                          </a:solidFill>
                        </a:rPr>
                        <a:t>9,147,042</a:t>
                      </a:r>
                    </a:p>
                  </a:txBody>
                  <a:tcPr>
                    <a:lnL>
                      <a:noFill/>
                    </a:lnL>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393158858"/>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686800" cy="725487"/>
          </a:xfrm>
        </p:spPr>
        <p:txBody>
          <a:bodyPr>
            <a:normAutofit/>
          </a:bodyPr>
          <a:lstStyle/>
          <a:p>
            <a:r>
              <a:rPr lang="en-CA" sz="3600" b="1" dirty="0" smtClean="0">
                <a:latin typeface="Helvetica" pitchFamily="34" charset="0"/>
                <a:cs typeface="Helvetica" pitchFamily="34" charset="0"/>
              </a:rPr>
              <a:t>Balance Sheet   (Cont’d)</a:t>
            </a:r>
            <a:endParaRPr sz="3600" b="1" dirty="0" smtClean="0">
              <a:latin typeface="Helvetica" pitchFamily="34" charset="0"/>
            </a:endParaRPr>
          </a:p>
        </p:txBody>
      </p:sp>
      <p:graphicFrame>
        <p:nvGraphicFramePr>
          <p:cNvPr id="4" name="Content Placeholder 3"/>
          <p:cNvGraphicFramePr>
            <a:graphicFrameLocks noGrp="1"/>
          </p:cNvGraphicFramePr>
          <p:nvPr>
            <p:ph idx="1"/>
          </p:nvPr>
        </p:nvGraphicFramePr>
        <p:xfrm>
          <a:off x="395536" y="1412776"/>
          <a:ext cx="8496945" cy="1981200"/>
        </p:xfrm>
        <a:graphic>
          <a:graphicData uri="http://schemas.openxmlformats.org/drawingml/2006/table">
            <a:tbl>
              <a:tblPr firstRow="1" bandRow="1">
                <a:tableStyleId>{2D5ABB26-0587-4C30-8999-92F81FD0307C}</a:tableStyleId>
              </a:tblPr>
              <a:tblGrid>
                <a:gridCol w="4392488"/>
                <a:gridCol w="1800200"/>
                <a:gridCol w="360040"/>
                <a:gridCol w="1944217"/>
              </a:tblGrid>
              <a:tr h="4762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CA" sz="2800" b="1" i="0" u="none" strike="noStrike" cap="none" normalizeH="0" baseline="0" dirty="0" smtClean="0">
                        <a:ln>
                          <a:noFill/>
                        </a:ln>
                        <a:solidFill>
                          <a:schemeClr val="tx1"/>
                        </a:solidFill>
                        <a:effectLst/>
                        <a:latin typeface="Calibri" pitchFamily="34" charset="0"/>
                        <a:cs typeface="Arial" charset="0"/>
                      </a:endParaRPr>
                    </a:p>
                  </a:txBody>
                  <a:tcPr>
                    <a:lnR>
                      <a:noFill/>
                    </a:lnR>
                  </a:tcPr>
                </a:tc>
                <a:tc>
                  <a:txBody>
                    <a:bodyPr/>
                    <a:lstStyle/>
                    <a:p>
                      <a:pPr algn="r"/>
                      <a:r>
                        <a:rPr lang="en-CA" sz="2800" b="1" u="sng" dirty="0" smtClean="0"/>
                        <a:t>2016</a:t>
                      </a:r>
                      <a:endParaRPr lang="en-CA" sz="2800" b="1" u="sng" dirty="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endParaRPr lang="en-CA" sz="2800" b="1" dirty="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CA" sz="2800" b="1" u="sng" dirty="0" smtClean="0">
                          <a:solidFill>
                            <a:schemeClr val="bg1">
                              <a:lumMod val="50000"/>
                            </a:schemeClr>
                          </a:solidFill>
                        </a:rPr>
                        <a:t>2015</a:t>
                      </a:r>
                      <a:endParaRPr lang="en-CA" sz="2800" b="1" u="sng" dirty="0">
                        <a:solidFill>
                          <a:schemeClr val="bg1">
                            <a:lumMod val="50000"/>
                          </a:schemeClr>
                        </a:solidFill>
                      </a:endParaRPr>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CA" sz="2800" b="1"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CA" sz="2800" b="1" dirty="0" smtClean="0"/>
                        <a:t>Net Current</a:t>
                      </a:r>
                      <a:r>
                        <a:rPr lang="en-CA" sz="2800" b="1" baseline="0" dirty="0" smtClean="0"/>
                        <a:t> Liabilities</a:t>
                      </a:r>
                      <a:endParaRPr lang="en-CA" sz="2800" b="1" dirty="0" smtClean="0"/>
                    </a:p>
                  </a:txBody>
                  <a:tcPr>
                    <a:lnR>
                      <a:noFill/>
                    </a:ln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t>-1,722,376</a:t>
                      </a:r>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solidFill>
                          <a:schemeClr val="bg1">
                            <a:lumMod val="50000"/>
                          </a:schemeClr>
                        </a:solidFill>
                      </a:endParaRPr>
                    </a:p>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solidFill>
                            <a:schemeClr val="bg1">
                              <a:lumMod val="50000"/>
                            </a:schemeClr>
                          </a:solidFill>
                        </a:rPr>
                        <a:t>-1,831,106</a:t>
                      </a:r>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b="1" dirty="0" smtClean="0"/>
                        <a:t>NET</a:t>
                      </a:r>
                      <a:r>
                        <a:rPr lang="en-CA" sz="2800" b="1" baseline="0" dirty="0" smtClean="0"/>
                        <a:t> ASSETS/(LIABILITIES)</a:t>
                      </a:r>
                      <a:endParaRPr lang="en-CA" sz="2800" b="1" dirty="0" smtClean="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t>1,315,293</a:t>
                      </a:r>
                    </a:p>
                  </a:txBody>
                  <a:tcPr>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solidFill>
                            <a:schemeClr val="bg1">
                              <a:lumMod val="50000"/>
                            </a:schemeClr>
                          </a:solidFill>
                        </a:rPr>
                        <a:t>1,510,139</a:t>
                      </a:r>
                    </a:p>
                  </a:txBody>
                  <a:tcPr>
                    <a:lnL>
                      <a:noFill/>
                    </a:lnL>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396899757"/>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686800" cy="725487"/>
          </a:xfrm>
        </p:spPr>
        <p:txBody>
          <a:bodyPr>
            <a:normAutofit/>
          </a:bodyPr>
          <a:lstStyle/>
          <a:p>
            <a:r>
              <a:rPr lang="en-CA" sz="3600" b="1" dirty="0" smtClean="0">
                <a:latin typeface="Helvetica" pitchFamily="34" charset="0"/>
                <a:cs typeface="Helvetica" pitchFamily="34" charset="0"/>
              </a:rPr>
              <a:t>Equity</a:t>
            </a:r>
            <a:endParaRPr sz="3600" b="1" dirty="0" smtClean="0">
              <a:latin typeface="Helvetica" pitchFamily="34" charset="0"/>
            </a:endParaRPr>
          </a:p>
        </p:txBody>
      </p:sp>
      <p:graphicFrame>
        <p:nvGraphicFramePr>
          <p:cNvPr id="4" name="Content Placeholder 3"/>
          <p:cNvGraphicFramePr>
            <a:graphicFrameLocks noGrp="1"/>
          </p:cNvGraphicFramePr>
          <p:nvPr>
            <p:ph idx="1"/>
          </p:nvPr>
        </p:nvGraphicFramePr>
        <p:xfrm>
          <a:off x="179512" y="1484784"/>
          <a:ext cx="8712969" cy="3535680"/>
        </p:xfrm>
        <a:graphic>
          <a:graphicData uri="http://schemas.openxmlformats.org/drawingml/2006/table">
            <a:tbl>
              <a:tblPr firstRow="1" bandRow="1">
                <a:tableStyleId>{2D5ABB26-0587-4C30-8999-92F81FD0307C}</a:tableStyleId>
              </a:tblPr>
              <a:tblGrid>
                <a:gridCol w="4905621"/>
                <a:gridCol w="1830455"/>
                <a:gridCol w="219655"/>
                <a:gridCol w="1757238"/>
              </a:tblGrid>
              <a:tr h="4762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2800" b="1" i="0" u="none" strike="noStrike" cap="none" normalizeH="0" baseline="0" dirty="0" smtClean="0">
                          <a:ln>
                            <a:noFill/>
                          </a:ln>
                          <a:solidFill>
                            <a:schemeClr val="tx1"/>
                          </a:solidFill>
                          <a:effectLst/>
                          <a:latin typeface="Calibri" pitchFamily="34" charset="0"/>
                          <a:cs typeface="Arial" charset="0"/>
                        </a:rPr>
                        <a:t>Reserves</a:t>
                      </a:r>
                    </a:p>
                  </a:txBody>
                  <a:tcPr/>
                </a:tc>
                <a:tc>
                  <a:txBody>
                    <a:bodyPr/>
                    <a:lstStyle/>
                    <a:p>
                      <a:pPr algn="r"/>
                      <a:r>
                        <a:rPr lang="en-CA" sz="2800" b="1" u="sng" dirty="0" smtClean="0"/>
                        <a:t>2016</a:t>
                      </a:r>
                      <a:endParaRPr lang="en-CA" sz="2800" b="1" u="sng" dirty="0"/>
                    </a:p>
                  </a:txBody>
                  <a:tcPr/>
                </a:tc>
                <a:tc>
                  <a:txBody>
                    <a:bodyPr/>
                    <a:lstStyle/>
                    <a:p>
                      <a:pPr algn="r"/>
                      <a:endParaRPr lang="en-CA" sz="2800" b="1" dirty="0"/>
                    </a:p>
                  </a:txBody>
                  <a:tcPr/>
                </a:tc>
                <a:tc>
                  <a:txBody>
                    <a:bodyPr/>
                    <a:lstStyle/>
                    <a:p>
                      <a:pPr algn="r"/>
                      <a:r>
                        <a:rPr lang="en-CA" sz="2800" b="1" u="sng" dirty="0" smtClean="0">
                          <a:solidFill>
                            <a:schemeClr val="bg1">
                              <a:lumMod val="50000"/>
                            </a:schemeClr>
                          </a:solidFill>
                        </a:rPr>
                        <a:t>2015</a:t>
                      </a:r>
                      <a:endParaRPr lang="en-CA" sz="2800" b="1" u="sng" dirty="0">
                        <a:solidFill>
                          <a:schemeClr val="bg1">
                            <a:lumMod val="50000"/>
                          </a:schemeClr>
                        </a:solidFill>
                      </a:endParaRPr>
                    </a:p>
                  </a:txBody>
                  <a:tcPr/>
                </a:tc>
              </a:tr>
              <a:tr h="476253">
                <a:tc>
                  <a:txBody>
                    <a:bodyPr/>
                    <a:lstStyle/>
                    <a:p>
                      <a:r>
                        <a:rPr lang="en-CA" sz="2800" dirty="0" smtClean="0"/>
                        <a:t>Investment Revaluation Reserve</a:t>
                      </a:r>
                      <a:endParaRPr lang="en-CA" sz="2800" dirty="0"/>
                    </a:p>
                  </a:txBody>
                  <a:tcPr>
                    <a:lnR>
                      <a:noFill/>
                    </a:lnR>
                  </a:tcPr>
                </a:tc>
                <a:tc>
                  <a:txBody>
                    <a:bodyPr/>
                    <a:lstStyle/>
                    <a:p>
                      <a:pPr algn="r"/>
                      <a:r>
                        <a:rPr lang="en-CA" sz="2800" dirty="0" smtClean="0"/>
                        <a:t>-12,119</a:t>
                      </a:r>
                    </a:p>
                  </a:txBody>
                  <a:tcPr>
                    <a:lnL>
                      <a:noFill/>
                    </a:lnL>
                    <a:lnR>
                      <a:noFill/>
                    </a:lnR>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endParaRPr lang="en-CA" sz="2800" dirty="0" smtClean="0"/>
                    </a:p>
                  </a:txBody>
                  <a:tcPr>
                    <a:lnL>
                      <a:noFill/>
                    </a:lnL>
                    <a:lnR>
                      <a:noFill/>
                    </a:lnR>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-85,054</a:t>
                      </a:r>
                    </a:p>
                  </a:txBody>
                  <a:tcPr>
                    <a:lnL>
                      <a:noFill/>
                    </a:lnL>
                    <a:lnR>
                      <a:noFill/>
                    </a:lnR>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r>
                        <a:rPr lang="en-CA" sz="2800" dirty="0" smtClean="0"/>
                        <a:t>Property Revaluation</a:t>
                      </a:r>
                      <a:r>
                        <a:rPr lang="en-CA" sz="2800" baseline="0" dirty="0" smtClean="0"/>
                        <a:t> Reserve</a:t>
                      </a:r>
                      <a:endParaRPr lang="en-CA" sz="2800" dirty="0"/>
                    </a:p>
                  </a:txBody>
                  <a:tcPr/>
                </a:tc>
                <a:tc>
                  <a:txBody>
                    <a:bodyPr/>
                    <a:lstStyle/>
                    <a:p>
                      <a:pPr algn="r"/>
                      <a:r>
                        <a:rPr lang="en-CA" sz="2800" dirty="0" smtClean="0"/>
                        <a:t>1,010,310</a:t>
                      </a:r>
                      <a:endParaRPr lang="en-CA" sz="2800" dirty="0"/>
                    </a:p>
                  </a:txBody>
                  <a:tcPr>
                    <a:lnR>
                      <a:noFill/>
                    </a:lnR>
                    <a:lnT w="12700" cap="flat" cmpd="sng" algn="ctr">
                      <a:noFill/>
                      <a:prstDash val="solid"/>
                      <a:round/>
                      <a:headEnd type="none" w="med" len="med"/>
                      <a:tailEnd type="none" w="med" len="med"/>
                    </a:lnT>
                  </a:tcPr>
                </a:tc>
                <a:tc>
                  <a:txBody>
                    <a:bodyPr/>
                    <a:lstStyle/>
                    <a:p>
                      <a:pPr algn="r"/>
                      <a:endParaRPr lang="en-CA" sz="2800" dirty="0"/>
                    </a:p>
                  </a:txBody>
                  <a:tcPr>
                    <a:lnL>
                      <a:noFill/>
                    </a:lnL>
                    <a:lnR>
                      <a:noFill/>
                    </a:lnR>
                    <a:lnT w="1270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1,218,671</a:t>
                      </a:r>
                      <a:endParaRPr lang="en-CA" sz="2800" dirty="0">
                        <a:solidFill>
                          <a:schemeClr val="bg1">
                            <a:lumMod val="50000"/>
                          </a:schemeClr>
                        </a:solidFill>
                      </a:endParaRPr>
                    </a:p>
                  </a:txBody>
                  <a:tcPr>
                    <a:lnL>
                      <a:noFill/>
                    </a:lnL>
                    <a:lnT w="12700" cap="flat" cmpd="sng" algn="ctr">
                      <a:noFill/>
                      <a:prstDash val="solid"/>
                      <a:round/>
                      <a:headEnd type="none" w="med" len="med"/>
                      <a:tailEnd type="none" w="med" len="med"/>
                    </a:lnT>
                  </a:tcPr>
                </a:tc>
              </a:tr>
              <a:tr h="476253">
                <a:tc>
                  <a:txBody>
                    <a:bodyPr/>
                    <a:lstStyle/>
                    <a:p>
                      <a:r>
                        <a:rPr lang="en-US" sz="2800" dirty="0" smtClean="0"/>
                        <a:t>Accumulated</a:t>
                      </a:r>
                      <a:r>
                        <a:rPr lang="en-US" sz="2800" baseline="0" dirty="0" smtClean="0"/>
                        <a:t> Losses / </a:t>
                      </a:r>
                      <a:r>
                        <a:rPr lang="en-CA" sz="2800" dirty="0" smtClean="0"/>
                        <a:t>Retained</a:t>
                      </a:r>
                      <a:r>
                        <a:rPr lang="en-CA" sz="2800" baseline="0" dirty="0" smtClean="0"/>
                        <a:t> Profits</a:t>
                      </a:r>
                      <a:endParaRPr lang="en-CA" sz="2800" dirty="0"/>
                    </a:p>
                  </a:txBody>
                  <a:tcPr/>
                </a:tc>
                <a:tc>
                  <a:txBody>
                    <a:bodyPr/>
                    <a:lstStyle/>
                    <a:p>
                      <a:pPr algn="r"/>
                      <a:r>
                        <a:rPr lang="en-CA" sz="2800" dirty="0" smtClean="0"/>
                        <a:t>376,522</a:t>
                      </a:r>
                      <a:endParaRPr lang="en-CA" sz="2800" dirty="0"/>
                    </a:p>
                  </a:txBody>
                  <a:tcPr>
                    <a:lnR>
                      <a:noFill/>
                    </a:lnR>
                    <a:lnB w="12700" cap="flat" cmpd="sng" algn="ctr">
                      <a:noFill/>
                      <a:prstDash val="solid"/>
                      <a:round/>
                      <a:headEnd type="none" w="med" len="med"/>
                      <a:tailEnd type="none" w="med" len="med"/>
                    </a:lnB>
                  </a:tcPr>
                </a:tc>
                <a:tc>
                  <a:txBody>
                    <a:bodyPr/>
                    <a:lstStyle/>
                    <a:p>
                      <a:pPr algn="r"/>
                      <a:endParaRPr lang="en-CA" sz="2800" dirty="0"/>
                    </a:p>
                  </a:txBody>
                  <a:tcPr>
                    <a:lnL>
                      <a:noFill/>
                    </a:lnL>
                    <a:lnR>
                      <a:noFill/>
                    </a:lnR>
                    <a:lnT>
                      <a:noFill/>
                    </a:lnT>
                    <a:lnB>
                      <a:noFill/>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-1,934,429</a:t>
                      </a:r>
                      <a:endParaRPr lang="en-CA" sz="2800" dirty="0">
                        <a:solidFill>
                          <a:schemeClr val="bg1">
                            <a:lumMod val="50000"/>
                          </a:schemeClr>
                        </a:solidFill>
                      </a:endParaRPr>
                    </a:p>
                  </a:txBody>
                  <a:tcPr>
                    <a:lnL>
                      <a:noFill/>
                    </a:lnL>
                    <a:lnB w="12700" cap="flat" cmpd="sng" algn="ctr">
                      <a:noFill/>
                      <a:prstDash val="solid"/>
                      <a:round/>
                      <a:headEnd type="none" w="med" len="med"/>
                      <a:tailEnd type="none" w="med" len="med"/>
                    </a:lnB>
                  </a:tcPr>
                </a:tc>
              </a:tr>
              <a:tr h="476253">
                <a:tc>
                  <a:txBody>
                    <a:bodyPr/>
                    <a:lstStyle/>
                    <a:p>
                      <a:r>
                        <a:rPr lang="en-CA" sz="2800" dirty="0" smtClean="0"/>
                        <a:t>Profit/Loss for the Year</a:t>
                      </a:r>
                      <a:endParaRPr lang="en-CA" sz="2800" dirty="0"/>
                    </a:p>
                  </a:txBody>
                  <a:tcPr>
                    <a:lnR>
                      <a:noFill/>
                    </a:lnR>
                  </a:tcPr>
                </a:tc>
                <a:tc>
                  <a:txBody>
                    <a:bodyPr/>
                    <a:lstStyle/>
                    <a:p>
                      <a:pPr algn="r"/>
                      <a:r>
                        <a:rPr lang="en-CA" sz="2800" dirty="0" smtClean="0"/>
                        <a:t>-59,420</a:t>
                      </a:r>
                      <a:endParaRPr lang="en-CA" sz="2800" dirty="0"/>
                    </a:p>
                  </a:txBody>
                  <a:tcPr>
                    <a:lnL>
                      <a:noFill/>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endParaRPr lang="en-CA" sz="2800" dirty="0"/>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CA" sz="2800" dirty="0" smtClean="0">
                          <a:solidFill>
                            <a:schemeClr val="bg1">
                              <a:lumMod val="50000"/>
                            </a:schemeClr>
                          </a:solidFill>
                        </a:rPr>
                        <a:t>2,310,951</a:t>
                      </a:r>
                      <a:endParaRPr lang="en-CA" sz="2800" dirty="0">
                        <a:solidFill>
                          <a:schemeClr val="bg1">
                            <a:lumMod val="50000"/>
                          </a:schemeClr>
                        </a:solidFill>
                      </a:endParaRPr>
                    </a:p>
                  </a:txBody>
                  <a:tcPr>
                    <a:lnL>
                      <a:noFill/>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76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CA" sz="2800" b="1" dirty="0" smtClean="0"/>
                        <a:t>Total Equity</a:t>
                      </a: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t>1,315,293</a:t>
                      </a:r>
                    </a:p>
                  </a:txBody>
                  <a:tcPr>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800" b="1" dirty="0" smtClean="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800" b="1" dirty="0" smtClean="0">
                          <a:solidFill>
                            <a:schemeClr val="bg1">
                              <a:lumMod val="50000"/>
                            </a:schemeClr>
                          </a:solidFill>
                        </a:rPr>
                        <a:t>1,510,139</a:t>
                      </a:r>
                    </a:p>
                  </a:txBody>
                  <a:tcPr>
                    <a:lnL>
                      <a:noFill/>
                    </a:lnL>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820492986"/>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67544" y="404664"/>
            <a:ext cx="8229600" cy="634082"/>
          </a:xfrm>
        </p:spPr>
        <p:txBody>
          <a:bodyPr>
            <a:normAutofit fontScale="90000"/>
          </a:bodyPr>
          <a:lstStyle/>
          <a:p>
            <a:pPr eaLnBrk="1" hangingPunct="1"/>
            <a:r>
              <a:rPr lang="en-CA" b="1" dirty="0" smtClean="0">
                <a:latin typeface="Helvetica" pitchFamily="34" charset="0"/>
                <a:cs typeface="Helvetica" pitchFamily="34" charset="0"/>
              </a:rPr>
              <a:t>DotAsia Organisation</a:t>
            </a:r>
            <a:br>
              <a:rPr lang="en-CA" b="1" dirty="0" smtClean="0">
                <a:latin typeface="Helvetica" pitchFamily="34" charset="0"/>
                <a:cs typeface="Helvetica" pitchFamily="34" charset="0"/>
              </a:rPr>
            </a:br>
            <a:r>
              <a:rPr b="1" dirty="0" smtClean="0">
                <a:latin typeface="Helvetica" pitchFamily="34" charset="0"/>
                <a:cs typeface="Helvetica" pitchFamily="34" charset="0"/>
              </a:rPr>
              <a:t>Operating Expenses</a:t>
            </a:r>
          </a:p>
        </p:txBody>
      </p:sp>
      <p:sp>
        <p:nvSpPr>
          <p:cNvPr id="15363" name="Content Placeholder 2"/>
          <p:cNvSpPr>
            <a:spLocks noGrp="1"/>
          </p:cNvSpPr>
          <p:nvPr>
            <p:ph idx="1"/>
          </p:nvPr>
        </p:nvSpPr>
        <p:spPr/>
        <p:txBody>
          <a:bodyPr/>
          <a:lstStyle/>
          <a:p>
            <a:pPr eaLnBrk="1" hangingPunct="1">
              <a:buFont typeface="Arial" charset="0"/>
              <a:buNone/>
            </a:pPr>
            <a:endParaRPr lang="en-CA" dirty="0" smtClean="0"/>
          </a:p>
          <a:p>
            <a:pPr eaLnBrk="1" hangingPunct="1"/>
            <a:endParaRPr lang="en-CA" dirty="0" smtClean="0"/>
          </a:p>
        </p:txBody>
      </p:sp>
      <p:graphicFrame>
        <p:nvGraphicFramePr>
          <p:cNvPr id="5" name="Table 4"/>
          <p:cNvGraphicFramePr>
            <a:graphicFrameLocks noGrp="1"/>
          </p:cNvGraphicFramePr>
          <p:nvPr/>
        </p:nvGraphicFramePr>
        <p:xfrm>
          <a:off x="467544" y="1700808"/>
          <a:ext cx="8424937" cy="2834640"/>
        </p:xfrm>
        <a:graphic>
          <a:graphicData uri="http://schemas.openxmlformats.org/drawingml/2006/table">
            <a:tbl>
              <a:tblPr firstRow="1" bandRow="1">
                <a:tableStyleId>{2D5ABB26-0587-4C30-8999-92F81FD0307C}</a:tableStyleId>
              </a:tblPr>
              <a:tblGrid>
                <a:gridCol w="3816424"/>
                <a:gridCol w="1728192"/>
                <a:gridCol w="720080"/>
                <a:gridCol w="1512168"/>
                <a:gridCol w="648073"/>
              </a:tblGrid>
              <a:tr h="363698">
                <a:tc>
                  <a:txBody>
                    <a:bodyPr/>
                    <a:lstStyle/>
                    <a:p>
                      <a:endParaRPr lang="en-CA" sz="2000" dirty="0" smtClean="0"/>
                    </a:p>
                  </a:txBody>
                  <a:tcPr/>
                </a:tc>
                <a:tc>
                  <a:txBody>
                    <a:bodyPr/>
                    <a:lstStyle/>
                    <a:p>
                      <a:pPr algn="r"/>
                      <a:r>
                        <a:rPr lang="en-CA" sz="2000" b="1" u="sng" dirty="0" smtClean="0"/>
                        <a:t>2016</a:t>
                      </a:r>
                      <a:endParaRPr lang="en-CA" sz="2000" b="1" u="sng" dirty="0"/>
                    </a:p>
                  </a:txBody>
                  <a:tcPr/>
                </a:tc>
                <a:tc>
                  <a:txBody>
                    <a:bodyPr/>
                    <a:lstStyle/>
                    <a:p>
                      <a:pPr algn="r"/>
                      <a:endParaRPr lang="en-CA" sz="2000" b="1" dirty="0"/>
                    </a:p>
                  </a:txBody>
                  <a:tcPr/>
                </a:tc>
                <a:tc>
                  <a:txBody>
                    <a:bodyPr/>
                    <a:lstStyle/>
                    <a:p>
                      <a:pPr algn="r"/>
                      <a:r>
                        <a:rPr lang="en-CA" sz="2000" b="1" u="sng" dirty="0" smtClean="0">
                          <a:solidFill>
                            <a:schemeClr val="bg1">
                              <a:lumMod val="50000"/>
                            </a:schemeClr>
                          </a:solidFill>
                        </a:rPr>
                        <a:t>2015</a:t>
                      </a:r>
                      <a:endParaRPr lang="en-CA" sz="2000" b="1" u="sng" dirty="0">
                        <a:solidFill>
                          <a:schemeClr val="bg1">
                            <a:lumMod val="50000"/>
                          </a:schemeClr>
                        </a:solidFill>
                      </a:endParaRPr>
                    </a:p>
                  </a:txBody>
                  <a:tcPr/>
                </a:tc>
                <a:tc>
                  <a:txBody>
                    <a:bodyPr/>
                    <a:lstStyle/>
                    <a:p>
                      <a:pPr algn="r"/>
                      <a:endParaRPr lang="en-CA" sz="2000" b="1" dirty="0">
                        <a:solidFill>
                          <a:schemeClr val="bg1">
                            <a:lumMod val="50000"/>
                          </a:schemeClr>
                        </a:solidFill>
                      </a:endParaRPr>
                    </a:p>
                  </a:txBody>
                  <a:tcPr/>
                </a:tc>
              </a:tr>
              <a:tr h="363698">
                <a:tc>
                  <a:txBody>
                    <a:bodyPr/>
                    <a:lstStyle/>
                    <a:p>
                      <a:r>
                        <a:rPr lang="en-CA" sz="2000" dirty="0" smtClean="0"/>
                        <a:t>Salaries</a:t>
                      </a:r>
                      <a:r>
                        <a:rPr lang="en-CA" sz="2000" baseline="0" dirty="0" smtClean="0"/>
                        <a:t> &amp; Professional Fees</a:t>
                      </a:r>
                      <a:endParaRPr lang="en-CA" sz="2000" dirty="0" smtClean="0"/>
                    </a:p>
                  </a:txBody>
                  <a:tcPr/>
                </a:tc>
                <a:tc>
                  <a:txBody>
                    <a:bodyPr/>
                    <a:lstStyle/>
                    <a:p>
                      <a:pPr algn="r"/>
                      <a:r>
                        <a:rPr lang="en-CA" sz="2000" dirty="0" smtClean="0"/>
                        <a:t>813,089</a:t>
                      </a:r>
                      <a:endParaRPr lang="en-CA" sz="2000" dirty="0"/>
                    </a:p>
                  </a:txBody>
                  <a:tcPr/>
                </a:tc>
                <a:tc>
                  <a:txBody>
                    <a:bodyPr/>
                    <a:lstStyle/>
                    <a:p>
                      <a:pPr algn="r"/>
                      <a:r>
                        <a:rPr lang="en-CA" sz="2000" dirty="0" smtClean="0"/>
                        <a:t>61%</a:t>
                      </a:r>
                      <a:endParaRPr lang="en-CA" sz="2000" dirty="0"/>
                    </a:p>
                  </a:txBody>
                  <a:tcPr/>
                </a:tc>
                <a:tc>
                  <a:txBody>
                    <a:bodyPr/>
                    <a:lstStyle/>
                    <a:p>
                      <a:pPr algn="r"/>
                      <a:r>
                        <a:rPr lang="en-CA" sz="2000" dirty="0" smtClean="0">
                          <a:solidFill>
                            <a:schemeClr val="bg1">
                              <a:lumMod val="50000"/>
                            </a:schemeClr>
                          </a:solidFill>
                        </a:rPr>
                        <a:t>820,954</a:t>
                      </a:r>
                      <a:endParaRPr lang="en-CA" sz="2000" dirty="0">
                        <a:solidFill>
                          <a:schemeClr val="bg1">
                            <a:lumMod val="50000"/>
                          </a:schemeClr>
                        </a:solidFill>
                      </a:endParaRPr>
                    </a:p>
                  </a:txBody>
                  <a:tcPr/>
                </a:tc>
                <a:tc>
                  <a:txBody>
                    <a:bodyPr/>
                    <a:lstStyle/>
                    <a:p>
                      <a:pPr algn="r"/>
                      <a:r>
                        <a:rPr lang="en-CA" sz="2000" dirty="0" smtClean="0">
                          <a:solidFill>
                            <a:schemeClr val="bg1">
                              <a:lumMod val="50000"/>
                            </a:schemeClr>
                          </a:solidFill>
                        </a:rPr>
                        <a:t>58%</a:t>
                      </a:r>
                      <a:endParaRPr lang="en-CA" sz="2000" dirty="0">
                        <a:solidFill>
                          <a:schemeClr val="bg1">
                            <a:lumMod val="50000"/>
                          </a:schemeClr>
                        </a:solidFill>
                      </a:endParaRPr>
                    </a:p>
                  </a:txBody>
                  <a:tcPr/>
                </a:tc>
              </a:tr>
              <a:tr h="363698">
                <a:tc>
                  <a:txBody>
                    <a:bodyPr/>
                    <a:lstStyle/>
                    <a:p>
                      <a:r>
                        <a:rPr lang="en-CA" sz="2000" dirty="0" smtClean="0"/>
                        <a:t>Marketing &amp; Promotion</a:t>
                      </a:r>
                      <a:endParaRPr lang="en-CA" sz="2000" dirty="0"/>
                    </a:p>
                  </a:txBody>
                  <a:tcPr/>
                </a:tc>
                <a:tc>
                  <a:txBody>
                    <a:bodyPr/>
                    <a:lstStyle/>
                    <a:p>
                      <a:pPr algn="r"/>
                      <a:r>
                        <a:rPr lang="en-CA" sz="2000" dirty="0" smtClean="0"/>
                        <a:t>9,255</a:t>
                      </a:r>
                      <a:endParaRPr lang="en-CA" sz="2000" dirty="0"/>
                    </a:p>
                  </a:txBody>
                  <a:tcPr/>
                </a:tc>
                <a:tc>
                  <a:txBody>
                    <a:bodyPr/>
                    <a:lstStyle/>
                    <a:p>
                      <a:pPr algn="r"/>
                      <a:r>
                        <a:rPr lang="en-CA" sz="2000" dirty="0" smtClean="0"/>
                        <a:t>1%</a:t>
                      </a:r>
                      <a:endParaRPr lang="en-CA" sz="2000" dirty="0"/>
                    </a:p>
                  </a:txBody>
                  <a:tcPr/>
                </a:tc>
                <a:tc>
                  <a:txBody>
                    <a:bodyPr/>
                    <a:lstStyle/>
                    <a:p>
                      <a:pPr algn="r"/>
                      <a:r>
                        <a:rPr lang="en-CA" sz="2000" dirty="0" smtClean="0">
                          <a:solidFill>
                            <a:schemeClr val="bg1">
                              <a:lumMod val="50000"/>
                            </a:schemeClr>
                          </a:solidFill>
                        </a:rPr>
                        <a:t>79,503</a:t>
                      </a:r>
                      <a:endParaRPr lang="en-CA" sz="2000" dirty="0">
                        <a:solidFill>
                          <a:schemeClr val="bg1">
                            <a:lumMod val="50000"/>
                          </a:schemeClr>
                        </a:solidFill>
                      </a:endParaRPr>
                    </a:p>
                  </a:txBody>
                  <a:tcPr/>
                </a:tc>
                <a:tc>
                  <a:txBody>
                    <a:bodyPr/>
                    <a:lstStyle/>
                    <a:p>
                      <a:pPr algn="r"/>
                      <a:r>
                        <a:rPr lang="en-CA" sz="2000" dirty="0" smtClean="0">
                          <a:solidFill>
                            <a:schemeClr val="bg1">
                              <a:lumMod val="50000"/>
                            </a:schemeClr>
                          </a:solidFill>
                        </a:rPr>
                        <a:t>6%</a:t>
                      </a:r>
                      <a:endParaRPr lang="en-CA" sz="2000" dirty="0">
                        <a:solidFill>
                          <a:schemeClr val="bg1">
                            <a:lumMod val="50000"/>
                          </a:schemeClr>
                        </a:solidFill>
                      </a:endParaRPr>
                    </a:p>
                  </a:txBody>
                  <a:tcPr/>
                </a:tc>
              </a:tr>
              <a:tr h="363698">
                <a:tc>
                  <a:txBody>
                    <a:bodyPr/>
                    <a:lstStyle/>
                    <a:p>
                      <a:r>
                        <a:rPr lang="en-CA" sz="2000" dirty="0" smtClean="0"/>
                        <a:t>Travel</a:t>
                      </a:r>
                      <a:r>
                        <a:rPr lang="en-CA" sz="2000" baseline="0" dirty="0" smtClean="0"/>
                        <a:t> &amp; Outreach</a:t>
                      </a:r>
                      <a:endParaRPr lang="en-CA" sz="2000" dirty="0"/>
                    </a:p>
                  </a:txBody>
                  <a:tcPr/>
                </a:tc>
                <a:tc>
                  <a:txBody>
                    <a:bodyPr/>
                    <a:lstStyle/>
                    <a:p>
                      <a:pPr algn="r"/>
                      <a:r>
                        <a:rPr lang="en-CA" sz="2000" dirty="0" smtClean="0"/>
                        <a:t>137,814</a:t>
                      </a:r>
                    </a:p>
                  </a:txBody>
                  <a:tcPr/>
                </a:tc>
                <a:tc>
                  <a:txBody>
                    <a:bodyPr/>
                    <a:lstStyle/>
                    <a:p>
                      <a:pPr algn="r"/>
                      <a:r>
                        <a:rPr lang="en-CA" sz="2000" dirty="0" smtClean="0"/>
                        <a:t>10%</a:t>
                      </a:r>
                    </a:p>
                  </a:txBody>
                  <a:tcPr/>
                </a:tc>
                <a:tc>
                  <a:txBody>
                    <a:bodyPr/>
                    <a:lstStyle/>
                    <a:p>
                      <a:pPr algn="r"/>
                      <a:r>
                        <a:rPr lang="en-CA" sz="2000" dirty="0" smtClean="0">
                          <a:solidFill>
                            <a:schemeClr val="bg1">
                              <a:lumMod val="50000"/>
                            </a:schemeClr>
                          </a:solidFill>
                        </a:rPr>
                        <a:t>168,202</a:t>
                      </a:r>
                    </a:p>
                  </a:txBody>
                  <a:tcPr/>
                </a:tc>
                <a:tc>
                  <a:txBody>
                    <a:bodyPr/>
                    <a:lstStyle/>
                    <a:p>
                      <a:pPr algn="r"/>
                      <a:r>
                        <a:rPr lang="en-CA" sz="2000" dirty="0" smtClean="0">
                          <a:solidFill>
                            <a:schemeClr val="bg1">
                              <a:lumMod val="50000"/>
                            </a:schemeClr>
                          </a:solidFill>
                        </a:rPr>
                        <a:t>12%</a:t>
                      </a:r>
                    </a:p>
                  </a:txBody>
                  <a:tcPr/>
                </a:tc>
              </a:tr>
              <a:tr h="363698">
                <a:tc>
                  <a:txBody>
                    <a:bodyPr/>
                    <a:lstStyle/>
                    <a:p>
                      <a:r>
                        <a:rPr lang="en-CA" sz="2000" dirty="0" smtClean="0"/>
                        <a:t>Funding Community Projects</a:t>
                      </a:r>
                      <a:r>
                        <a:rPr lang="en-CA" sz="2000" baseline="0" dirty="0" smtClean="0"/>
                        <a:t>*</a:t>
                      </a:r>
                      <a:endParaRPr lang="en-CA" sz="2000" dirty="0"/>
                    </a:p>
                  </a:txBody>
                  <a:tcPr/>
                </a:tc>
                <a:tc>
                  <a:txBody>
                    <a:bodyPr/>
                    <a:lstStyle/>
                    <a:p>
                      <a:pPr algn="r"/>
                      <a:r>
                        <a:rPr lang="en-CA" sz="2000" dirty="0" smtClean="0"/>
                        <a:t>63,751</a:t>
                      </a:r>
                    </a:p>
                  </a:txBody>
                  <a:tcPr/>
                </a:tc>
                <a:tc>
                  <a:txBody>
                    <a:bodyPr/>
                    <a:lstStyle/>
                    <a:p>
                      <a:pPr algn="r"/>
                      <a:r>
                        <a:rPr lang="en-CA" sz="2000" dirty="0" smtClean="0"/>
                        <a:t>5%</a:t>
                      </a:r>
                    </a:p>
                  </a:txBody>
                  <a:tcPr>
                    <a:lnB>
                      <a:noFill/>
                    </a:lnB>
                  </a:tcPr>
                </a:tc>
                <a:tc>
                  <a:txBody>
                    <a:bodyPr/>
                    <a:lstStyle/>
                    <a:p>
                      <a:pPr algn="r"/>
                      <a:r>
                        <a:rPr lang="en-CA" sz="2000" dirty="0" smtClean="0">
                          <a:solidFill>
                            <a:schemeClr val="bg1">
                              <a:lumMod val="50000"/>
                            </a:schemeClr>
                          </a:solidFill>
                        </a:rPr>
                        <a:t>48,066</a:t>
                      </a:r>
                    </a:p>
                  </a:txBody>
                  <a:tcPr/>
                </a:tc>
                <a:tc>
                  <a:txBody>
                    <a:bodyPr/>
                    <a:lstStyle/>
                    <a:p>
                      <a:pPr algn="r"/>
                      <a:r>
                        <a:rPr lang="en-CA" sz="2000" dirty="0" smtClean="0">
                          <a:solidFill>
                            <a:schemeClr val="bg1">
                              <a:lumMod val="50000"/>
                            </a:schemeClr>
                          </a:solidFill>
                        </a:rPr>
                        <a:t>3%</a:t>
                      </a:r>
                    </a:p>
                  </a:txBody>
                  <a:tcPr/>
                </a:tc>
              </a:tr>
              <a:tr h="363698">
                <a:tc>
                  <a:txBody>
                    <a:bodyPr/>
                    <a:lstStyle/>
                    <a:p>
                      <a:r>
                        <a:rPr lang="en-CA" sz="2000" dirty="0" smtClean="0"/>
                        <a:t>Other Expenses</a:t>
                      </a:r>
                      <a:endParaRPr lang="en-CA" sz="2000" dirty="0"/>
                    </a:p>
                  </a:txBody>
                  <a:tcPr/>
                </a:tc>
                <a:tc>
                  <a:txBody>
                    <a:bodyPr/>
                    <a:lstStyle/>
                    <a:p>
                      <a:pPr algn="r"/>
                      <a:r>
                        <a:rPr lang="en-CA" sz="2000" dirty="0" smtClean="0"/>
                        <a:t>302,470</a:t>
                      </a:r>
                    </a:p>
                  </a:txBody>
                  <a:tcPr>
                    <a:lnR>
                      <a:noFill/>
                    </a:lnR>
                    <a:lnB w="12700" cap="flat" cmpd="sng" algn="ctr">
                      <a:solidFill>
                        <a:schemeClr val="tx1"/>
                      </a:solidFill>
                      <a:prstDash val="solid"/>
                      <a:round/>
                      <a:headEnd type="none" w="med" len="med"/>
                      <a:tailEnd type="none" w="med" len="med"/>
                    </a:lnB>
                  </a:tcPr>
                </a:tc>
                <a:tc>
                  <a:txBody>
                    <a:bodyPr/>
                    <a:lstStyle/>
                    <a:p>
                      <a:pPr algn="r"/>
                      <a:r>
                        <a:rPr lang="en-CA" sz="2000" dirty="0" smtClean="0"/>
                        <a:t>23%</a:t>
                      </a:r>
                    </a:p>
                  </a:txBody>
                  <a:tcPr>
                    <a:lnL>
                      <a:noFill/>
                    </a:lnL>
                    <a:lnR>
                      <a:noFill/>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CA" sz="2000" dirty="0" smtClean="0">
                          <a:solidFill>
                            <a:schemeClr val="bg1">
                              <a:lumMod val="50000"/>
                            </a:schemeClr>
                          </a:solidFill>
                        </a:rPr>
                        <a:t>309,980</a:t>
                      </a:r>
                    </a:p>
                  </a:txBody>
                  <a:tcPr>
                    <a:lnL>
                      <a:noFill/>
                    </a:lnL>
                    <a:lnR>
                      <a:noFill/>
                    </a:lnR>
                    <a:lnB w="12700" cap="flat" cmpd="sng" algn="ctr">
                      <a:solidFill>
                        <a:schemeClr val="tx1"/>
                      </a:solidFill>
                      <a:prstDash val="solid"/>
                      <a:round/>
                      <a:headEnd type="none" w="med" len="med"/>
                      <a:tailEnd type="none" w="med" len="med"/>
                    </a:lnB>
                  </a:tcPr>
                </a:tc>
                <a:tc>
                  <a:txBody>
                    <a:bodyPr/>
                    <a:lstStyle/>
                    <a:p>
                      <a:pPr algn="r"/>
                      <a:r>
                        <a:rPr lang="en-CA" sz="2000" dirty="0" smtClean="0">
                          <a:solidFill>
                            <a:schemeClr val="bg1">
                              <a:lumMod val="50000"/>
                            </a:schemeClr>
                          </a:solidFill>
                        </a:rPr>
                        <a:t>21%</a:t>
                      </a:r>
                    </a:p>
                  </a:txBody>
                  <a:tcPr>
                    <a:lnL>
                      <a:noFill/>
                    </a:lnL>
                    <a:lnB w="12700" cap="flat" cmpd="sng" algn="ctr">
                      <a:solidFill>
                        <a:schemeClr val="tx1"/>
                      </a:solidFill>
                      <a:prstDash val="solid"/>
                      <a:round/>
                      <a:headEnd type="none" w="med" len="med"/>
                      <a:tailEnd type="none" w="med" len="med"/>
                    </a:lnB>
                  </a:tcPr>
                </a:tc>
              </a:tr>
              <a:tr h="363698">
                <a:tc>
                  <a:txBody>
                    <a:bodyPr/>
                    <a:lstStyle/>
                    <a:p>
                      <a:r>
                        <a:rPr lang="en-CA" sz="2400" b="1" dirty="0" smtClean="0"/>
                        <a:t>Total</a:t>
                      </a:r>
                      <a:r>
                        <a:rPr lang="en-CA" sz="2400" b="1" baseline="0" dirty="0" smtClean="0"/>
                        <a:t> Operating Expenses</a:t>
                      </a:r>
                      <a:endParaRPr lang="en-CA" sz="2400" b="1" dirty="0"/>
                    </a:p>
                  </a:txBody>
                  <a:tcPr/>
                </a:tc>
                <a:tc>
                  <a:txBody>
                    <a:bodyPr/>
                    <a:lstStyle/>
                    <a:p>
                      <a:pPr algn="r"/>
                      <a:r>
                        <a:rPr lang="en-CA" sz="2400" b="1" dirty="0" smtClean="0"/>
                        <a:t> 1,326,378</a:t>
                      </a:r>
                    </a:p>
                  </a:txBody>
                  <a:tcPr>
                    <a:lnT w="12700" cap="flat" cmpd="sng" algn="ctr">
                      <a:solidFill>
                        <a:schemeClr val="tx1"/>
                      </a:solidFill>
                      <a:prstDash val="solid"/>
                      <a:round/>
                      <a:headEnd type="none" w="med" len="med"/>
                      <a:tailEnd type="none" w="med" len="med"/>
                    </a:lnT>
                  </a:tcPr>
                </a:tc>
                <a:tc>
                  <a:txBody>
                    <a:bodyPr/>
                    <a:lstStyle/>
                    <a:p>
                      <a:pPr algn="r"/>
                      <a:endParaRPr lang="en-CA" sz="2400" b="1" dirty="0" smtClean="0"/>
                    </a:p>
                  </a:txBody>
                  <a:tcPr>
                    <a:lnT w="12700" cap="flat" cmpd="sng" algn="ctr">
                      <a:noFill/>
                      <a:prstDash val="solid"/>
                      <a:round/>
                      <a:headEnd type="none" w="med" len="med"/>
                      <a:tailEnd type="none" w="med" len="med"/>
                    </a:lnT>
                  </a:tcPr>
                </a:tc>
                <a:tc>
                  <a:txBody>
                    <a:bodyPr/>
                    <a:lstStyle/>
                    <a:p>
                      <a:pPr algn="r"/>
                      <a:r>
                        <a:rPr lang="en-CA" sz="2400" b="1" dirty="0" smtClean="0">
                          <a:solidFill>
                            <a:schemeClr val="bg1">
                              <a:lumMod val="50000"/>
                            </a:schemeClr>
                          </a:solidFill>
                        </a:rPr>
                        <a:t> 1,426,705</a:t>
                      </a:r>
                    </a:p>
                  </a:txBody>
                  <a:tcPr>
                    <a:lnT w="12700" cap="flat" cmpd="sng" algn="ctr">
                      <a:solidFill>
                        <a:schemeClr val="tx1"/>
                      </a:solidFill>
                      <a:prstDash val="solid"/>
                      <a:round/>
                      <a:headEnd type="none" w="med" len="med"/>
                      <a:tailEnd type="none" w="med" len="med"/>
                    </a:lnT>
                  </a:tcPr>
                </a:tc>
                <a:tc>
                  <a:txBody>
                    <a:bodyPr/>
                    <a:lstStyle/>
                    <a:p>
                      <a:pPr algn="r"/>
                      <a:endParaRPr lang="en-CA" sz="2400" b="1" dirty="0" smtClean="0">
                        <a:solidFill>
                          <a:schemeClr val="bg1">
                            <a:lumMod val="50000"/>
                          </a:schemeClr>
                        </a:solidFill>
                      </a:endParaRPr>
                    </a:p>
                  </a:txBody>
                  <a:tcPr>
                    <a:lnT w="12700" cap="flat" cmpd="sng" algn="ctr">
                      <a:solidFill>
                        <a:schemeClr val="tx1"/>
                      </a:solidFill>
                      <a:prstDash val="solid"/>
                      <a:round/>
                      <a:headEnd type="none" w="med" len="med"/>
                      <a:tailEnd type="none" w="med" len="med"/>
                    </a:lnT>
                  </a:tcPr>
                </a:tc>
              </a:tr>
            </a:tbl>
          </a:graphicData>
        </a:graphic>
      </p:graphicFrame>
    </p:spTree>
    <p:extLst>
      <p:ext uri="{BB962C8B-B14F-4D97-AF65-F5344CB8AC3E}">
        <p14:creationId xmlns:p14="http://schemas.microsoft.com/office/powerpoint/2010/main" val="4019251245"/>
      </p:ext>
    </p:extLst>
  </p:cSld>
  <p:clrMapOvr>
    <a:masterClrMapping/>
  </p:clrMapOvr>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67544" y="404664"/>
            <a:ext cx="8229600" cy="634082"/>
          </a:xfrm>
        </p:spPr>
        <p:txBody>
          <a:bodyPr>
            <a:normAutofit fontScale="90000"/>
          </a:bodyPr>
          <a:lstStyle/>
          <a:p>
            <a:r>
              <a:rPr lang="en-CA" b="1" dirty="0" smtClean="0">
                <a:latin typeface="Helvetica" pitchFamily="34" charset="0"/>
                <a:cs typeface="Helvetica" pitchFamily="34" charset="0"/>
              </a:rPr>
              <a:t>DotAsia Foundation</a:t>
            </a:r>
            <a:endParaRPr b="1" dirty="0" smtClean="0">
              <a:latin typeface="Helvetica" pitchFamily="34" charset="0"/>
              <a:cs typeface="Helvetica" pitchFamily="34" charset="0"/>
            </a:endParaRPr>
          </a:p>
        </p:txBody>
      </p:sp>
      <p:sp>
        <p:nvSpPr>
          <p:cNvPr id="16387" name="Content Placeholder 2"/>
          <p:cNvSpPr>
            <a:spLocks noGrp="1"/>
          </p:cNvSpPr>
          <p:nvPr>
            <p:ph idx="1"/>
          </p:nvPr>
        </p:nvSpPr>
        <p:spPr>
          <a:xfrm>
            <a:off x="457200" y="1340768"/>
            <a:ext cx="8229600" cy="4968552"/>
          </a:xfrm>
        </p:spPr>
        <p:txBody>
          <a:bodyPr/>
          <a:lstStyle/>
          <a:p>
            <a:r>
              <a:rPr lang="en-CA" dirty="0" smtClean="0"/>
              <a:t>DotAsia Foundation (DF) is the charity arm of DotAsia Organisation (DO)</a:t>
            </a:r>
          </a:p>
          <a:p>
            <a:r>
              <a:rPr lang="en-CA" dirty="0" smtClean="0"/>
              <a:t>For the fiscal year, separate accounts are prepared for DF to account for costs attributable to community</a:t>
            </a:r>
          </a:p>
          <a:p>
            <a:r>
              <a:rPr lang="en-CA" dirty="0" smtClean="0"/>
              <a:t>DO inject funds into DF to fund its operation and to cover any deficit</a:t>
            </a:r>
          </a:p>
          <a:p>
            <a:r>
              <a:rPr lang="en-CA" dirty="0" smtClean="0"/>
              <a:t>Staff costs and office expenses attributable to community projects are allocated/billed from DO to DF</a:t>
            </a:r>
          </a:p>
          <a:p>
            <a:pPr>
              <a:buNone/>
            </a:pPr>
            <a:endParaRPr lang="en-CA" dirty="0" smtClean="0"/>
          </a:p>
          <a:p>
            <a:endParaRPr lang="en-CA" dirty="0" smtClean="0"/>
          </a:p>
          <a:p>
            <a:endParaRPr lang="en-CA" dirty="0" smtClean="0"/>
          </a:p>
        </p:txBody>
      </p:sp>
    </p:spTree>
    <p:extLst>
      <p:ext uri="{BB962C8B-B14F-4D97-AF65-F5344CB8AC3E}">
        <p14:creationId xmlns:p14="http://schemas.microsoft.com/office/powerpoint/2010/main" val="1442494789"/>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67544" y="260648"/>
            <a:ext cx="8229600" cy="936104"/>
          </a:xfrm>
        </p:spPr>
        <p:txBody>
          <a:bodyPr>
            <a:normAutofit fontScale="90000"/>
          </a:bodyPr>
          <a:lstStyle/>
          <a:p>
            <a:pPr eaLnBrk="1" hangingPunct="1"/>
            <a:r>
              <a:rPr lang="en-CA" b="1" dirty="0" smtClean="0">
                <a:latin typeface="Helvetica" pitchFamily="34" charset="0"/>
                <a:cs typeface="Helvetica" pitchFamily="34" charset="0"/>
              </a:rPr>
              <a:t>DotAsia Foundation</a:t>
            </a:r>
            <a:br>
              <a:rPr lang="en-CA" b="1" dirty="0" smtClean="0">
                <a:latin typeface="Helvetica" pitchFamily="34" charset="0"/>
                <a:cs typeface="Helvetica" pitchFamily="34" charset="0"/>
              </a:rPr>
            </a:br>
            <a:r>
              <a:rPr lang="en-CA" sz="3100" b="1" i="1" dirty="0" smtClean="0">
                <a:latin typeface="Helvetica" pitchFamily="34" charset="0"/>
                <a:cs typeface="Helvetica" pitchFamily="34" charset="0"/>
              </a:rPr>
              <a:t>Profit &amp; Loss Statement</a:t>
            </a:r>
            <a:endParaRPr sz="3100" b="1" i="1" dirty="0" smtClean="0">
              <a:latin typeface="Helvetica" pitchFamily="34" charset="0"/>
              <a:cs typeface="Helvetica" pitchFamily="34" charset="0"/>
            </a:endParaRPr>
          </a:p>
        </p:txBody>
      </p:sp>
      <p:sp>
        <p:nvSpPr>
          <p:cNvPr id="15363" name="Content Placeholder 2"/>
          <p:cNvSpPr>
            <a:spLocks noGrp="1"/>
          </p:cNvSpPr>
          <p:nvPr>
            <p:ph idx="1"/>
          </p:nvPr>
        </p:nvSpPr>
        <p:spPr>
          <a:xfrm>
            <a:off x="457200" y="1484784"/>
            <a:ext cx="8229600" cy="4824536"/>
          </a:xfrm>
        </p:spPr>
        <p:txBody>
          <a:bodyPr/>
          <a:lstStyle/>
          <a:p>
            <a:pPr eaLnBrk="1" hangingPunct="1">
              <a:buFont typeface="Arial" charset="0"/>
              <a:buNone/>
            </a:pPr>
            <a:endParaRPr lang="en-CA" dirty="0" smtClean="0"/>
          </a:p>
          <a:p>
            <a:pPr eaLnBrk="1" hangingPunct="1"/>
            <a:endParaRPr lang="en-CA" dirty="0" smtClean="0"/>
          </a:p>
        </p:txBody>
      </p:sp>
      <p:graphicFrame>
        <p:nvGraphicFramePr>
          <p:cNvPr id="5" name="Table 4"/>
          <p:cNvGraphicFramePr>
            <a:graphicFrameLocks noGrp="1"/>
          </p:cNvGraphicFramePr>
          <p:nvPr/>
        </p:nvGraphicFramePr>
        <p:xfrm>
          <a:off x="539552" y="1628800"/>
          <a:ext cx="8208912" cy="4572000"/>
        </p:xfrm>
        <a:graphic>
          <a:graphicData uri="http://schemas.openxmlformats.org/drawingml/2006/table">
            <a:tbl>
              <a:tblPr firstRow="1" bandRow="1">
                <a:tableStyleId>{2D5ABB26-0587-4C30-8999-92F81FD0307C}</a:tableStyleId>
              </a:tblPr>
              <a:tblGrid>
                <a:gridCol w="5328592"/>
                <a:gridCol w="1368152"/>
                <a:gridCol w="235226"/>
                <a:gridCol w="1276942"/>
              </a:tblGrid>
              <a:tr h="363698">
                <a:tc>
                  <a:txBody>
                    <a:bodyPr/>
                    <a:lstStyle/>
                    <a:p>
                      <a:r>
                        <a:rPr lang="en-CA" sz="2400" b="1" dirty="0" smtClean="0"/>
                        <a:t>Income</a:t>
                      </a:r>
                      <a:endParaRPr lang="en-CA" sz="2400" dirty="0" smtClean="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400" b="1" u="sng" dirty="0" smtClean="0"/>
                        <a:t>2016</a:t>
                      </a: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400" b="1" u="sng" dirty="0" smtClean="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400" b="1" u="sng" dirty="0" smtClean="0">
                          <a:solidFill>
                            <a:schemeClr val="bg1">
                              <a:lumMod val="50000"/>
                            </a:schemeClr>
                          </a:solidFill>
                        </a:rPr>
                        <a:t>2015</a:t>
                      </a:r>
                    </a:p>
                  </a:txBody>
                  <a:tcPr/>
                </a:tc>
              </a:tr>
              <a:tr h="363698">
                <a:tc>
                  <a:txBody>
                    <a:bodyPr/>
                    <a:lstStyle/>
                    <a:p>
                      <a:pPr lvl="1"/>
                      <a:r>
                        <a:rPr lang="en-CA" sz="2400" dirty="0" smtClean="0"/>
                        <a:t>Secretariat</a:t>
                      </a:r>
                      <a:r>
                        <a:rPr lang="en-CA" sz="2400" baseline="0" dirty="0" smtClean="0"/>
                        <a:t> Service, sponsorship etc.</a:t>
                      </a:r>
                      <a:endParaRPr lang="en-CA" sz="2400" dirty="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400" dirty="0" smtClean="0"/>
                        <a:t>114,896</a:t>
                      </a: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endParaRPr lang="en-CA" sz="2400" dirty="0" smtClean="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CA" sz="2400" dirty="0" smtClean="0">
                          <a:solidFill>
                            <a:schemeClr val="bg1">
                              <a:lumMod val="50000"/>
                            </a:schemeClr>
                          </a:solidFill>
                        </a:rPr>
                        <a:t>77,691</a:t>
                      </a:r>
                    </a:p>
                  </a:txBody>
                  <a:tcPr/>
                </a:tc>
              </a:tr>
              <a:tr h="363698">
                <a:tc>
                  <a:txBody>
                    <a:bodyPr/>
                    <a:lstStyle/>
                    <a:p>
                      <a:r>
                        <a:rPr lang="en-CA" sz="2400" b="1" dirty="0" smtClean="0"/>
                        <a:t>Expenses</a:t>
                      </a:r>
                      <a:endParaRPr lang="en-CA" sz="2400" b="1" dirty="0"/>
                    </a:p>
                  </a:txBody>
                  <a:tcPr/>
                </a:tc>
                <a:tc>
                  <a:txBody>
                    <a:bodyPr/>
                    <a:lstStyle/>
                    <a:p>
                      <a:pPr algn="r"/>
                      <a:endParaRPr lang="en-CA" sz="2400" dirty="0"/>
                    </a:p>
                  </a:txBody>
                  <a:tcPr/>
                </a:tc>
                <a:tc>
                  <a:txBody>
                    <a:bodyPr/>
                    <a:lstStyle/>
                    <a:p>
                      <a:pPr algn="r"/>
                      <a:endParaRPr lang="en-CA" sz="2400" dirty="0"/>
                    </a:p>
                  </a:txBody>
                  <a:tcPr/>
                </a:tc>
                <a:tc>
                  <a:txBody>
                    <a:bodyPr/>
                    <a:lstStyle/>
                    <a:p>
                      <a:pPr algn="r"/>
                      <a:endParaRPr lang="en-CA" sz="2400" dirty="0">
                        <a:solidFill>
                          <a:schemeClr val="bg1">
                            <a:lumMod val="50000"/>
                          </a:schemeClr>
                        </a:solidFill>
                      </a:endParaRPr>
                    </a:p>
                  </a:txBody>
                  <a:tcPr/>
                </a:tc>
              </a:tr>
              <a:tr h="363698">
                <a:tc>
                  <a:txBody>
                    <a:bodyPr/>
                    <a:lstStyle/>
                    <a:p>
                      <a:pPr lvl="1"/>
                      <a:r>
                        <a:rPr lang="en-CA" sz="2400" dirty="0" smtClean="0"/>
                        <a:t>Staff</a:t>
                      </a:r>
                      <a:r>
                        <a:rPr lang="en-CA" sz="2400" baseline="0" dirty="0" smtClean="0"/>
                        <a:t> / Personnel</a:t>
                      </a:r>
                      <a:endParaRPr lang="en-CA" sz="2400" dirty="0"/>
                    </a:p>
                  </a:txBody>
                  <a:tcPr/>
                </a:tc>
                <a:tc>
                  <a:txBody>
                    <a:bodyPr/>
                    <a:lstStyle/>
                    <a:p>
                      <a:pPr algn="r"/>
                      <a:r>
                        <a:rPr lang="en-CA" sz="2400" dirty="0" smtClean="0"/>
                        <a:t>73,800</a:t>
                      </a:r>
                    </a:p>
                  </a:txBody>
                  <a:tcPr/>
                </a:tc>
                <a:tc>
                  <a:txBody>
                    <a:bodyPr/>
                    <a:lstStyle/>
                    <a:p>
                      <a:pPr algn="r"/>
                      <a:endParaRPr lang="en-CA" sz="2400" dirty="0" smtClean="0"/>
                    </a:p>
                  </a:txBody>
                  <a:tcPr/>
                </a:tc>
                <a:tc>
                  <a:txBody>
                    <a:bodyPr/>
                    <a:lstStyle/>
                    <a:p>
                      <a:pPr algn="r"/>
                      <a:r>
                        <a:rPr lang="en-CA" sz="2400" dirty="0" smtClean="0">
                          <a:solidFill>
                            <a:schemeClr val="bg1">
                              <a:lumMod val="50000"/>
                            </a:schemeClr>
                          </a:solidFill>
                        </a:rPr>
                        <a:t>90,363</a:t>
                      </a:r>
                    </a:p>
                  </a:txBody>
                  <a:tcPr/>
                </a:tc>
              </a:tr>
              <a:tr h="363698">
                <a:tc>
                  <a:txBody>
                    <a:bodyPr/>
                    <a:lstStyle/>
                    <a:p>
                      <a:pPr lvl="1"/>
                      <a:r>
                        <a:rPr lang="en-CA" sz="2400" dirty="0" smtClean="0"/>
                        <a:t>Office &amp;</a:t>
                      </a:r>
                      <a:r>
                        <a:rPr lang="en-CA" sz="2400" baseline="0" dirty="0" smtClean="0"/>
                        <a:t> Other </a:t>
                      </a:r>
                      <a:r>
                        <a:rPr lang="en-CA" sz="2400" dirty="0" smtClean="0"/>
                        <a:t>Expenses</a:t>
                      </a:r>
                      <a:endParaRPr lang="en-CA" sz="2400" dirty="0"/>
                    </a:p>
                  </a:txBody>
                  <a:tcPr/>
                </a:tc>
                <a:tc>
                  <a:txBody>
                    <a:bodyPr/>
                    <a:lstStyle/>
                    <a:p>
                      <a:pPr algn="r"/>
                      <a:r>
                        <a:rPr lang="en-CA" sz="2400" dirty="0" smtClean="0"/>
                        <a:t>11,520</a:t>
                      </a:r>
                    </a:p>
                  </a:txBody>
                  <a:tcPr/>
                </a:tc>
                <a:tc>
                  <a:txBody>
                    <a:bodyPr/>
                    <a:lstStyle/>
                    <a:p>
                      <a:pPr algn="r"/>
                      <a:endParaRPr lang="en-CA" sz="2400" dirty="0" smtClean="0"/>
                    </a:p>
                  </a:txBody>
                  <a:tcPr/>
                </a:tc>
                <a:tc>
                  <a:txBody>
                    <a:bodyPr/>
                    <a:lstStyle/>
                    <a:p>
                      <a:pPr algn="r"/>
                      <a:r>
                        <a:rPr lang="en-CA" sz="2400" dirty="0" smtClean="0">
                          <a:solidFill>
                            <a:schemeClr val="bg1">
                              <a:lumMod val="50000"/>
                            </a:schemeClr>
                          </a:solidFill>
                        </a:rPr>
                        <a:t>12,074</a:t>
                      </a:r>
                    </a:p>
                  </a:txBody>
                  <a:tcPr/>
                </a:tc>
              </a:tr>
              <a:tr h="363698">
                <a:tc>
                  <a:txBody>
                    <a:bodyPr/>
                    <a:lstStyle/>
                    <a:p>
                      <a:pPr lvl="1"/>
                      <a:r>
                        <a:rPr lang="en-CA" sz="2400" dirty="0" smtClean="0"/>
                        <a:t>Community</a:t>
                      </a:r>
                      <a:r>
                        <a:rPr lang="en-CA" sz="2400" baseline="0" dirty="0" smtClean="0"/>
                        <a:t> Contributions</a:t>
                      </a:r>
                      <a:endParaRPr lang="en-CA" sz="2400" dirty="0"/>
                    </a:p>
                  </a:txBody>
                  <a:tcPr/>
                </a:tc>
                <a:tc>
                  <a:txBody>
                    <a:bodyPr/>
                    <a:lstStyle/>
                    <a:p>
                      <a:pPr algn="r"/>
                      <a:r>
                        <a:rPr lang="en-CA" sz="2400" dirty="0" smtClean="0"/>
                        <a:t>93,327</a:t>
                      </a:r>
                    </a:p>
                  </a:txBody>
                  <a:tcPr>
                    <a:lnB w="12700" cap="flat" cmpd="sng" algn="ctr">
                      <a:solidFill>
                        <a:schemeClr val="tx1"/>
                      </a:solidFill>
                      <a:prstDash val="solid"/>
                      <a:round/>
                      <a:headEnd type="none" w="med" len="med"/>
                      <a:tailEnd type="none" w="med" len="med"/>
                    </a:lnB>
                  </a:tcPr>
                </a:tc>
                <a:tc>
                  <a:txBody>
                    <a:bodyPr/>
                    <a:lstStyle/>
                    <a:p>
                      <a:pPr algn="r"/>
                      <a:endParaRPr lang="en-CA" sz="2400" dirty="0" smtClean="0"/>
                    </a:p>
                  </a:txBody>
                  <a:tcPr/>
                </a:tc>
                <a:tc>
                  <a:txBody>
                    <a:bodyPr/>
                    <a:lstStyle/>
                    <a:p>
                      <a:pPr algn="r"/>
                      <a:r>
                        <a:rPr lang="en-CA" sz="2400" dirty="0" smtClean="0">
                          <a:solidFill>
                            <a:schemeClr val="bg1">
                              <a:lumMod val="50000"/>
                            </a:schemeClr>
                          </a:solidFill>
                        </a:rPr>
                        <a:t>23,319</a:t>
                      </a:r>
                    </a:p>
                  </a:txBody>
                  <a:tcPr>
                    <a:lnB w="12700" cap="flat" cmpd="sng" algn="ctr">
                      <a:solidFill>
                        <a:schemeClr val="tx1"/>
                      </a:solidFill>
                      <a:prstDash val="solid"/>
                      <a:round/>
                      <a:headEnd type="none" w="med" len="med"/>
                      <a:tailEnd type="none" w="med" len="med"/>
                    </a:lnB>
                  </a:tcPr>
                </a:tc>
              </a:tr>
              <a:tr h="363698">
                <a:tc>
                  <a:txBody>
                    <a:bodyPr/>
                    <a:lstStyle/>
                    <a:p>
                      <a:r>
                        <a:rPr lang="en-CA" sz="2400" b="1" dirty="0" smtClean="0"/>
                        <a:t>Total</a:t>
                      </a:r>
                      <a:r>
                        <a:rPr lang="en-CA" sz="2400" b="1" baseline="0" dirty="0" smtClean="0"/>
                        <a:t> Expenses</a:t>
                      </a:r>
                      <a:endParaRPr lang="en-CA" sz="2400" b="1" dirty="0"/>
                    </a:p>
                  </a:txBody>
                  <a:tcPr/>
                </a:tc>
                <a:tc>
                  <a:txBody>
                    <a:bodyPr/>
                    <a:lstStyle/>
                    <a:p>
                      <a:pPr algn="r"/>
                      <a:r>
                        <a:rPr lang="en-CA" sz="2400" b="1" dirty="0" smtClean="0"/>
                        <a:t>178,647</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CA" sz="2400" b="1" dirty="0" smtClean="0"/>
                    </a:p>
                  </a:txBody>
                  <a:tcPr/>
                </a:tc>
                <a:tc>
                  <a:txBody>
                    <a:bodyPr/>
                    <a:lstStyle/>
                    <a:p>
                      <a:pPr algn="r"/>
                      <a:r>
                        <a:rPr lang="en-CA" sz="2400" b="1" dirty="0" smtClean="0">
                          <a:solidFill>
                            <a:schemeClr val="bg1">
                              <a:lumMod val="50000"/>
                            </a:schemeClr>
                          </a:solidFill>
                        </a:rPr>
                        <a:t>125,756</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3698">
                <a:tc>
                  <a:txBody>
                    <a:bodyPr/>
                    <a:lstStyle/>
                    <a:p>
                      <a:endParaRPr lang="en-CA" sz="2400" b="0" dirty="0"/>
                    </a:p>
                  </a:txBody>
                  <a:tcPr/>
                </a:tc>
                <a:tc>
                  <a:txBody>
                    <a:bodyPr/>
                    <a:lstStyle/>
                    <a:p>
                      <a:pPr algn="r"/>
                      <a:endParaRPr lang="en-CA" sz="2400" b="0" dirty="0" smtClean="0"/>
                    </a:p>
                  </a:txBody>
                  <a:tcPr>
                    <a:lnT w="12700" cap="flat" cmpd="sng" algn="ctr">
                      <a:solidFill>
                        <a:schemeClr val="tx1"/>
                      </a:solidFill>
                      <a:prstDash val="solid"/>
                      <a:round/>
                      <a:headEnd type="none" w="med" len="med"/>
                      <a:tailEnd type="none" w="med" len="med"/>
                    </a:lnT>
                  </a:tcPr>
                </a:tc>
                <a:tc>
                  <a:txBody>
                    <a:bodyPr/>
                    <a:lstStyle/>
                    <a:p>
                      <a:pPr algn="r"/>
                      <a:endParaRPr lang="en-CA" sz="2400" b="0" dirty="0" smtClean="0"/>
                    </a:p>
                  </a:txBody>
                  <a:tcPr/>
                </a:tc>
                <a:tc>
                  <a:txBody>
                    <a:bodyPr/>
                    <a:lstStyle/>
                    <a:p>
                      <a:pPr algn="r"/>
                      <a:endParaRPr lang="en-CA" sz="2400" b="0" dirty="0" smtClean="0">
                        <a:solidFill>
                          <a:schemeClr val="bg1">
                            <a:lumMod val="50000"/>
                          </a:schemeClr>
                        </a:solidFill>
                      </a:endParaRPr>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r>
              <a:tr h="363698">
                <a:tc>
                  <a:txBody>
                    <a:bodyPr/>
                    <a:lstStyle/>
                    <a:p>
                      <a:r>
                        <a:rPr lang="en-CA" sz="2400" b="0" dirty="0" smtClean="0"/>
                        <a:t>Surplus / Deficit</a:t>
                      </a:r>
                      <a:endParaRPr lang="en-CA" sz="2400" b="0" dirty="0"/>
                    </a:p>
                  </a:txBody>
                  <a:tcPr/>
                </a:tc>
                <a:tc>
                  <a:txBody>
                    <a:bodyPr/>
                    <a:lstStyle/>
                    <a:p>
                      <a:pPr algn="r"/>
                      <a:r>
                        <a:rPr lang="en-CA" sz="2400" b="0" dirty="0" smtClean="0"/>
                        <a:t>-63,751</a:t>
                      </a:r>
                    </a:p>
                  </a:txBody>
                  <a:tcPr>
                    <a:lnB w="12700" cap="flat" cmpd="sng" algn="ctr">
                      <a:solidFill>
                        <a:schemeClr val="tx1"/>
                      </a:solidFill>
                      <a:prstDash val="solid"/>
                      <a:round/>
                      <a:headEnd type="none" w="med" len="med"/>
                      <a:tailEnd type="none" w="med" len="med"/>
                    </a:lnB>
                  </a:tcPr>
                </a:tc>
                <a:tc>
                  <a:txBody>
                    <a:bodyPr/>
                    <a:lstStyle/>
                    <a:p>
                      <a:pPr algn="r"/>
                      <a:endParaRPr lang="en-CA" sz="2400" b="0" dirty="0" smtClean="0"/>
                    </a:p>
                  </a:txBody>
                  <a:tcPr/>
                </a:tc>
                <a:tc>
                  <a:txBody>
                    <a:bodyPr/>
                    <a:lstStyle/>
                    <a:p>
                      <a:pPr algn="r"/>
                      <a:r>
                        <a:rPr lang="en-CA" sz="2400" b="0" dirty="0" smtClean="0">
                          <a:solidFill>
                            <a:schemeClr val="bg1">
                              <a:lumMod val="50000"/>
                            </a:schemeClr>
                          </a:solidFill>
                        </a:rPr>
                        <a:t>-48,066</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3698">
                <a:tc>
                  <a:txBody>
                    <a:bodyPr/>
                    <a:lstStyle/>
                    <a:p>
                      <a:r>
                        <a:rPr lang="en-CA" sz="2400" b="1" dirty="0" smtClean="0"/>
                        <a:t>DotAsia Organisation Contribution</a:t>
                      </a:r>
                      <a:endParaRPr lang="en-CA" sz="2400" b="1" dirty="0"/>
                    </a:p>
                  </a:txBody>
                  <a:tcPr/>
                </a:tc>
                <a:tc>
                  <a:txBody>
                    <a:bodyPr/>
                    <a:lstStyle/>
                    <a:p>
                      <a:pPr algn="r"/>
                      <a:r>
                        <a:rPr lang="en-CA" sz="2400" b="1" dirty="0" smtClean="0"/>
                        <a:t>63,751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endParaRPr lang="en-CA" sz="2400" b="1" dirty="0" smtClean="0"/>
                    </a:p>
                  </a:txBody>
                  <a:tcPr/>
                </a:tc>
                <a:tc>
                  <a:txBody>
                    <a:bodyPr/>
                    <a:lstStyle/>
                    <a:p>
                      <a:pPr algn="r"/>
                      <a:r>
                        <a:rPr lang="en-CA" sz="2400" b="1" dirty="0" smtClean="0">
                          <a:solidFill>
                            <a:schemeClr val="bg1">
                              <a:lumMod val="50000"/>
                            </a:schemeClr>
                          </a:solidFill>
                        </a:rPr>
                        <a:t>48,066</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900529038"/>
      </p:ext>
    </p:extLst>
  </p:cSld>
  <p:clrMapOvr>
    <a:masterClrMapping/>
  </p:clrMapOv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eaLnBrk="1" hangingPunct="1"/>
            <a:r>
              <a:rPr b="1" dirty="0" smtClean="0">
                <a:latin typeface="Helvetica" pitchFamily="34" charset="0"/>
                <a:cs typeface="Helvetica" pitchFamily="34" charset="0"/>
              </a:rPr>
              <a:t>Investment Portfolio (Current)</a:t>
            </a:r>
          </a:p>
        </p:txBody>
      </p:sp>
      <p:sp>
        <p:nvSpPr>
          <p:cNvPr id="19459" name="Content Placeholder 2"/>
          <p:cNvSpPr>
            <a:spLocks noGrp="1"/>
          </p:cNvSpPr>
          <p:nvPr>
            <p:ph idx="1"/>
          </p:nvPr>
        </p:nvSpPr>
        <p:spPr/>
        <p:txBody>
          <a:bodyPr/>
          <a:lstStyle/>
          <a:p>
            <a:r>
              <a:rPr lang="en-CA" sz="2800" dirty="0" smtClean="0"/>
              <a:t>Investment Portfolio at JP </a:t>
            </a:r>
            <a:r>
              <a:rPr lang="en-CA" dirty="0" smtClean="0"/>
              <a:t>Morgan</a:t>
            </a:r>
          </a:p>
          <a:p>
            <a:r>
              <a:rPr lang="en-CA" dirty="0" smtClean="0"/>
              <a:t>Conservative portfolio aiming at long-term investment</a:t>
            </a:r>
          </a:p>
          <a:p>
            <a:r>
              <a:rPr lang="en-CA" dirty="0" smtClean="0"/>
              <a:t>Total Assets: US$2,435,973</a:t>
            </a:r>
          </a:p>
          <a:p>
            <a:r>
              <a:rPr lang="en-CA" dirty="0" smtClean="0"/>
              <a:t>Total Net Asset (incl. loan): US$873,478</a:t>
            </a:r>
          </a:p>
          <a:p>
            <a:r>
              <a:rPr lang="en-CA" dirty="0" smtClean="0"/>
              <a:t>Last Year (by end of Feb 2016): US$603,834</a:t>
            </a:r>
            <a:endParaRPr lang="en-CA" sz="2800" dirty="0" smtClean="0"/>
          </a:p>
          <a:p>
            <a:r>
              <a:rPr lang="en-CA" dirty="0" smtClean="0"/>
              <a:t>Significant market bounce-back</a:t>
            </a:r>
          </a:p>
          <a:p>
            <a:r>
              <a:rPr lang="en-CA" dirty="0" smtClean="0"/>
              <a:t>Currently has a unrealized gain of US$40,920</a:t>
            </a:r>
          </a:p>
          <a:p>
            <a:pPr eaLnBrk="1" hangingPunct="1">
              <a:buFont typeface="Arial" charset="0"/>
              <a:buNone/>
            </a:pPr>
            <a:endParaRPr lang="en-CA" dirty="0" smtClean="0"/>
          </a:p>
          <a:p>
            <a:pPr eaLnBrk="1" hangingPunct="1"/>
            <a:endParaRPr lang="en-CA" dirty="0" smtClean="0"/>
          </a:p>
          <a:p>
            <a:pPr eaLnBrk="1" hangingPunct="1">
              <a:buFont typeface="Arial" charset="0"/>
              <a:buNone/>
            </a:pPr>
            <a:endParaRPr lang="en-CA" dirty="0" smtClean="0"/>
          </a:p>
        </p:txBody>
      </p:sp>
    </p:spTree>
    <p:extLst>
      <p:ext uri="{BB962C8B-B14F-4D97-AF65-F5344CB8AC3E}">
        <p14:creationId xmlns:p14="http://schemas.microsoft.com/office/powerpoint/2010/main" val="1883209165"/>
      </p:ext>
    </p:extLst>
  </p:cSld>
  <p:clrMapOvr>
    <a:masterClrMapping/>
  </p:clrMapOvr>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r>
              <a:rPr b="1" dirty="0" smtClean="0">
                <a:latin typeface="Helvetica" pitchFamily="34" charset="0"/>
                <a:cs typeface="Helvetica" pitchFamily="34" charset="0"/>
              </a:rPr>
              <a:t>Credit Facility with JPM</a:t>
            </a:r>
          </a:p>
        </p:txBody>
      </p:sp>
      <p:sp>
        <p:nvSpPr>
          <p:cNvPr id="20483" name="Content Placeholder 2"/>
          <p:cNvSpPr>
            <a:spLocks noGrp="1"/>
          </p:cNvSpPr>
          <p:nvPr>
            <p:ph idx="1"/>
          </p:nvPr>
        </p:nvSpPr>
        <p:spPr>
          <a:xfrm>
            <a:off x="457200" y="1196752"/>
            <a:ext cx="8229600" cy="5112568"/>
          </a:xfrm>
        </p:spPr>
        <p:txBody>
          <a:bodyPr/>
          <a:lstStyle/>
          <a:p>
            <a:pPr eaLnBrk="1" hangingPunct="1"/>
            <a:r>
              <a:rPr lang="en-CA" sz="2800" dirty="0" smtClean="0"/>
              <a:t>JPM credit line: amount up to round 75% of portfolio value</a:t>
            </a:r>
          </a:p>
          <a:p>
            <a:pPr eaLnBrk="1" hangingPunct="1"/>
            <a:r>
              <a:rPr lang="en-CA" sz="2800" dirty="0" smtClean="0"/>
              <a:t>Investments as collateral</a:t>
            </a:r>
          </a:p>
          <a:p>
            <a:pPr eaLnBrk="1" hangingPunct="1"/>
            <a:r>
              <a:rPr lang="en-CA" sz="2800" dirty="0" smtClean="0"/>
              <a:t>Low borrowing rate, currently at 1.77% p.a. (Previous year at </a:t>
            </a:r>
            <a:r>
              <a:rPr lang="en-CA" dirty="0" smtClean="0"/>
              <a:t>1.43</a:t>
            </a:r>
            <a:r>
              <a:rPr lang="en-CA" sz="2800" dirty="0" smtClean="0"/>
              <a:t>%)</a:t>
            </a:r>
          </a:p>
          <a:p>
            <a:pPr eaLnBrk="1" hangingPunct="1">
              <a:buFont typeface="Arial" charset="0"/>
              <a:buNone/>
            </a:pPr>
            <a:endParaRPr lang="en-CA" dirty="0" smtClean="0"/>
          </a:p>
          <a:p>
            <a:pPr eaLnBrk="1" hangingPunct="1"/>
            <a:endParaRPr lang="en-CA" dirty="0" smtClean="0"/>
          </a:p>
          <a:p>
            <a:pPr eaLnBrk="1" hangingPunct="1">
              <a:buFont typeface="Arial" charset="0"/>
              <a:buNone/>
            </a:pPr>
            <a:endParaRPr lang="en-CA" dirty="0" smtClean="0"/>
          </a:p>
        </p:txBody>
      </p:sp>
    </p:spTree>
    <p:extLst>
      <p:ext uri="{BB962C8B-B14F-4D97-AF65-F5344CB8AC3E}">
        <p14:creationId xmlns:p14="http://schemas.microsoft.com/office/powerpoint/2010/main" val="1103959176"/>
      </p:ext>
    </p:extLst>
  </p:cSld>
  <p:clrMapOvr>
    <a:masterClrMapping/>
  </p:clrMapOvr>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eaLnBrk="1" hangingPunct="1"/>
            <a:r>
              <a:rPr b="1" dirty="0" smtClean="0">
                <a:latin typeface="Helvetica" pitchFamily="34" charset="0"/>
                <a:cs typeface="Helvetica" pitchFamily="34" charset="0"/>
              </a:rPr>
              <a:t>Investment Portfolio (Breakdown)</a:t>
            </a:r>
          </a:p>
        </p:txBody>
      </p:sp>
      <p:sp>
        <p:nvSpPr>
          <p:cNvPr id="21507" name="Content Placeholder 2"/>
          <p:cNvSpPr>
            <a:spLocks noGrp="1"/>
          </p:cNvSpPr>
          <p:nvPr>
            <p:ph idx="1"/>
          </p:nvPr>
        </p:nvSpPr>
        <p:spPr/>
        <p:txBody>
          <a:bodyPr/>
          <a:lstStyle/>
          <a:p>
            <a:pPr lvl="1" eaLnBrk="1" hangingPunct="1">
              <a:buFont typeface="Arial" charset="0"/>
              <a:buNone/>
            </a:pPr>
            <a:endParaRPr lang="en-CA" smtClean="0">
              <a:solidFill>
                <a:srgbClr val="404040"/>
              </a:solidFill>
            </a:endParaRPr>
          </a:p>
          <a:p>
            <a:pPr eaLnBrk="1" hangingPunct="1"/>
            <a:endParaRPr lang="en-CA" smtClean="0"/>
          </a:p>
          <a:p>
            <a:pPr eaLnBrk="1" hangingPunct="1"/>
            <a:endParaRPr lang="en-CA" smtClean="0"/>
          </a:p>
          <a:p>
            <a:pPr eaLnBrk="1" hangingPunct="1"/>
            <a:endParaRPr lang="en-CA" smtClean="0"/>
          </a:p>
          <a:p>
            <a:pPr eaLnBrk="1" hangingPunct="1">
              <a:buFont typeface="Arial" charset="0"/>
              <a:buNone/>
            </a:pPr>
            <a:endParaRPr lang="en-CA" smtClean="0"/>
          </a:p>
        </p:txBody>
      </p:sp>
      <p:graphicFrame>
        <p:nvGraphicFramePr>
          <p:cNvPr id="4" name="Table 3"/>
          <p:cNvGraphicFramePr>
            <a:graphicFrameLocks noGrp="1"/>
          </p:cNvGraphicFramePr>
          <p:nvPr/>
        </p:nvGraphicFramePr>
        <p:xfrm>
          <a:off x="395536" y="1196752"/>
          <a:ext cx="8352929" cy="4663440"/>
        </p:xfrm>
        <a:graphic>
          <a:graphicData uri="http://schemas.openxmlformats.org/drawingml/2006/table">
            <a:tbl>
              <a:tblPr/>
              <a:tblGrid>
                <a:gridCol w="4103193"/>
                <a:gridCol w="1978325"/>
                <a:gridCol w="1071446"/>
                <a:gridCol w="1199965"/>
              </a:tblGrid>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CA" sz="2800" b="0" i="0" u="none" strike="noStrike" cap="none" normalizeH="0" baseline="0" dirty="0" smtClean="0">
                        <a:ln>
                          <a:noFill/>
                        </a:ln>
                        <a:solidFill>
                          <a:schemeClr val="bg1">
                            <a:lumMod val="95000"/>
                          </a:schemeClr>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Value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Yield</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no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Cash &amp; Cash Equiv.</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2800" b="0" i="0" u="none" strike="noStrike" cap="none" normalizeH="0" baseline="0" dirty="0" smtClean="0">
                          <a:ln>
                            <a:noFill/>
                          </a:ln>
                          <a:solidFill>
                            <a:schemeClr val="bg1">
                              <a:lumMod val="95000"/>
                            </a:schemeClr>
                          </a:solidFill>
                          <a:effectLst/>
                          <a:latin typeface="Calibri" pitchFamily="34" charset="0"/>
                        </a:rPr>
                        <a:t>$13,708</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Fixed Income (Bond Funds)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bg1">
                              <a:lumMod val="95000"/>
                            </a:schemeClr>
                          </a:solidFill>
                          <a:effectLst/>
                          <a:latin typeface="Calibri" pitchFamily="34" charset="0"/>
                        </a:rPr>
                        <a:t>$981,101</a:t>
                      </a:r>
                      <a:endParaRPr kumimoji="0" lang="en-CA" sz="2800" b="0" i="0" u="none" strike="noStrike" cap="none" normalizeH="0" baseline="0" dirty="0" smtClean="0">
                        <a:ln>
                          <a:noFill/>
                        </a:ln>
                        <a:solidFill>
                          <a:schemeClr val="bg1">
                            <a:lumMod val="95000"/>
                          </a:schemeClr>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40%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5.30%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Equity Funds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$485,276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20%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5.06%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Balanced Funds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$955,887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39%</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4.98%</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sz="2800" b="1" i="0" u="none" strike="noStrike" cap="none" normalizeH="0" baseline="0" smtClean="0">
                          <a:ln>
                            <a:noFill/>
                          </a:ln>
                          <a:solidFill>
                            <a:schemeClr val="bg1">
                              <a:lumMod val="95000"/>
                            </a:schemeClr>
                          </a:solidFill>
                          <a:effectLst/>
                          <a:latin typeface="Calibri" pitchFamily="34" charset="0"/>
                          <a:cs typeface="Arial" charset="0"/>
                        </a:rPr>
                        <a:t>Total</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1" i="0" u="none" strike="noStrike" cap="none" normalizeH="0" baseline="0" dirty="0" smtClean="0">
                          <a:ln>
                            <a:noFill/>
                          </a:ln>
                          <a:solidFill>
                            <a:schemeClr val="bg1">
                              <a:lumMod val="95000"/>
                            </a:schemeClr>
                          </a:solidFill>
                          <a:effectLst/>
                          <a:latin typeface="Calibri" pitchFamily="34" charset="0"/>
                          <a:cs typeface="Arial" charset="0"/>
                        </a:rPr>
                        <a:t>$2,435,972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1" i="0" u="none" strike="noStrike" cap="none" normalizeH="0" baseline="0" dirty="0" smtClean="0">
                          <a:ln>
                            <a:noFill/>
                          </a:ln>
                          <a:solidFill>
                            <a:schemeClr val="bg1">
                              <a:lumMod val="95000"/>
                            </a:schemeClr>
                          </a:solidFill>
                          <a:effectLst/>
                          <a:latin typeface="Calibri" pitchFamily="34" charset="0"/>
                          <a:cs typeface="Arial" charset="0"/>
                        </a:rPr>
                        <a:t>100%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1" i="0" u="none" strike="noStrike" cap="none" normalizeH="0" baseline="0" dirty="0" smtClean="0">
                          <a:ln>
                            <a:noFill/>
                          </a:ln>
                          <a:solidFill>
                            <a:schemeClr val="bg1">
                              <a:lumMod val="95000"/>
                            </a:schemeClr>
                          </a:solidFill>
                          <a:effectLst/>
                          <a:latin typeface="Calibri" pitchFamily="34" charset="0"/>
                          <a:cs typeface="Arial" charset="0"/>
                        </a:rPr>
                        <a:t>5.10%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CA" sz="2800" b="1" i="0" u="none" strike="noStrike" cap="none" normalizeH="0" baseline="0" smtClean="0">
                        <a:ln>
                          <a:noFill/>
                        </a:ln>
                        <a:solidFill>
                          <a:schemeClr val="bg1">
                            <a:lumMod val="95000"/>
                          </a:schemeClr>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CA" sz="2800" b="1" i="0" u="none" strike="noStrike" cap="none" normalizeH="0" baseline="0" dirty="0" smtClean="0">
                        <a:ln>
                          <a:noFill/>
                        </a:ln>
                        <a:solidFill>
                          <a:schemeClr val="bg1">
                            <a:lumMod val="95000"/>
                          </a:schemeClr>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CA" sz="2800" b="1" i="0" u="none" strike="noStrike" cap="none" normalizeH="0" baseline="0" smtClean="0">
                        <a:ln>
                          <a:noFill/>
                        </a:ln>
                        <a:solidFill>
                          <a:schemeClr val="bg1">
                            <a:lumMod val="95000"/>
                          </a:schemeClr>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CA" sz="2800" b="1" i="0" u="none" strike="noStrike" cap="none" normalizeH="0" baseline="0" dirty="0" smtClean="0">
                        <a:ln>
                          <a:noFill/>
                        </a:ln>
                        <a:solidFill>
                          <a:schemeClr val="bg1">
                            <a:lumMod val="95000"/>
                          </a:schemeClr>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Credit Line Drawn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0" i="0" u="none" strike="noStrike" cap="none" normalizeH="0" baseline="0" dirty="0" smtClean="0">
                          <a:ln>
                            <a:noFill/>
                          </a:ln>
                          <a:solidFill>
                            <a:schemeClr val="bg1">
                              <a:lumMod val="95000"/>
                            </a:schemeClr>
                          </a:solidFill>
                          <a:effectLst/>
                          <a:latin typeface="Calibri" pitchFamily="34" charset="0"/>
                          <a:cs typeface="Arial" charset="0"/>
                        </a:rPr>
                        <a:t>-$1,562,494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CA" sz="2800" b="0" i="0" u="none" strike="noStrike" cap="none" normalizeH="0" baseline="0" smtClean="0">
                        <a:ln>
                          <a:noFill/>
                        </a:ln>
                        <a:solidFill>
                          <a:schemeClr val="bg1">
                            <a:lumMod val="95000"/>
                          </a:schemeClr>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CA" sz="2800" b="0" i="0" u="none" strike="noStrike" cap="none" normalizeH="0" baseline="0" dirty="0" smtClean="0">
                        <a:ln>
                          <a:noFill/>
                        </a:ln>
                        <a:solidFill>
                          <a:schemeClr val="bg1">
                            <a:lumMod val="95000"/>
                          </a:schemeClr>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sz="2800" b="1" i="0" u="none" strike="noStrike" cap="none" normalizeH="0" baseline="0" dirty="0" smtClean="0">
                          <a:ln>
                            <a:noFill/>
                          </a:ln>
                          <a:solidFill>
                            <a:schemeClr val="bg1">
                              <a:lumMod val="95000"/>
                            </a:schemeClr>
                          </a:solidFill>
                          <a:effectLst/>
                          <a:latin typeface="Calibri" pitchFamily="34" charset="0"/>
                          <a:cs typeface="Arial" charset="0"/>
                        </a:rPr>
                        <a:t>Net Funds at JPM</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CA" sz="2800" b="1" i="0" u="none" strike="noStrike" cap="none" normalizeH="0" baseline="0" dirty="0" smtClean="0">
                          <a:ln>
                            <a:noFill/>
                          </a:ln>
                          <a:solidFill>
                            <a:schemeClr val="bg1">
                              <a:lumMod val="95000"/>
                            </a:schemeClr>
                          </a:solidFill>
                          <a:effectLst/>
                          <a:latin typeface="Calibri" pitchFamily="34" charset="0"/>
                          <a:cs typeface="Arial" charset="0"/>
                        </a:rPr>
                        <a:t>$873,478</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CA" sz="2800" b="1" i="0" u="none" strike="noStrike" cap="none" normalizeH="0" baseline="0" dirty="0" smtClean="0">
                        <a:ln>
                          <a:noFill/>
                        </a:ln>
                        <a:solidFill>
                          <a:schemeClr val="bg1">
                            <a:lumMod val="95000"/>
                          </a:schemeClr>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CA" sz="2800" b="1" i="0" u="none" strike="noStrike" cap="none" normalizeH="0" baseline="0" dirty="0" smtClean="0">
                        <a:ln>
                          <a:noFill/>
                        </a:ln>
                        <a:solidFill>
                          <a:schemeClr val="bg1">
                            <a:lumMod val="95000"/>
                          </a:schemeClr>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636165147"/>
      </p:ext>
    </p:extLst>
  </p:cSld>
  <p:clrMapOvr>
    <a:masterClrMapping/>
  </p:clrMapOvr>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Strategic Plan 2017</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transition spd="slow">
    <p:fade thruBlk="1"/>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8600" y="0"/>
            <a:ext cx="12192000" cy="6858000"/>
          </a:xfrm>
          <a:prstGeom prst="rect">
            <a:avLst/>
          </a:prstGeom>
        </p:spPr>
      </p:pic>
      <p:pic>
        <p:nvPicPr>
          <p:cNvPr id="3" name="Picture 2"/>
          <p:cNvPicPr>
            <a:picLocks noChangeAspect="1"/>
          </p:cNvPicPr>
          <p:nvPr/>
        </p:nvPicPr>
        <p:blipFill>
          <a:blip r:embed="rId3"/>
          <a:stretch>
            <a:fillRect/>
          </a:stretch>
        </p:blipFill>
        <p:spPr>
          <a:xfrm>
            <a:off x="3563888" y="-891480"/>
            <a:ext cx="2304256" cy="525686"/>
          </a:xfrm>
          <a:prstGeom prst="rect">
            <a:avLst/>
          </a:prstGeom>
        </p:spPr>
      </p:pic>
    </p:spTree>
    <p:extLst>
      <p:ext uri="{BB962C8B-B14F-4D97-AF65-F5344CB8AC3E}">
        <p14:creationId xmlns:p14="http://schemas.microsoft.com/office/powerpoint/2010/main" val="275409117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
            <a:ext cx="9144000" cy="1700808"/>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5" name="Title 1"/>
          <p:cNvSpPr txBox="1">
            <a:spLocks/>
          </p:cNvSpPr>
          <p:nvPr/>
        </p:nvSpPr>
        <p:spPr>
          <a:xfrm>
            <a:off x="-4464" y="86908"/>
            <a:ext cx="9148464"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000" b="0" kern="1200">
                <a:solidFill>
                  <a:schemeClr val="bg1"/>
                </a:solidFill>
                <a:latin typeface="Helvetica-Light" pitchFamily="34" charset="0"/>
                <a:ea typeface="+mj-ea"/>
                <a:cs typeface="+mj-cs"/>
              </a:defRPr>
            </a:lvl1pPr>
          </a:lstStyle>
          <a:p>
            <a:r>
              <a:rPr lang="en-US" sz="3200" dirty="0" smtClean="0"/>
              <a:t>2007-2010: .Asia Launch</a:t>
            </a:r>
            <a:endParaRPr lang="en-CA" sz="3200" dirty="0"/>
          </a:p>
        </p:txBody>
      </p:sp>
      <p:sp>
        <p:nvSpPr>
          <p:cNvPr id="6" name="Subtitle 3"/>
          <p:cNvSpPr txBox="1">
            <a:spLocks/>
          </p:cNvSpPr>
          <p:nvPr/>
        </p:nvSpPr>
        <p:spPr>
          <a:xfrm>
            <a:off x="0" y="662972"/>
            <a:ext cx="9144000" cy="792088"/>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2400" kern="1200">
                <a:solidFill>
                  <a:schemeClr val="bg1">
                    <a:lumMod val="50000"/>
                  </a:schemeClr>
                </a:solidFill>
                <a:latin typeface="Helvetica" pitchFamily="34" charset="0"/>
                <a:ea typeface="+mn-ea"/>
                <a:cs typeface="+mn-cs"/>
              </a:defRPr>
            </a:lvl1pPr>
            <a:lvl2pPr marL="457200" indent="0" algn="ctr" defTabSz="914400" rtl="0" eaLnBrk="1" latinLnBrk="0" hangingPunct="1">
              <a:spcBef>
                <a:spcPct val="20000"/>
              </a:spcBef>
              <a:buFont typeface="Arial" pitchFamily="34" charset="0"/>
              <a:buNone/>
              <a:defRPr sz="2400" kern="1200">
                <a:solidFill>
                  <a:schemeClr val="tx1">
                    <a:tint val="75000"/>
                  </a:schemeClr>
                </a:solidFill>
                <a:latin typeface="Helvetica" pitchFamily="34" charset="0"/>
                <a:ea typeface="+mn-ea"/>
                <a:cs typeface="+mn-cs"/>
              </a:defRPr>
            </a:lvl2pPr>
            <a:lvl3pPr marL="914400" indent="0" algn="ctr" defTabSz="914400" rtl="0" eaLnBrk="1" latinLnBrk="0" hangingPunct="1">
              <a:spcBef>
                <a:spcPct val="20000"/>
              </a:spcBef>
              <a:buFont typeface="Arial" pitchFamily="34" charset="0"/>
              <a:buNone/>
              <a:defRPr sz="2000" kern="1200">
                <a:solidFill>
                  <a:schemeClr val="tx1">
                    <a:tint val="75000"/>
                  </a:schemeClr>
                </a:solidFill>
                <a:latin typeface="Helvetica" pitchFamily="34" charset="0"/>
                <a:ea typeface="+mn-ea"/>
                <a:cs typeface="+mn-cs"/>
              </a:defRPr>
            </a:lvl3pPr>
            <a:lvl4pPr marL="1371600" indent="0" algn="ctr" defTabSz="914400" rtl="0" eaLnBrk="1" latinLnBrk="0" hangingPunct="1">
              <a:spcBef>
                <a:spcPct val="20000"/>
              </a:spcBef>
              <a:buFont typeface="Arial" pitchFamily="34" charset="0"/>
              <a:buNone/>
              <a:defRPr sz="1800" kern="1200">
                <a:solidFill>
                  <a:schemeClr val="tx1">
                    <a:tint val="75000"/>
                  </a:schemeClr>
                </a:solidFill>
                <a:latin typeface="Helvetica" pitchFamily="34" charset="0"/>
                <a:ea typeface="+mn-ea"/>
                <a:cs typeface="+mn-cs"/>
              </a:defRPr>
            </a:lvl4pPr>
            <a:lvl5pPr marL="1828800" indent="0" algn="ctr" defTabSz="914400" rtl="0" eaLnBrk="1" latinLnBrk="0" hangingPunct="1">
              <a:spcBef>
                <a:spcPct val="20000"/>
              </a:spcBef>
              <a:buFont typeface="Arial" pitchFamily="34" charset="0"/>
              <a:buNone/>
              <a:defRPr sz="1800" kern="1200">
                <a:solidFill>
                  <a:schemeClr val="tx1">
                    <a:tint val="75000"/>
                  </a:schemeClr>
                </a:solidFill>
                <a:latin typeface="Helvetica" pitchFamily="34" charset="0"/>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CA" sz="2000" dirty="0" smtClean="0">
                <a:solidFill>
                  <a:schemeClr val="bg1">
                    <a:lumMod val="65000"/>
                  </a:schemeClr>
                </a:solidFill>
              </a:rPr>
              <a:t>Sunrise, </a:t>
            </a:r>
            <a:r>
              <a:rPr lang="en-CA" sz="2000" dirty="0" err="1" smtClean="0">
                <a:solidFill>
                  <a:schemeClr val="bg1">
                    <a:lumMod val="65000"/>
                  </a:schemeClr>
                </a:solidFill>
              </a:rPr>
              <a:t>Landrush</a:t>
            </a:r>
            <a:r>
              <a:rPr lang="en-CA" sz="2000" dirty="0" smtClean="0">
                <a:solidFill>
                  <a:schemeClr val="bg1">
                    <a:lumMod val="65000"/>
                  </a:schemeClr>
                </a:solidFill>
              </a:rPr>
              <a:t>, Auctions</a:t>
            </a:r>
          </a:p>
          <a:p>
            <a:r>
              <a:rPr lang="en-CA" sz="2000" dirty="0" smtClean="0">
                <a:solidFill>
                  <a:schemeClr val="bg1">
                    <a:lumMod val="65000"/>
                  </a:schemeClr>
                </a:solidFill>
              </a:rPr>
              <a:t>Pioneer Domains</a:t>
            </a:r>
            <a:endParaRPr lang="en-CA" sz="2000" dirty="0">
              <a:solidFill>
                <a:schemeClr val="bg1">
                  <a:lumMod val="65000"/>
                </a:schemeClr>
              </a:solidFill>
            </a:endParaRPr>
          </a:p>
        </p:txBody>
      </p:sp>
      <p:cxnSp>
        <p:nvCxnSpPr>
          <p:cNvPr id="4" name="Straight Connector 3"/>
          <p:cNvCxnSpPr>
            <a:stCxn id="3" idx="2"/>
          </p:cNvCxnSpPr>
          <p:nvPr/>
        </p:nvCxnSpPr>
        <p:spPr>
          <a:xfrm>
            <a:off x="4572000" y="1700809"/>
            <a:ext cx="0" cy="5157191"/>
          </a:xfrm>
          <a:prstGeom prst="line">
            <a:avLst/>
          </a:prstGeom>
          <a:ln w="762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8" name="Oval 7"/>
          <p:cNvSpPr/>
          <p:nvPr/>
        </p:nvSpPr>
        <p:spPr>
          <a:xfrm>
            <a:off x="4427984" y="1555308"/>
            <a:ext cx="288032" cy="288032"/>
          </a:xfrm>
          <a:prstGeom prst="ellipse">
            <a:avLst/>
          </a:prstGeom>
          <a:solidFill>
            <a:schemeClr val="accent1">
              <a:lumMod val="7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p:cNvSpPr/>
          <p:nvPr/>
        </p:nvSpPr>
        <p:spPr>
          <a:xfrm>
            <a:off x="4427984" y="2139489"/>
            <a:ext cx="288032" cy="288032"/>
          </a:xfrm>
          <a:prstGeom prst="ellipse">
            <a:avLst/>
          </a:prstGeom>
          <a:solidFill>
            <a:schemeClr val="accent1">
              <a:lumMod val="7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p:cNvSpPr/>
          <p:nvPr/>
        </p:nvSpPr>
        <p:spPr>
          <a:xfrm>
            <a:off x="4427984" y="2723670"/>
            <a:ext cx="288032" cy="288032"/>
          </a:xfrm>
          <a:prstGeom prst="ellipse">
            <a:avLst/>
          </a:prstGeom>
          <a:solidFill>
            <a:schemeClr val="accent1">
              <a:lumMod val="7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p:cNvSpPr/>
          <p:nvPr/>
        </p:nvSpPr>
        <p:spPr>
          <a:xfrm>
            <a:off x="4427984" y="3307851"/>
            <a:ext cx="288032" cy="288032"/>
          </a:xfrm>
          <a:prstGeom prst="ellipse">
            <a:avLst/>
          </a:prstGeom>
          <a:solidFill>
            <a:schemeClr val="accent1">
              <a:lumMod val="7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p:cNvSpPr/>
          <p:nvPr/>
        </p:nvSpPr>
        <p:spPr>
          <a:xfrm>
            <a:off x="4427984" y="3892032"/>
            <a:ext cx="288032" cy="288032"/>
          </a:xfrm>
          <a:prstGeom prst="ellipse">
            <a:avLst/>
          </a:prstGeom>
          <a:solidFill>
            <a:schemeClr val="accent1">
              <a:lumMod val="7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p:cNvSpPr/>
          <p:nvPr/>
        </p:nvSpPr>
        <p:spPr>
          <a:xfrm>
            <a:off x="4427984" y="4476213"/>
            <a:ext cx="288032" cy="288032"/>
          </a:xfrm>
          <a:prstGeom prst="ellipse">
            <a:avLst/>
          </a:prstGeom>
          <a:solidFill>
            <a:schemeClr val="accent1">
              <a:lumMod val="7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p:cNvSpPr/>
          <p:nvPr/>
        </p:nvSpPr>
        <p:spPr>
          <a:xfrm>
            <a:off x="4427984" y="5060394"/>
            <a:ext cx="288032" cy="288032"/>
          </a:xfrm>
          <a:prstGeom prst="ellipse">
            <a:avLst/>
          </a:prstGeom>
          <a:solidFill>
            <a:schemeClr val="accent1">
              <a:lumMod val="7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p:cNvSpPr/>
          <p:nvPr/>
        </p:nvSpPr>
        <p:spPr>
          <a:xfrm>
            <a:off x="4427984" y="5644575"/>
            <a:ext cx="288032" cy="288032"/>
          </a:xfrm>
          <a:prstGeom prst="ellipse">
            <a:avLst/>
          </a:prstGeom>
          <a:solidFill>
            <a:schemeClr val="accent1">
              <a:lumMod val="7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p:cNvGrpSpPr/>
          <p:nvPr/>
        </p:nvGrpSpPr>
        <p:grpSpPr>
          <a:xfrm>
            <a:off x="251520" y="1888623"/>
            <a:ext cx="4122247" cy="789764"/>
            <a:chOff x="251520" y="1916090"/>
            <a:chExt cx="4122247" cy="789764"/>
          </a:xfrm>
        </p:grpSpPr>
        <p:grpSp>
          <p:nvGrpSpPr>
            <p:cNvPr id="11" name="Group 10"/>
            <p:cNvGrpSpPr/>
            <p:nvPr/>
          </p:nvGrpSpPr>
          <p:grpSpPr>
            <a:xfrm>
              <a:off x="257200" y="1916090"/>
              <a:ext cx="4116567" cy="789764"/>
              <a:chOff x="539552" y="1988840"/>
              <a:chExt cx="3834215" cy="789764"/>
            </a:xfrm>
            <a:solidFill>
              <a:schemeClr val="accent1">
                <a:lumMod val="75000"/>
              </a:schemeClr>
            </a:solidFill>
          </p:grpSpPr>
          <p:sp>
            <p:nvSpPr>
              <p:cNvPr id="9" name="Rectangle 8"/>
              <p:cNvSpPr/>
              <p:nvPr/>
            </p:nvSpPr>
            <p:spPr>
              <a:xfrm>
                <a:off x="539552" y="1988840"/>
                <a:ext cx="3528392" cy="78976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p:cNvSpPr/>
              <p:nvPr/>
            </p:nvSpPr>
            <p:spPr>
              <a:xfrm rot="5400000">
                <a:off x="4043478" y="2230810"/>
                <a:ext cx="354755" cy="30582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itle 1"/>
            <p:cNvSpPr txBox="1">
              <a:spLocks/>
            </p:cNvSpPr>
            <p:nvPr/>
          </p:nvSpPr>
          <p:spPr>
            <a:xfrm>
              <a:off x="251520" y="1922866"/>
              <a:ext cx="3788223" cy="78298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000" b="0" kern="1200">
                  <a:solidFill>
                    <a:schemeClr val="bg1"/>
                  </a:solidFill>
                  <a:latin typeface="Helvetica-Light" pitchFamily="34" charset="0"/>
                  <a:ea typeface="+mj-ea"/>
                  <a:cs typeface="+mj-cs"/>
                </a:defRPr>
              </a:lvl1pPr>
            </a:lstStyle>
            <a:p>
              <a:r>
                <a:rPr lang="en-US" sz="2000" dirty="0" smtClean="0">
                  <a:effectLst>
                    <a:outerShdw blurRad="38100" dist="38100" dir="2700000" algn="tl">
                      <a:srgbClr val="000000">
                        <a:alpha val="43137"/>
                      </a:srgbClr>
                    </a:outerShdw>
                  </a:effectLst>
                </a:rPr>
                <a:t>2010: Community Contributions</a:t>
              </a:r>
              <a:endParaRPr lang="en-CA" sz="2000" dirty="0">
                <a:effectLst>
                  <a:outerShdw blurRad="38100" dist="38100" dir="2700000" algn="tl">
                    <a:srgbClr val="000000">
                      <a:alpha val="43137"/>
                    </a:srgbClr>
                  </a:outerShdw>
                </a:effectLst>
              </a:endParaRPr>
            </a:p>
          </p:txBody>
        </p:sp>
      </p:grpSp>
      <p:grpSp>
        <p:nvGrpSpPr>
          <p:cNvPr id="15" name="Group 14"/>
          <p:cNvGrpSpPr/>
          <p:nvPr/>
        </p:nvGrpSpPr>
        <p:grpSpPr>
          <a:xfrm>
            <a:off x="4860031" y="2478786"/>
            <a:ext cx="4079332" cy="789765"/>
            <a:chOff x="4860031" y="2527737"/>
            <a:chExt cx="4079332" cy="789765"/>
          </a:xfrm>
        </p:grpSpPr>
        <p:grpSp>
          <p:nvGrpSpPr>
            <p:cNvPr id="50" name="Group 49"/>
            <p:cNvGrpSpPr/>
            <p:nvPr/>
          </p:nvGrpSpPr>
          <p:grpSpPr>
            <a:xfrm rot="10800000">
              <a:off x="4860031" y="2527738"/>
              <a:ext cx="4079332" cy="789764"/>
              <a:chOff x="539552" y="1988840"/>
              <a:chExt cx="3834215" cy="789764"/>
            </a:xfrm>
            <a:solidFill>
              <a:schemeClr val="accent1">
                <a:lumMod val="75000"/>
              </a:schemeClr>
            </a:solidFill>
          </p:grpSpPr>
          <p:sp>
            <p:nvSpPr>
              <p:cNvPr id="51" name="Rectangle 50"/>
              <p:cNvSpPr/>
              <p:nvPr/>
            </p:nvSpPr>
            <p:spPr>
              <a:xfrm>
                <a:off x="539552" y="1988840"/>
                <a:ext cx="3528392" cy="78976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Isosceles Triangle 51"/>
              <p:cNvSpPr/>
              <p:nvPr/>
            </p:nvSpPr>
            <p:spPr>
              <a:xfrm rot="5400000">
                <a:off x="4043478" y="2230810"/>
                <a:ext cx="354755" cy="30582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Title 1"/>
            <p:cNvSpPr txBox="1">
              <a:spLocks/>
            </p:cNvSpPr>
            <p:nvPr/>
          </p:nvSpPr>
          <p:spPr>
            <a:xfrm>
              <a:off x="5182630" y="2527737"/>
              <a:ext cx="3756733" cy="78299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000" b="0" kern="1200">
                  <a:solidFill>
                    <a:schemeClr val="bg1"/>
                  </a:solidFill>
                  <a:latin typeface="Helvetica-Light" pitchFamily="34" charset="0"/>
                  <a:ea typeface="+mj-ea"/>
                  <a:cs typeface="+mj-cs"/>
                </a:defRPr>
              </a:lvl1pPr>
            </a:lstStyle>
            <a:p>
              <a:r>
                <a:rPr lang="en-US" sz="2000" dirty="0" smtClean="0">
                  <a:effectLst>
                    <a:outerShdw blurRad="38100" dist="38100" dir="2700000" algn="tl">
                      <a:srgbClr val="000000">
                        <a:alpha val="43137"/>
                      </a:srgbClr>
                    </a:outerShdw>
                  </a:effectLst>
                </a:rPr>
                <a:t>2011: Year of Exploration</a:t>
              </a:r>
              <a:endParaRPr lang="en-CA" sz="2000" dirty="0">
                <a:effectLst>
                  <a:outerShdw blurRad="38100" dist="38100" dir="2700000" algn="tl">
                    <a:srgbClr val="000000">
                      <a:alpha val="43137"/>
                    </a:srgbClr>
                  </a:outerShdw>
                </a:effectLst>
              </a:endParaRPr>
            </a:p>
          </p:txBody>
        </p:sp>
      </p:grpSp>
      <p:grpSp>
        <p:nvGrpSpPr>
          <p:cNvPr id="16" name="Group 15"/>
          <p:cNvGrpSpPr/>
          <p:nvPr/>
        </p:nvGrpSpPr>
        <p:grpSpPr>
          <a:xfrm>
            <a:off x="251520" y="3060370"/>
            <a:ext cx="4122247" cy="791990"/>
            <a:chOff x="251520" y="3136413"/>
            <a:chExt cx="4122247" cy="791990"/>
          </a:xfrm>
        </p:grpSpPr>
        <p:grpSp>
          <p:nvGrpSpPr>
            <p:cNvPr id="41" name="Group 40"/>
            <p:cNvGrpSpPr/>
            <p:nvPr/>
          </p:nvGrpSpPr>
          <p:grpSpPr>
            <a:xfrm>
              <a:off x="257200" y="3138639"/>
              <a:ext cx="4116567" cy="789764"/>
              <a:chOff x="539552" y="1988840"/>
              <a:chExt cx="3834215" cy="789764"/>
            </a:xfrm>
            <a:solidFill>
              <a:schemeClr val="accent1">
                <a:lumMod val="75000"/>
              </a:schemeClr>
            </a:solidFill>
          </p:grpSpPr>
          <p:sp>
            <p:nvSpPr>
              <p:cNvPr id="42" name="Rectangle 41"/>
              <p:cNvSpPr/>
              <p:nvPr/>
            </p:nvSpPr>
            <p:spPr>
              <a:xfrm>
                <a:off x="539552" y="1988840"/>
                <a:ext cx="3528392" cy="78976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p:cNvSpPr/>
              <p:nvPr/>
            </p:nvSpPr>
            <p:spPr>
              <a:xfrm rot="5400000">
                <a:off x="4043478" y="2230810"/>
                <a:ext cx="354755" cy="30582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Title 1"/>
            <p:cNvSpPr txBox="1">
              <a:spLocks/>
            </p:cNvSpPr>
            <p:nvPr/>
          </p:nvSpPr>
          <p:spPr>
            <a:xfrm>
              <a:off x="251520" y="3136413"/>
              <a:ext cx="3793903" cy="791989"/>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000" b="0" kern="1200">
                  <a:solidFill>
                    <a:schemeClr val="bg1"/>
                  </a:solidFill>
                  <a:latin typeface="Helvetica-Light" pitchFamily="34" charset="0"/>
                  <a:ea typeface="+mj-ea"/>
                  <a:cs typeface="+mj-cs"/>
                </a:defRPr>
              </a:lvl1pPr>
            </a:lstStyle>
            <a:p>
              <a:r>
                <a:rPr lang="en-US" sz="2000" dirty="0" smtClean="0">
                  <a:effectLst>
                    <a:outerShdw blurRad="38100" dist="38100" dir="2700000" algn="tl">
                      <a:srgbClr val="000000">
                        <a:alpha val="43137"/>
                      </a:srgbClr>
                    </a:outerShdw>
                  </a:effectLst>
                </a:rPr>
                <a:t>2012: Year of Investments</a:t>
              </a:r>
              <a:endParaRPr lang="en-CA" sz="2000" dirty="0">
                <a:effectLst>
                  <a:outerShdw blurRad="38100" dist="38100" dir="2700000" algn="tl">
                    <a:srgbClr val="000000">
                      <a:alpha val="43137"/>
                    </a:srgbClr>
                  </a:outerShdw>
                </a:effectLst>
              </a:endParaRPr>
            </a:p>
          </p:txBody>
        </p:sp>
      </p:grpSp>
      <p:grpSp>
        <p:nvGrpSpPr>
          <p:cNvPr id="17" name="Group 16"/>
          <p:cNvGrpSpPr/>
          <p:nvPr/>
        </p:nvGrpSpPr>
        <p:grpSpPr>
          <a:xfrm>
            <a:off x="4860031" y="3641166"/>
            <a:ext cx="4079332" cy="789764"/>
            <a:chOff x="4860031" y="3749548"/>
            <a:chExt cx="4079332" cy="789764"/>
          </a:xfrm>
        </p:grpSpPr>
        <p:grpSp>
          <p:nvGrpSpPr>
            <p:cNvPr id="56" name="Group 55"/>
            <p:cNvGrpSpPr/>
            <p:nvPr/>
          </p:nvGrpSpPr>
          <p:grpSpPr>
            <a:xfrm rot="10800000">
              <a:off x="4860031" y="3749548"/>
              <a:ext cx="4079332" cy="789764"/>
              <a:chOff x="539552" y="1988840"/>
              <a:chExt cx="3834215" cy="789764"/>
            </a:xfrm>
            <a:solidFill>
              <a:schemeClr val="accent1">
                <a:lumMod val="75000"/>
              </a:schemeClr>
            </a:solidFill>
          </p:grpSpPr>
          <p:sp>
            <p:nvSpPr>
              <p:cNvPr id="57" name="Rectangle 56"/>
              <p:cNvSpPr/>
              <p:nvPr/>
            </p:nvSpPr>
            <p:spPr>
              <a:xfrm>
                <a:off x="539552" y="1988840"/>
                <a:ext cx="3528392" cy="78976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Isosceles Triangle 57"/>
              <p:cNvSpPr/>
              <p:nvPr/>
            </p:nvSpPr>
            <p:spPr>
              <a:xfrm rot="5400000">
                <a:off x="4043478" y="2230810"/>
                <a:ext cx="354755" cy="30582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Title 1"/>
            <p:cNvSpPr txBox="1">
              <a:spLocks/>
            </p:cNvSpPr>
            <p:nvPr/>
          </p:nvSpPr>
          <p:spPr>
            <a:xfrm>
              <a:off x="5182630" y="3749548"/>
              <a:ext cx="3756733" cy="78976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000" b="0" kern="1200">
                  <a:solidFill>
                    <a:schemeClr val="bg1"/>
                  </a:solidFill>
                  <a:latin typeface="Helvetica-Light" pitchFamily="34" charset="0"/>
                  <a:ea typeface="+mj-ea"/>
                  <a:cs typeface="+mj-cs"/>
                </a:defRPr>
              </a:lvl1pPr>
            </a:lstStyle>
            <a:p>
              <a:r>
                <a:rPr lang="en-US" sz="2000" dirty="0" smtClean="0">
                  <a:effectLst>
                    <a:outerShdw blurRad="38100" dist="38100" dir="2700000" algn="tl">
                      <a:srgbClr val="000000">
                        <a:alpha val="43137"/>
                      </a:srgbClr>
                    </a:outerShdw>
                  </a:effectLst>
                </a:rPr>
                <a:t>2013: Year of Consolidation</a:t>
              </a:r>
              <a:endParaRPr lang="en-CA" sz="2000" dirty="0">
                <a:effectLst>
                  <a:outerShdw blurRad="38100" dist="38100" dir="2700000" algn="tl">
                    <a:srgbClr val="000000">
                      <a:alpha val="43137"/>
                    </a:srgbClr>
                  </a:outerShdw>
                </a:effectLst>
              </a:endParaRPr>
            </a:p>
          </p:txBody>
        </p:sp>
      </p:grpSp>
      <p:grpSp>
        <p:nvGrpSpPr>
          <p:cNvPr id="63" name="Group 62"/>
          <p:cNvGrpSpPr/>
          <p:nvPr/>
        </p:nvGrpSpPr>
        <p:grpSpPr>
          <a:xfrm>
            <a:off x="251520" y="4226622"/>
            <a:ext cx="4116567" cy="793482"/>
            <a:chOff x="251520" y="4358965"/>
            <a:chExt cx="4116567" cy="793482"/>
          </a:xfrm>
        </p:grpSpPr>
        <p:grpSp>
          <p:nvGrpSpPr>
            <p:cNvPr id="44" name="Group 43"/>
            <p:cNvGrpSpPr/>
            <p:nvPr/>
          </p:nvGrpSpPr>
          <p:grpSpPr>
            <a:xfrm>
              <a:off x="251520" y="4362682"/>
              <a:ext cx="4116567" cy="789764"/>
              <a:chOff x="539552" y="1988840"/>
              <a:chExt cx="3834215" cy="789764"/>
            </a:xfrm>
            <a:solidFill>
              <a:schemeClr val="accent1">
                <a:lumMod val="75000"/>
              </a:schemeClr>
            </a:solidFill>
          </p:grpSpPr>
          <p:sp>
            <p:nvSpPr>
              <p:cNvPr id="45" name="Rectangle 44"/>
              <p:cNvSpPr/>
              <p:nvPr/>
            </p:nvSpPr>
            <p:spPr>
              <a:xfrm>
                <a:off x="539552" y="1988840"/>
                <a:ext cx="3528392" cy="78976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Isosceles Triangle 45"/>
              <p:cNvSpPr/>
              <p:nvPr/>
            </p:nvSpPr>
            <p:spPr>
              <a:xfrm rot="5400000">
                <a:off x="4043478" y="2230810"/>
                <a:ext cx="354755" cy="30582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Title 1"/>
            <p:cNvSpPr txBox="1">
              <a:spLocks/>
            </p:cNvSpPr>
            <p:nvPr/>
          </p:nvSpPr>
          <p:spPr>
            <a:xfrm>
              <a:off x="251520" y="4358965"/>
              <a:ext cx="3785448" cy="79348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000" b="0" kern="1200">
                  <a:solidFill>
                    <a:schemeClr val="bg1"/>
                  </a:solidFill>
                  <a:latin typeface="Helvetica-Light" pitchFamily="34" charset="0"/>
                  <a:ea typeface="+mj-ea"/>
                  <a:cs typeface="+mj-cs"/>
                </a:defRPr>
              </a:lvl1pPr>
            </a:lstStyle>
            <a:p>
              <a:r>
                <a:rPr lang="en-US" sz="2000" dirty="0" smtClean="0">
                  <a:effectLst>
                    <a:outerShdw blurRad="38100" dist="38100" dir="2700000" algn="tl">
                      <a:srgbClr val="000000">
                        <a:alpha val="43137"/>
                      </a:srgbClr>
                    </a:outerShdw>
                  </a:effectLst>
                </a:rPr>
                <a:t>2014: Year of Development</a:t>
              </a:r>
              <a:endParaRPr lang="en-CA" sz="2000" dirty="0">
                <a:effectLst>
                  <a:outerShdw blurRad="38100" dist="38100" dir="2700000" algn="tl">
                    <a:srgbClr val="000000">
                      <a:alpha val="43137"/>
                    </a:srgbClr>
                  </a:outerShdw>
                </a:effectLst>
              </a:endParaRPr>
            </a:p>
          </p:txBody>
        </p:sp>
      </p:grpSp>
      <p:grpSp>
        <p:nvGrpSpPr>
          <p:cNvPr id="64" name="Group 63"/>
          <p:cNvGrpSpPr/>
          <p:nvPr/>
        </p:nvGrpSpPr>
        <p:grpSpPr>
          <a:xfrm>
            <a:off x="4860031" y="4810320"/>
            <a:ext cx="4079332" cy="792737"/>
            <a:chOff x="4860031" y="4971358"/>
            <a:chExt cx="4079332" cy="792737"/>
          </a:xfrm>
        </p:grpSpPr>
        <p:grpSp>
          <p:nvGrpSpPr>
            <p:cNvPr id="59" name="Group 58"/>
            <p:cNvGrpSpPr/>
            <p:nvPr/>
          </p:nvGrpSpPr>
          <p:grpSpPr>
            <a:xfrm rot="10800000">
              <a:off x="4860031" y="4974330"/>
              <a:ext cx="4079332" cy="789764"/>
              <a:chOff x="539552" y="1988840"/>
              <a:chExt cx="3834215" cy="789764"/>
            </a:xfrm>
            <a:solidFill>
              <a:schemeClr val="accent1">
                <a:lumMod val="75000"/>
              </a:schemeClr>
            </a:solidFill>
          </p:grpSpPr>
          <p:sp>
            <p:nvSpPr>
              <p:cNvPr id="60" name="Rectangle 59"/>
              <p:cNvSpPr/>
              <p:nvPr/>
            </p:nvSpPr>
            <p:spPr>
              <a:xfrm>
                <a:off x="539552" y="1988840"/>
                <a:ext cx="3528392" cy="78976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Isosceles Triangle 60"/>
              <p:cNvSpPr/>
              <p:nvPr/>
            </p:nvSpPr>
            <p:spPr>
              <a:xfrm rot="5400000">
                <a:off x="4043478" y="2230810"/>
                <a:ext cx="354755" cy="30582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Title 1"/>
            <p:cNvSpPr txBox="1">
              <a:spLocks/>
            </p:cNvSpPr>
            <p:nvPr/>
          </p:nvSpPr>
          <p:spPr>
            <a:xfrm>
              <a:off x="5182630" y="4971358"/>
              <a:ext cx="3756733" cy="79273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000" b="0" kern="1200">
                  <a:solidFill>
                    <a:schemeClr val="bg1"/>
                  </a:solidFill>
                  <a:latin typeface="Helvetica-Light" pitchFamily="34" charset="0"/>
                  <a:ea typeface="+mj-ea"/>
                  <a:cs typeface="+mj-cs"/>
                </a:defRPr>
              </a:lvl1pPr>
            </a:lstStyle>
            <a:p>
              <a:r>
                <a:rPr lang="en-US" sz="2000" dirty="0" smtClean="0">
                  <a:effectLst>
                    <a:outerShdw blurRad="38100" dist="38100" dir="2700000" algn="tl">
                      <a:srgbClr val="000000">
                        <a:alpha val="43137"/>
                      </a:srgbClr>
                    </a:outerShdw>
                  </a:effectLst>
                </a:rPr>
                <a:t>2015: Rebalancing</a:t>
              </a:r>
              <a:endParaRPr lang="en-CA" sz="2000" dirty="0">
                <a:effectLst>
                  <a:outerShdw blurRad="38100" dist="38100" dir="2700000" algn="tl">
                    <a:srgbClr val="000000">
                      <a:alpha val="43137"/>
                    </a:srgbClr>
                  </a:outerShdw>
                </a:effectLst>
              </a:endParaRPr>
            </a:p>
          </p:txBody>
        </p:sp>
      </p:grpSp>
      <p:grpSp>
        <p:nvGrpSpPr>
          <p:cNvPr id="65" name="Group 64"/>
          <p:cNvGrpSpPr/>
          <p:nvPr/>
        </p:nvGrpSpPr>
        <p:grpSpPr>
          <a:xfrm>
            <a:off x="251520" y="5393708"/>
            <a:ext cx="4116567" cy="789765"/>
            <a:chOff x="251520" y="5583006"/>
            <a:chExt cx="4116567" cy="789765"/>
          </a:xfrm>
        </p:grpSpPr>
        <p:grpSp>
          <p:nvGrpSpPr>
            <p:cNvPr id="47" name="Group 46"/>
            <p:cNvGrpSpPr/>
            <p:nvPr/>
          </p:nvGrpSpPr>
          <p:grpSpPr>
            <a:xfrm>
              <a:off x="251520" y="5583007"/>
              <a:ext cx="4116567" cy="789764"/>
              <a:chOff x="539552" y="1988840"/>
              <a:chExt cx="3834215" cy="789764"/>
            </a:xfrm>
            <a:solidFill>
              <a:schemeClr val="accent1">
                <a:lumMod val="75000"/>
              </a:schemeClr>
            </a:solidFill>
          </p:grpSpPr>
          <p:sp>
            <p:nvSpPr>
              <p:cNvPr id="48" name="Rectangle 47"/>
              <p:cNvSpPr/>
              <p:nvPr/>
            </p:nvSpPr>
            <p:spPr>
              <a:xfrm>
                <a:off x="539552" y="1988840"/>
                <a:ext cx="3528392" cy="78976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Isosceles Triangle 48"/>
              <p:cNvSpPr/>
              <p:nvPr/>
            </p:nvSpPr>
            <p:spPr>
              <a:xfrm rot="5400000">
                <a:off x="4043478" y="2230810"/>
                <a:ext cx="354755" cy="30582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Title 1"/>
            <p:cNvSpPr txBox="1">
              <a:spLocks/>
            </p:cNvSpPr>
            <p:nvPr/>
          </p:nvSpPr>
          <p:spPr>
            <a:xfrm>
              <a:off x="259974" y="5583006"/>
              <a:ext cx="3776993" cy="7713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000" b="0" kern="1200">
                  <a:solidFill>
                    <a:schemeClr val="bg1"/>
                  </a:solidFill>
                  <a:latin typeface="Helvetica-Light" pitchFamily="34" charset="0"/>
                  <a:ea typeface="+mj-ea"/>
                  <a:cs typeface="+mj-cs"/>
                </a:defRPr>
              </a:lvl1pPr>
            </a:lstStyle>
            <a:p>
              <a:r>
                <a:rPr lang="en-US" sz="2000" dirty="0" smtClean="0">
                  <a:effectLst>
                    <a:outerShdw blurRad="38100" dist="38100" dir="2700000" algn="tl">
                      <a:srgbClr val="000000">
                        <a:alpha val="43137"/>
                      </a:srgbClr>
                    </a:outerShdw>
                  </a:effectLst>
                </a:rPr>
                <a:t>2016: Startup</a:t>
              </a:r>
              <a:endParaRPr lang="en-CA" sz="2000" dirty="0">
                <a:effectLst>
                  <a:outerShdw blurRad="38100" dist="38100" dir="2700000" algn="tl">
                    <a:srgbClr val="000000">
                      <a:alpha val="43137"/>
                    </a:srgbClr>
                  </a:outerShdw>
                </a:effectLst>
              </a:endParaRPr>
            </a:p>
          </p:txBody>
        </p:sp>
      </p:grpSp>
      <p:sp>
        <p:nvSpPr>
          <p:cNvPr id="66" name="Oval 65"/>
          <p:cNvSpPr/>
          <p:nvPr/>
        </p:nvSpPr>
        <p:spPr>
          <a:xfrm>
            <a:off x="4438253" y="6228755"/>
            <a:ext cx="288032" cy="288032"/>
          </a:xfrm>
          <a:prstGeom prst="ellipse">
            <a:avLst/>
          </a:prstGeom>
          <a:solidFill>
            <a:schemeClr val="tx2">
              <a:lumMod val="7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p:cNvGrpSpPr/>
          <p:nvPr/>
        </p:nvGrpSpPr>
        <p:grpSpPr>
          <a:xfrm>
            <a:off x="4870300" y="5974917"/>
            <a:ext cx="4079332" cy="792737"/>
            <a:chOff x="4860031" y="4971358"/>
            <a:chExt cx="4079332" cy="792737"/>
          </a:xfrm>
        </p:grpSpPr>
        <p:grpSp>
          <p:nvGrpSpPr>
            <p:cNvPr id="68" name="Group 67"/>
            <p:cNvGrpSpPr/>
            <p:nvPr/>
          </p:nvGrpSpPr>
          <p:grpSpPr>
            <a:xfrm rot="10800000">
              <a:off x="4860031" y="4974330"/>
              <a:ext cx="4079332" cy="789764"/>
              <a:chOff x="539552" y="1988840"/>
              <a:chExt cx="3834215" cy="789764"/>
            </a:xfrm>
            <a:solidFill>
              <a:schemeClr val="accent1">
                <a:lumMod val="75000"/>
              </a:schemeClr>
            </a:solidFill>
          </p:grpSpPr>
          <p:sp>
            <p:nvSpPr>
              <p:cNvPr id="70" name="Rectangle 69"/>
              <p:cNvSpPr/>
              <p:nvPr/>
            </p:nvSpPr>
            <p:spPr>
              <a:xfrm>
                <a:off x="539552" y="1988840"/>
                <a:ext cx="3528392" cy="78976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Isosceles Triangle 70"/>
              <p:cNvSpPr/>
              <p:nvPr/>
            </p:nvSpPr>
            <p:spPr>
              <a:xfrm rot="5400000">
                <a:off x="4043478" y="2230810"/>
                <a:ext cx="354755" cy="305823"/>
              </a:xfrm>
              <a:prstGeom prs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9" name="Title 1"/>
            <p:cNvSpPr txBox="1">
              <a:spLocks/>
            </p:cNvSpPr>
            <p:nvPr/>
          </p:nvSpPr>
          <p:spPr>
            <a:xfrm>
              <a:off x="5182630" y="4971358"/>
              <a:ext cx="3756733" cy="79273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000" b="0" kern="1200">
                  <a:solidFill>
                    <a:schemeClr val="bg1"/>
                  </a:solidFill>
                  <a:latin typeface="Helvetica-Light" pitchFamily="34" charset="0"/>
                  <a:ea typeface="+mj-ea"/>
                  <a:cs typeface="+mj-cs"/>
                </a:defRPr>
              </a:lvl1pPr>
            </a:lstStyle>
            <a:p>
              <a:r>
                <a:rPr lang="en-US" sz="2000" dirty="0" smtClean="0">
                  <a:effectLst>
                    <a:outerShdw blurRad="38100" dist="38100" dir="2700000" algn="tl">
                      <a:srgbClr val="000000">
                        <a:alpha val="43137"/>
                      </a:srgbClr>
                    </a:outerShdw>
                  </a:effectLst>
                </a:rPr>
                <a:t>2017: Launch</a:t>
              </a:r>
              <a:endParaRPr lang="en-CA" sz="2000" dirty="0">
                <a:effectLst>
                  <a:outerShdw blurRad="38100" dist="38100" dir="2700000" algn="tl">
                    <a:srgbClr val="000000">
                      <a:alpha val="43137"/>
                    </a:srgbClr>
                  </a:outerShdw>
                </a:effectLst>
              </a:endParaRPr>
            </a:p>
          </p:txBody>
        </p:sp>
      </p:grpSp>
    </p:spTree>
    <p:extLst>
      <p:ext uri="{BB962C8B-B14F-4D97-AF65-F5344CB8AC3E}">
        <p14:creationId xmlns:p14="http://schemas.microsoft.com/office/powerpoint/2010/main" val="3295058891"/>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childTnLst>
                                </p:cTn>
                              </p:par>
                            </p:childTnLst>
                          </p:cTn>
                        </p:par>
                        <p:par>
                          <p:cTn id="8" fill="hold">
                            <p:stCondLst>
                              <p:cond delay="250"/>
                            </p:stCondLst>
                            <p:childTnLst>
                              <p:par>
                                <p:cTn id="9" presetID="10" presetClass="entr" presetSubtype="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250"/>
                                        <p:tgtEl>
                                          <p:spTgt spid="1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1"/>
                                        </p:tgtEl>
                                        <p:attrNameLst>
                                          <p:attrName>style.visibility</p:attrName>
                                        </p:attrNameLst>
                                      </p:cBhvr>
                                      <p:to>
                                        <p:strVal val="visible"/>
                                      </p:to>
                                    </p:set>
                                    <p:animEffect transition="in" filter="fade">
                                      <p:cBhvr>
                                        <p:cTn id="14" dur="250"/>
                                        <p:tgtEl>
                                          <p:spTgt spid="31"/>
                                        </p:tgtEl>
                                      </p:cBhvr>
                                    </p:animEffect>
                                  </p:childTnLst>
                                </p:cTn>
                              </p:par>
                            </p:childTnLst>
                          </p:cTn>
                        </p:par>
                        <p:par>
                          <p:cTn id="15" fill="hold">
                            <p:stCondLst>
                              <p:cond delay="500"/>
                            </p:stCondLst>
                            <p:childTnLst>
                              <p:par>
                                <p:cTn id="16" presetID="10" presetClass="entr" presetSubtype="0" fill="hold" grpId="0" nodeType="afterEffect">
                                  <p:stCondLst>
                                    <p:cond delay="0"/>
                                  </p:stCondLst>
                                  <p:childTnLst>
                                    <p:set>
                                      <p:cBhvr>
                                        <p:cTn id="17" dur="1" fill="hold">
                                          <p:stCondLst>
                                            <p:cond delay="0"/>
                                          </p:stCondLst>
                                        </p:cTn>
                                        <p:tgtEl>
                                          <p:spTgt spid="32"/>
                                        </p:tgtEl>
                                        <p:attrNameLst>
                                          <p:attrName>style.visibility</p:attrName>
                                        </p:attrNameLst>
                                      </p:cBhvr>
                                      <p:to>
                                        <p:strVal val="visible"/>
                                      </p:to>
                                    </p:set>
                                    <p:animEffect transition="in" filter="fade">
                                      <p:cBhvr>
                                        <p:cTn id="18" dur="250"/>
                                        <p:tgtEl>
                                          <p:spTgt spid="32"/>
                                        </p:tgtEl>
                                      </p:cBhvr>
                                    </p:animEffect>
                                  </p:childTnLst>
                                </p:cTn>
                              </p:par>
                              <p:par>
                                <p:cTn id="19" presetID="10" presetClass="entr" presetSubtype="0" fill="hold"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250"/>
                                        <p:tgtEl>
                                          <p:spTgt spid="15"/>
                                        </p:tgtEl>
                                      </p:cBhvr>
                                    </p:animEffect>
                                  </p:childTnLst>
                                </p:cTn>
                              </p:par>
                            </p:childTnLst>
                          </p:cTn>
                        </p:par>
                        <p:par>
                          <p:cTn id="22" fill="hold">
                            <p:stCondLst>
                              <p:cond delay="750"/>
                            </p:stCondLst>
                            <p:childTnLst>
                              <p:par>
                                <p:cTn id="23" presetID="10" presetClass="entr" presetSubtype="0" fill="hold" nodeType="after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250"/>
                                        <p:tgtEl>
                                          <p:spTgt spid="16"/>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3"/>
                                        </p:tgtEl>
                                        <p:attrNameLst>
                                          <p:attrName>style.visibility</p:attrName>
                                        </p:attrNameLst>
                                      </p:cBhvr>
                                      <p:to>
                                        <p:strVal val="visible"/>
                                      </p:to>
                                    </p:set>
                                    <p:animEffect transition="in" filter="fade">
                                      <p:cBhvr>
                                        <p:cTn id="28" dur="250"/>
                                        <p:tgtEl>
                                          <p:spTgt spid="33"/>
                                        </p:tgtEl>
                                      </p:cBhvr>
                                    </p:animEffect>
                                  </p:childTnLst>
                                </p:cTn>
                              </p:par>
                            </p:childTnLst>
                          </p:cTn>
                        </p:par>
                        <p:par>
                          <p:cTn id="29" fill="hold">
                            <p:stCondLst>
                              <p:cond delay="1000"/>
                            </p:stCondLst>
                            <p:childTnLst>
                              <p:par>
                                <p:cTn id="30" presetID="10" presetClass="entr" presetSubtype="0" fill="hold" grpId="0" nodeType="afterEffect">
                                  <p:stCondLst>
                                    <p:cond delay="0"/>
                                  </p:stCondLst>
                                  <p:childTnLst>
                                    <p:set>
                                      <p:cBhvr>
                                        <p:cTn id="31" dur="1" fill="hold">
                                          <p:stCondLst>
                                            <p:cond delay="0"/>
                                          </p:stCondLst>
                                        </p:cTn>
                                        <p:tgtEl>
                                          <p:spTgt spid="37"/>
                                        </p:tgtEl>
                                        <p:attrNameLst>
                                          <p:attrName>style.visibility</p:attrName>
                                        </p:attrNameLst>
                                      </p:cBhvr>
                                      <p:to>
                                        <p:strVal val="visible"/>
                                      </p:to>
                                    </p:set>
                                    <p:animEffect transition="in" filter="fade">
                                      <p:cBhvr>
                                        <p:cTn id="32" dur="250"/>
                                        <p:tgtEl>
                                          <p:spTgt spid="37"/>
                                        </p:tgtEl>
                                      </p:cBhvr>
                                    </p:animEffect>
                                  </p:childTnLst>
                                </p:cTn>
                              </p:par>
                              <p:par>
                                <p:cTn id="33" presetID="10" presetClass="entr" presetSubtype="0" fill="hold"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250"/>
                                        <p:tgtEl>
                                          <p:spTgt spid="17"/>
                                        </p:tgtEl>
                                      </p:cBhvr>
                                    </p:animEffect>
                                  </p:childTnLst>
                                </p:cTn>
                              </p:par>
                            </p:childTnLst>
                          </p:cTn>
                        </p:par>
                        <p:par>
                          <p:cTn id="36" fill="hold">
                            <p:stCondLst>
                              <p:cond delay="1250"/>
                            </p:stCondLst>
                            <p:childTnLst>
                              <p:par>
                                <p:cTn id="37" presetID="10" presetClass="entr" presetSubtype="0" fill="hold" nodeType="afterEffect">
                                  <p:stCondLst>
                                    <p:cond delay="0"/>
                                  </p:stCondLst>
                                  <p:childTnLst>
                                    <p:set>
                                      <p:cBhvr>
                                        <p:cTn id="38" dur="1" fill="hold">
                                          <p:stCondLst>
                                            <p:cond delay="0"/>
                                          </p:stCondLst>
                                        </p:cTn>
                                        <p:tgtEl>
                                          <p:spTgt spid="63"/>
                                        </p:tgtEl>
                                        <p:attrNameLst>
                                          <p:attrName>style.visibility</p:attrName>
                                        </p:attrNameLst>
                                      </p:cBhvr>
                                      <p:to>
                                        <p:strVal val="visible"/>
                                      </p:to>
                                    </p:set>
                                    <p:animEffect transition="in" filter="fade">
                                      <p:cBhvr>
                                        <p:cTn id="39" dur="250"/>
                                        <p:tgtEl>
                                          <p:spTgt spid="63"/>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8"/>
                                        </p:tgtEl>
                                        <p:attrNameLst>
                                          <p:attrName>style.visibility</p:attrName>
                                        </p:attrNameLst>
                                      </p:cBhvr>
                                      <p:to>
                                        <p:strVal val="visible"/>
                                      </p:to>
                                    </p:set>
                                    <p:animEffect transition="in" filter="fade">
                                      <p:cBhvr>
                                        <p:cTn id="42" dur="250"/>
                                        <p:tgtEl>
                                          <p:spTgt spid="38"/>
                                        </p:tgtEl>
                                      </p:cBhvr>
                                    </p:animEffect>
                                  </p:childTnLst>
                                </p:cTn>
                              </p:par>
                            </p:childTnLst>
                          </p:cTn>
                        </p:par>
                        <p:par>
                          <p:cTn id="43" fill="hold">
                            <p:stCondLst>
                              <p:cond delay="1500"/>
                            </p:stCondLst>
                            <p:childTnLst>
                              <p:par>
                                <p:cTn id="44" presetID="10" presetClass="entr" presetSubtype="0" fill="hold" grpId="0" nodeType="afterEffect">
                                  <p:stCondLst>
                                    <p:cond delay="0"/>
                                  </p:stCondLst>
                                  <p:childTnLst>
                                    <p:set>
                                      <p:cBhvr>
                                        <p:cTn id="45" dur="1" fill="hold">
                                          <p:stCondLst>
                                            <p:cond delay="0"/>
                                          </p:stCondLst>
                                        </p:cTn>
                                        <p:tgtEl>
                                          <p:spTgt spid="39"/>
                                        </p:tgtEl>
                                        <p:attrNameLst>
                                          <p:attrName>style.visibility</p:attrName>
                                        </p:attrNameLst>
                                      </p:cBhvr>
                                      <p:to>
                                        <p:strVal val="visible"/>
                                      </p:to>
                                    </p:set>
                                    <p:animEffect transition="in" filter="fade">
                                      <p:cBhvr>
                                        <p:cTn id="46" dur="250"/>
                                        <p:tgtEl>
                                          <p:spTgt spid="39"/>
                                        </p:tgtEl>
                                      </p:cBhvr>
                                    </p:animEffect>
                                  </p:childTnLst>
                                </p:cTn>
                              </p:par>
                              <p:par>
                                <p:cTn id="47" presetID="10" presetClass="entr" presetSubtype="0" fill="hold" nodeType="withEffect">
                                  <p:stCondLst>
                                    <p:cond delay="0"/>
                                  </p:stCondLst>
                                  <p:childTnLst>
                                    <p:set>
                                      <p:cBhvr>
                                        <p:cTn id="48" dur="1" fill="hold">
                                          <p:stCondLst>
                                            <p:cond delay="0"/>
                                          </p:stCondLst>
                                        </p:cTn>
                                        <p:tgtEl>
                                          <p:spTgt spid="64"/>
                                        </p:tgtEl>
                                        <p:attrNameLst>
                                          <p:attrName>style.visibility</p:attrName>
                                        </p:attrNameLst>
                                      </p:cBhvr>
                                      <p:to>
                                        <p:strVal val="visible"/>
                                      </p:to>
                                    </p:set>
                                    <p:animEffect transition="in" filter="fade">
                                      <p:cBhvr>
                                        <p:cTn id="49" dur="250"/>
                                        <p:tgtEl>
                                          <p:spTgt spid="64"/>
                                        </p:tgtEl>
                                      </p:cBhvr>
                                    </p:animEffect>
                                  </p:childTnLst>
                                </p:cTn>
                              </p:par>
                            </p:childTnLst>
                          </p:cTn>
                        </p:par>
                        <p:par>
                          <p:cTn id="50" fill="hold">
                            <p:stCondLst>
                              <p:cond delay="1750"/>
                            </p:stCondLst>
                            <p:childTnLst>
                              <p:par>
                                <p:cTn id="51" presetID="10" presetClass="entr" presetSubtype="0" fill="hold" nodeType="afterEffect">
                                  <p:stCondLst>
                                    <p:cond delay="0"/>
                                  </p:stCondLst>
                                  <p:childTnLst>
                                    <p:set>
                                      <p:cBhvr>
                                        <p:cTn id="52" dur="1" fill="hold">
                                          <p:stCondLst>
                                            <p:cond delay="0"/>
                                          </p:stCondLst>
                                        </p:cTn>
                                        <p:tgtEl>
                                          <p:spTgt spid="65"/>
                                        </p:tgtEl>
                                        <p:attrNameLst>
                                          <p:attrName>style.visibility</p:attrName>
                                        </p:attrNameLst>
                                      </p:cBhvr>
                                      <p:to>
                                        <p:strVal val="visible"/>
                                      </p:to>
                                    </p:set>
                                    <p:animEffect transition="in" filter="fade">
                                      <p:cBhvr>
                                        <p:cTn id="53" dur="250"/>
                                        <p:tgtEl>
                                          <p:spTgt spid="65"/>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0"/>
                                        </p:tgtEl>
                                        <p:attrNameLst>
                                          <p:attrName>style.visibility</p:attrName>
                                        </p:attrNameLst>
                                      </p:cBhvr>
                                      <p:to>
                                        <p:strVal val="visible"/>
                                      </p:to>
                                    </p:set>
                                    <p:animEffect transition="in" filter="fade">
                                      <p:cBhvr>
                                        <p:cTn id="56" dur="250"/>
                                        <p:tgtEl>
                                          <p:spTgt spid="40"/>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66"/>
                                        </p:tgtEl>
                                        <p:attrNameLst>
                                          <p:attrName>style.visibility</p:attrName>
                                        </p:attrNameLst>
                                      </p:cBhvr>
                                      <p:to>
                                        <p:strVal val="visible"/>
                                      </p:to>
                                    </p:set>
                                    <p:animEffect transition="in" filter="fade">
                                      <p:cBhvr>
                                        <p:cTn id="61" dur="250"/>
                                        <p:tgtEl>
                                          <p:spTgt spid="66"/>
                                        </p:tgtEl>
                                      </p:cBhvr>
                                    </p:animEffect>
                                  </p:childTnLst>
                                </p:cTn>
                              </p:par>
                              <p:par>
                                <p:cTn id="62" presetID="10" presetClass="entr" presetSubtype="0" fill="hold" nodeType="withEffect">
                                  <p:stCondLst>
                                    <p:cond delay="0"/>
                                  </p:stCondLst>
                                  <p:childTnLst>
                                    <p:set>
                                      <p:cBhvr>
                                        <p:cTn id="63" dur="1" fill="hold">
                                          <p:stCondLst>
                                            <p:cond delay="0"/>
                                          </p:stCondLst>
                                        </p:cTn>
                                        <p:tgtEl>
                                          <p:spTgt spid="67"/>
                                        </p:tgtEl>
                                        <p:attrNameLst>
                                          <p:attrName>style.visibility</p:attrName>
                                        </p:attrNameLst>
                                      </p:cBhvr>
                                      <p:to>
                                        <p:strVal val="visible"/>
                                      </p:to>
                                    </p:set>
                                    <p:animEffect transition="in" filter="fade">
                                      <p:cBhvr>
                                        <p:cTn id="64" dur="25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1" grpId="0" animBg="1"/>
      <p:bldP spid="32" grpId="0" animBg="1"/>
      <p:bldP spid="33" grpId="0" animBg="1"/>
      <p:bldP spid="37" grpId="0" animBg="1"/>
      <p:bldP spid="38" grpId="0" animBg="1"/>
      <p:bldP spid="39" grpId="0" animBg="1"/>
      <p:bldP spid="40" grpId="0" animBg="1"/>
      <p:bldP spid="66" grpId="0" animBg="1"/>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3037" y="2834934"/>
            <a:ext cx="2957924" cy="2957924"/>
          </a:xfrm>
          <a:prstGeom prst="rect">
            <a:avLst/>
          </a:prstGeom>
        </p:spPr>
      </p:pic>
      <p:pic>
        <p:nvPicPr>
          <p:cNvPr id="3" name="Picture 2"/>
          <p:cNvPicPr>
            <a:picLocks noChangeAspect="1"/>
          </p:cNvPicPr>
          <p:nvPr/>
        </p:nvPicPr>
        <p:blipFill>
          <a:blip r:embed="rId3"/>
          <a:stretch>
            <a:fillRect/>
          </a:stretch>
        </p:blipFill>
        <p:spPr>
          <a:xfrm>
            <a:off x="1647455" y="1704045"/>
            <a:ext cx="5849089" cy="791505"/>
          </a:xfrm>
          <a:prstGeom prst="rect">
            <a:avLst/>
          </a:prstGeom>
        </p:spPr>
      </p:pic>
    </p:spTree>
    <p:extLst>
      <p:ext uri="{BB962C8B-B14F-4D97-AF65-F5344CB8AC3E}">
        <p14:creationId xmlns:p14="http://schemas.microsoft.com/office/powerpoint/2010/main" val="2843964012"/>
      </p:ext>
    </p:extLst>
  </p:cSld>
  <p:clrMapOvr>
    <a:masterClrMapping/>
  </p:clrMapOvr>
  <p:transition spd="slow">
    <p:wipe/>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7619"/>
            <a:ext cx="8229600" cy="634082"/>
          </a:xfrm>
        </p:spPr>
        <p:txBody>
          <a:bodyPr>
            <a:normAutofit fontScale="90000"/>
          </a:bodyPr>
          <a:lstStyle/>
          <a:p>
            <a:r>
              <a:rPr lang="en-HK" dirty="0" smtClean="0"/>
              <a:t>Asia Expansion</a:t>
            </a:r>
            <a:endParaRPr lang="en-US" dirty="0"/>
          </a:p>
        </p:txBody>
      </p:sp>
      <p:pic>
        <p:nvPicPr>
          <p:cNvPr id="1026" name="Picture 2" descr="https://foodrevolutionasia.files.wordpress.com/2016/05/cropped-frd-webpage-banner-201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2816" y="-34280"/>
            <a:ext cx="14578634" cy="429309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3851920" y="4669737"/>
            <a:ext cx="1794123" cy="1780734"/>
          </a:xfrm>
          <a:prstGeom prst="rect">
            <a:avLst/>
          </a:prstGeom>
          <a:effectLst>
            <a:softEdge rad="0"/>
          </a:effectLst>
        </p:spPr>
      </p:pic>
      <p:pic>
        <p:nvPicPr>
          <p:cNvPr id="5" name="Picture 4"/>
          <p:cNvPicPr>
            <a:picLocks noChangeAspect="1"/>
          </p:cNvPicPr>
          <p:nvPr/>
        </p:nvPicPr>
        <p:blipFill>
          <a:blip r:embed="rId4"/>
          <a:stretch>
            <a:fillRect/>
          </a:stretch>
        </p:blipFill>
        <p:spPr>
          <a:xfrm>
            <a:off x="6516216" y="4581128"/>
            <a:ext cx="1515199" cy="1817214"/>
          </a:xfrm>
          <a:prstGeom prst="rect">
            <a:avLst/>
          </a:prstGeom>
        </p:spPr>
      </p:pic>
      <p:pic>
        <p:nvPicPr>
          <p:cNvPr id="3" name="Picture 2"/>
          <p:cNvPicPr>
            <a:picLocks noChangeAspect="1"/>
          </p:cNvPicPr>
          <p:nvPr/>
        </p:nvPicPr>
        <p:blipFill>
          <a:blip r:embed="rId5"/>
          <a:stretch>
            <a:fillRect/>
          </a:stretch>
        </p:blipFill>
        <p:spPr>
          <a:xfrm>
            <a:off x="1183462" y="4633257"/>
            <a:ext cx="1798285" cy="1817214"/>
          </a:xfrm>
          <a:prstGeom prst="rect">
            <a:avLst/>
          </a:prstGeom>
        </p:spPr>
      </p:pic>
      <p:pic>
        <p:nvPicPr>
          <p:cNvPr id="7170" name="Picture 2" descr="frd-au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781" y="2060848"/>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rd-china"/>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28769" y="2060848"/>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frd-hong-ko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55483" y="2060848"/>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frd-india"/>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490002" y="2060848"/>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frd-indonesia"/>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606780" y="2060848"/>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descr="frd-israel"/>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31078" y="2062255"/>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82" name="Picture 14" descr="frd-kuwait"/>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860210" y="2062256"/>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84" name="Picture 16" descr="frd-malaysia"/>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972154" y="2062257"/>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86" name="Picture 18" descr="frd-new-zealand"/>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4781" y="3167128"/>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88" name="Picture 20" descr="frd-philippines"/>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220722" y="3167130"/>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90" name="Picture 22" descr="frd-qata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355483" y="3167131"/>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92" name="Picture 24" descr="frd-russia"/>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490002" y="3167132"/>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94" name="Picture 26" descr="frd-Saudi-Arabia"/>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4610540" y="3167133"/>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96" name="Picture 28" descr="frd-singapore"/>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5731078" y="3171555"/>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198" name="Picture 30" descr="frd-turkey"/>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6851616" y="3167135"/>
            <a:ext cx="1043604" cy="1043605"/>
          </a:xfrm>
          <a:prstGeom prst="rect">
            <a:avLst/>
          </a:prstGeom>
          <a:noFill/>
          <a:extLst>
            <a:ext uri="{909E8E84-426E-40DD-AFC4-6F175D3DCCD1}">
              <a14:hiddenFill xmlns:a14="http://schemas.microsoft.com/office/drawing/2010/main">
                <a:solidFill>
                  <a:srgbClr val="FFFFFF"/>
                </a:solidFill>
              </a14:hiddenFill>
            </a:ext>
          </a:extLst>
        </p:spPr>
      </p:pic>
      <p:pic>
        <p:nvPicPr>
          <p:cNvPr id="7200" name="Picture 32" descr="frd-tw"/>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7972154" y="3167135"/>
            <a:ext cx="1043604" cy="1043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930712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
                                        <p:tgtEl>
                                          <p:spTgt spid="7170"/>
                                        </p:tgtEl>
                                      </p:cBhvr>
                                    </p:animEffect>
                                    <p:anim calcmode="lin" valueType="num">
                                      <p:cBhvr>
                                        <p:cTn id="8" dur="200" fill="hold"/>
                                        <p:tgtEl>
                                          <p:spTgt spid="7170"/>
                                        </p:tgtEl>
                                        <p:attrNameLst>
                                          <p:attrName>ppt_x</p:attrName>
                                        </p:attrNameLst>
                                      </p:cBhvr>
                                      <p:tavLst>
                                        <p:tav tm="0">
                                          <p:val>
                                            <p:strVal val="#ppt_x"/>
                                          </p:val>
                                        </p:tav>
                                        <p:tav tm="100000">
                                          <p:val>
                                            <p:strVal val="#ppt_x"/>
                                          </p:val>
                                        </p:tav>
                                      </p:tavLst>
                                    </p:anim>
                                    <p:anim calcmode="lin" valueType="num">
                                      <p:cBhvr>
                                        <p:cTn id="9" dur="200" fill="hold"/>
                                        <p:tgtEl>
                                          <p:spTgt spid="7170"/>
                                        </p:tgtEl>
                                        <p:attrNameLst>
                                          <p:attrName>ppt_y</p:attrName>
                                        </p:attrNameLst>
                                      </p:cBhvr>
                                      <p:tavLst>
                                        <p:tav tm="0">
                                          <p:val>
                                            <p:strVal val="#ppt_y+.1"/>
                                          </p:val>
                                        </p:tav>
                                        <p:tav tm="100000">
                                          <p:val>
                                            <p:strVal val="#ppt_y"/>
                                          </p:val>
                                        </p:tav>
                                      </p:tavLst>
                                    </p:anim>
                                  </p:childTnLst>
                                </p:cTn>
                              </p:par>
                            </p:childTnLst>
                          </p:cTn>
                        </p:par>
                        <p:par>
                          <p:cTn id="10" fill="hold">
                            <p:stCondLst>
                              <p:cond delay="200"/>
                            </p:stCondLst>
                            <p:childTnLst>
                              <p:par>
                                <p:cTn id="11" presetID="42" presetClass="entr" presetSubtype="0" fill="hold" nodeType="afterEffect">
                                  <p:stCondLst>
                                    <p:cond delay="0"/>
                                  </p:stCondLst>
                                  <p:childTnLst>
                                    <p:set>
                                      <p:cBhvr>
                                        <p:cTn id="12" dur="1" fill="hold">
                                          <p:stCondLst>
                                            <p:cond delay="0"/>
                                          </p:stCondLst>
                                        </p:cTn>
                                        <p:tgtEl>
                                          <p:spTgt spid="7172"/>
                                        </p:tgtEl>
                                        <p:attrNameLst>
                                          <p:attrName>style.visibility</p:attrName>
                                        </p:attrNameLst>
                                      </p:cBhvr>
                                      <p:to>
                                        <p:strVal val="visible"/>
                                      </p:to>
                                    </p:set>
                                    <p:animEffect transition="in" filter="fade">
                                      <p:cBhvr>
                                        <p:cTn id="13" dur="200"/>
                                        <p:tgtEl>
                                          <p:spTgt spid="7172"/>
                                        </p:tgtEl>
                                      </p:cBhvr>
                                    </p:animEffect>
                                    <p:anim calcmode="lin" valueType="num">
                                      <p:cBhvr>
                                        <p:cTn id="14" dur="200" fill="hold"/>
                                        <p:tgtEl>
                                          <p:spTgt spid="7172"/>
                                        </p:tgtEl>
                                        <p:attrNameLst>
                                          <p:attrName>ppt_x</p:attrName>
                                        </p:attrNameLst>
                                      </p:cBhvr>
                                      <p:tavLst>
                                        <p:tav tm="0">
                                          <p:val>
                                            <p:strVal val="#ppt_x"/>
                                          </p:val>
                                        </p:tav>
                                        <p:tav tm="100000">
                                          <p:val>
                                            <p:strVal val="#ppt_x"/>
                                          </p:val>
                                        </p:tav>
                                      </p:tavLst>
                                    </p:anim>
                                    <p:anim calcmode="lin" valueType="num">
                                      <p:cBhvr>
                                        <p:cTn id="15" dur="200" fill="hold"/>
                                        <p:tgtEl>
                                          <p:spTgt spid="7172"/>
                                        </p:tgtEl>
                                        <p:attrNameLst>
                                          <p:attrName>ppt_y</p:attrName>
                                        </p:attrNameLst>
                                      </p:cBhvr>
                                      <p:tavLst>
                                        <p:tav tm="0">
                                          <p:val>
                                            <p:strVal val="#ppt_y+.1"/>
                                          </p:val>
                                        </p:tav>
                                        <p:tav tm="100000">
                                          <p:val>
                                            <p:strVal val="#ppt_y"/>
                                          </p:val>
                                        </p:tav>
                                      </p:tavLst>
                                    </p:anim>
                                  </p:childTnLst>
                                </p:cTn>
                              </p:par>
                            </p:childTnLst>
                          </p:cTn>
                        </p:par>
                        <p:par>
                          <p:cTn id="16" fill="hold">
                            <p:stCondLst>
                              <p:cond delay="400"/>
                            </p:stCondLst>
                            <p:childTnLst>
                              <p:par>
                                <p:cTn id="17" presetID="42" presetClass="entr" presetSubtype="0" fill="hold" nodeType="afterEffect">
                                  <p:stCondLst>
                                    <p:cond delay="0"/>
                                  </p:stCondLst>
                                  <p:childTnLst>
                                    <p:set>
                                      <p:cBhvr>
                                        <p:cTn id="18" dur="1" fill="hold">
                                          <p:stCondLst>
                                            <p:cond delay="0"/>
                                          </p:stCondLst>
                                        </p:cTn>
                                        <p:tgtEl>
                                          <p:spTgt spid="7174"/>
                                        </p:tgtEl>
                                        <p:attrNameLst>
                                          <p:attrName>style.visibility</p:attrName>
                                        </p:attrNameLst>
                                      </p:cBhvr>
                                      <p:to>
                                        <p:strVal val="visible"/>
                                      </p:to>
                                    </p:set>
                                    <p:animEffect transition="in" filter="fade">
                                      <p:cBhvr>
                                        <p:cTn id="19" dur="200"/>
                                        <p:tgtEl>
                                          <p:spTgt spid="7174"/>
                                        </p:tgtEl>
                                      </p:cBhvr>
                                    </p:animEffect>
                                    <p:anim calcmode="lin" valueType="num">
                                      <p:cBhvr>
                                        <p:cTn id="20" dur="200" fill="hold"/>
                                        <p:tgtEl>
                                          <p:spTgt spid="7174"/>
                                        </p:tgtEl>
                                        <p:attrNameLst>
                                          <p:attrName>ppt_x</p:attrName>
                                        </p:attrNameLst>
                                      </p:cBhvr>
                                      <p:tavLst>
                                        <p:tav tm="0">
                                          <p:val>
                                            <p:strVal val="#ppt_x"/>
                                          </p:val>
                                        </p:tav>
                                        <p:tav tm="100000">
                                          <p:val>
                                            <p:strVal val="#ppt_x"/>
                                          </p:val>
                                        </p:tav>
                                      </p:tavLst>
                                    </p:anim>
                                    <p:anim calcmode="lin" valueType="num">
                                      <p:cBhvr>
                                        <p:cTn id="21" dur="200" fill="hold"/>
                                        <p:tgtEl>
                                          <p:spTgt spid="7174"/>
                                        </p:tgtEl>
                                        <p:attrNameLst>
                                          <p:attrName>ppt_y</p:attrName>
                                        </p:attrNameLst>
                                      </p:cBhvr>
                                      <p:tavLst>
                                        <p:tav tm="0">
                                          <p:val>
                                            <p:strVal val="#ppt_y+.1"/>
                                          </p:val>
                                        </p:tav>
                                        <p:tav tm="100000">
                                          <p:val>
                                            <p:strVal val="#ppt_y"/>
                                          </p:val>
                                        </p:tav>
                                      </p:tavLst>
                                    </p:anim>
                                  </p:childTnLst>
                                </p:cTn>
                              </p:par>
                            </p:childTnLst>
                          </p:cTn>
                        </p:par>
                        <p:par>
                          <p:cTn id="22" fill="hold">
                            <p:stCondLst>
                              <p:cond delay="600"/>
                            </p:stCondLst>
                            <p:childTnLst>
                              <p:par>
                                <p:cTn id="23" presetID="42" presetClass="entr" presetSubtype="0" fill="hold" nodeType="afterEffect">
                                  <p:stCondLst>
                                    <p:cond delay="0"/>
                                  </p:stCondLst>
                                  <p:childTnLst>
                                    <p:set>
                                      <p:cBhvr>
                                        <p:cTn id="24" dur="1" fill="hold">
                                          <p:stCondLst>
                                            <p:cond delay="0"/>
                                          </p:stCondLst>
                                        </p:cTn>
                                        <p:tgtEl>
                                          <p:spTgt spid="7176"/>
                                        </p:tgtEl>
                                        <p:attrNameLst>
                                          <p:attrName>style.visibility</p:attrName>
                                        </p:attrNameLst>
                                      </p:cBhvr>
                                      <p:to>
                                        <p:strVal val="visible"/>
                                      </p:to>
                                    </p:set>
                                    <p:animEffect transition="in" filter="fade">
                                      <p:cBhvr>
                                        <p:cTn id="25" dur="200"/>
                                        <p:tgtEl>
                                          <p:spTgt spid="7176"/>
                                        </p:tgtEl>
                                      </p:cBhvr>
                                    </p:animEffect>
                                    <p:anim calcmode="lin" valueType="num">
                                      <p:cBhvr>
                                        <p:cTn id="26" dur="200" fill="hold"/>
                                        <p:tgtEl>
                                          <p:spTgt spid="7176"/>
                                        </p:tgtEl>
                                        <p:attrNameLst>
                                          <p:attrName>ppt_x</p:attrName>
                                        </p:attrNameLst>
                                      </p:cBhvr>
                                      <p:tavLst>
                                        <p:tav tm="0">
                                          <p:val>
                                            <p:strVal val="#ppt_x"/>
                                          </p:val>
                                        </p:tav>
                                        <p:tav tm="100000">
                                          <p:val>
                                            <p:strVal val="#ppt_x"/>
                                          </p:val>
                                        </p:tav>
                                      </p:tavLst>
                                    </p:anim>
                                    <p:anim calcmode="lin" valueType="num">
                                      <p:cBhvr>
                                        <p:cTn id="27" dur="200" fill="hold"/>
                                        <p:tgtEl>
                                          <p:spTgt spid="7176"/>
                                        </p:tgtEl>
                                        <p:attrNameLst>
                                          <p:attrName>ppt_y</p:attrName>
                                        </p:attrNameLst>
                                      </p:cBhvr>
                                      <p:tavLst>
                                        <p:tav tm="0">
                                          <p:val>
                                            <p:strVal val="#ppt_y+.1"/>
                                          </p:val>
                                        </p:tav>
                                        <p:tav tm="100000">
                                          <p:val>
                                            <p:strVal val="#ppt_y"/>
                                          </p:val>
                                        </p:tav>
                                      </p:tavLst>
                                    </p:anim>
                                  </p:childTnLst>
                                </p:cTn>
                              </p:par>
                            </p:childTnLst>
                          </p:cTn>
                        </p:par>
                        <p:par>
                          <p:cTn id="28" fill="hold">
                            <p:stCondLst>
                              <p:cond delay="800"/>
                            </p:stCondLst>
                            <p:childTnLst>
                              <p:par>
                                <p:cTn id="29" presetID="42" presetClass="entr" presetSubtype="0" fill="hold" nodeType="afterEffect">
                                  <p:stCondLst>
                                    <p:cond delay="0"/>
                                  </p:stCondLst>
                                  <p:childTnLst>
                                    <p:set>
                                      <p:cBhvr>
                                        <p:cTn id="30" dur="1" fill="hold">
                                          <p:stCondLst>
                                            <p:cond delay="0"/>
                                          </p:stCondLst>
                                        </p:cTn>
                                        <p:tgtEl>
                                          <p:spTgt spid="7178"/>
                                        </p:tgtEl>
                                        <p:attrNameLst>
                                          <p:attrName>style.visibility</p:attrName>
                                        </p:attrNameLst>
                                      </p:cBhvr>
                                      <p:to>
                                        <p:strVal val="visible"/>
                                      </p:to>
                                    </p:set>
                                    <p:animEffect transition="in" filter="fade">
                                      <p:cBhvr>
                                        <p:cTn id="31" dur="200"/>
                                        <p:tgtEl>
                                          <p:spTgt spid="7178"/>
                                        </p:tgtEl>
                                      </p:cBhvr>
                                    </p:animEffect>
                                    <p:anim calcmode="lin" valueType="num">
                                      <p:cBhvr>
                                        <p:cTn id="32" dur="200" fill="hold"/>
                                        <p:tgtEl>
                                          <p:spTgt spid="7178"/>
                                        </p:tgtEl>
                                        <p:attrNameLst>
                                          <p:attrName>ppt_x</p:attrName>
                                        </p:attrNameLst>
                                      </p:cBhvr>
                                      <p:tavLst>
                                        <p:tav tm="0">
                                          <p:val>
                                            <p:strVal val="#ppt_x"/>
                                          </p:val>
                                        </p:tav>
                                        <p:tav tm="100000">
                                          <p:val>
                                            <p:strVal val="#ppt_x"/>
                                          </p:val>
                                        </p:tav>
                                      </p:tavLst>
                                    </p:anim>
                                    <p:anim calcmode="lin" valueType="num">
                                      <p:cBhvr>
                                        <p:cTn id="33" dur="200" fill="hold"/>
                                        <p:tgtEl>
                                          <p:spTgt spid="7178"/>
                                        </p:tgtEl>
                                        <p:attrNameLst>
                                          <p:attrName>ppt_y</p:attrName>
                                        </p:attrNameLst>
                                      </p:cBhvr>
                                      <p:tavLst>
                                        <p:tav tm="0">
                                          <p:val>
                                            <p:strVal val="#ppt_y+.1"/>
                                          </p:val>
                                        </p:tav>
                                        <p:tav tm="100000">
                                          <p:val>
                                            <p:strVal val="#ppt_y"/>
                                          </p:val>
                                        </p:tav>
                                      </p:tavLst>
                                    </p:anim>
                                  </p:childTnLst>
                                </p:cTn>
                              </p:par>
                            </p:childTnLst>
                          </p:cTn>
                        </p:par>
                        <p:par>
                          <p:cTn id="34" fill="hold">
                            <p:stCondLst>
                              <p:cond delay="1000"/>
                            </p:stCondLst>
                            <p:childTnLst>
                              <p:par>
                                <p:cTn id="35" presetID="42" presetClass="entr" presetSubtype="0" fill="hold" nodeType="afterEffect">
                                  <p:stCondLst>
                                    <p:cond delay="0"/>
                                  </p:stCondLst>
                                  <p:childTnLst>
                                    <p:set>
                                      <p:cBhvr>
                                        <p:cTn id="36" dur="1" fill="hold">
                                          <p:stCondLst>
                                            <p:cond delay="0"/>
                                          </p:stCondLst>
                                        </p:cTn>
                                        <p:tgtEl>
                                          <p:spTgt spid="7180"/>
                                        </p:tgtEl>
                                        <p:attrNameLst>
                                          <p:attrName>style.visibility</p:attrName>
                                        </p:attrNameLst>
                                      </p:cBhvr>
                                      <p:to>
                                        <p:strVal val="visible"/>
                                      </p:to>
                                    </p:set>
                                    <p:animEffect transition="in" filter="fade">
                                      <p:cBhvr>
                                        <p:cTn id="37" dur="200"/>
                                        <p:tgtEl>
                                          <p:spTgt spid="7180"/>
                                        </p:tgtEl>
                                      </p:cBhvr>
                                    </p:animEffect>
                                    <p:anim calcmode="lin" valueType="num">
                                      <p:cBhvr>
                                        <p:cTn id="38" dur="200" fill="hold"/>
                                        <p:tgtEl>
                                          <p:spTgt spid="7180"/>
                                        </p:tgtEl>
                                        <p:attrNameLst>
                                          <p:attrName>ppt_x</p:attrName>
                                        </p:attrNameLst>
                                      </p:cBhvr>
                                      <p:tavLst>
                                        <p:tav tm="0">
                                          <p:val>
                                            <p:strVal val="#ppt_x"/>
                                          </p:val>
                                        </p:tav>
                                        <p:tav tm="100000">
                                          <p:val>
                                            <p:strVal val="#ppt_x"/>
                                          </p:val>
                                        </p:tav>
                                      </p:tavLst>
                                    </p:anim>
                                    <p:anim calcmode="lin" valueType="num">
                                      <p:cBhvr>
                                        <p:cTn id="39" dur="200" fill="hold"/>
                                        <p:tgtEl>
                                          <p:spTgt spid="7180"/>
                                        </p:tgtEl>
                                        <p:attrNameLst>
                                          <p:attrName>ppt_y</p:attrName>
                                        </p:attrNameLst>
                                      </p:cBhvr>
                                      <p:tavLst>
                                        <p:tav tm="0">
                                          <p:val>
                                            <p:strVal val="#ppt_y+.1"/>
                                          </p:val>
                                        </p:tav>
                                        <p:tav tm="100000">
                                          <p:val>
                                            <p:strVal val="#ppt_y"/>
                                          </p:val>
                                        </p:tav>
                                      </p:tavLst>
                                    </p:anim>
                                  </p:childTnLst>
                                </p:cTn>
                              </p:par>
                            </p:childTnLst>
                          </p:cTn>
                        </p:par>
                        <p:par>
                          <p:cTn id="40" fill="hold">
                            <p:stCondLst>
                              <p:cond delay="1200"/>
                            </p:stCondLst>
                            <p:childTnLst>
                              <p:par>
                                <p:cTn id="41" presetID="42" presetClass="entr" presetSubtype="0" fill="hold" nodeType="afterEffect">
                                  <p:stCondLst>
                                    <p:cond delay="0"/>
                                  </p:stCondLst>
                                  <p:childTnLst>
                                    <p:set>
                                      <p:cBhvr>
                                        <p:cTn id="42" dur="1" fill="hold">
                                          <p:stCondLst>
                                            <p:cond delay="0"/>
                                          </p:stCondLst>
                                        </p:cTn>
                                        <p:tgtEl>
                                          <p:spTgt spid="7182"/>
                                        </p:tgtEl>
                                        <p:attrNameLst>
                                          <p:attrName>style.visibility</p:attrName>
                                        </p:attrNameLst>
                                      </p:cBhvr>
                                      <p:to>
                                        <p:strVal val="visible"/>
                                      </p:to>
                                    </p:set>
                                    <p:animEffect transition="in" filter="fade">
                                      <p:cBhvr>
                                        <p:cTn id="43" dur="200"/>
                                        <p:tgtEl>
                                          <p:spTgt spid="7182"/>
                                        </p:tgtEl>
                                      </p:cBhvr>
                                    </p:animEffect>
                                    <p:anim calcmode="lin" valueType="num">
                                      <p:cBhvr>
                                        <p:cTn id="44" dur="200" fill="hold"/>
                                        <p:tgtEl>
                                          <p:spTgt spid="7182"/>
                                        </p:tgtEl>
                                        <p:attrNameLst>
                                          <p:attrName>ppt_x</p:attrName>
                                        </p:attrNameLst>
                                      </p:cBhvr>
                                      <p:tavLst>
                                        <p:tav tm="0">
                                          <p:val>
                                            <p:strVal val="#ppt_x"/>
                                          </p:val>
                                        </p:tav>
                                        <p:tav tm="100000">
                                          <p:val>
                                            <p:strVal val="#ppt_x"/>
                                          </p:val>
                                        </p:tav>
                                      </p:tavLst>
                                    </p:anim>
                                    <p:anim calcmode="lin" valueType="num">
                                      <p:cBhvr>
                                        <p:cTn id="45" dur="200" fill="hold"/>
                                        <p:tgtEl>
                                          <p:spTgt spid="7182"/>
                                        </p:tgtEl>
                                        <p:attrNameLst>
                                          <p:attrName>ppt_y</p:attrName>
                                        </p:attrNameLst>
                                      </p:cBhvr>
                                      <p:tavLst>
                                        <p:tav tm="0">
                                          <p:val>
                                            <p:strVal val="#ppt_y+.1"/>
                                          </p:val>
                                        </p:tav>
                                        <p:tav tm="100000">
                                          <p:val>
                                            <p:strVal val="#ppt_y"/>
                                          </p:val>
                                        </p:tav>
                                      </p:tavLst>
                                    </p:anim>
                                  </p:childTnLst>
                                </p:cTn>
                              </p:par>
                            </p:childTnLst>
                          </p:cTn>
                        </p:par>
                        <p:par>
                          <p:cTn id="46" fill="hold">
                            <p:stCondLst>
                              <p:cond delay="1400"/>
                            </p:stCondLst>
                            <p:childTnLst>
                              <p:par>
                                <p:cTn id="47" presetID="42" presetClass="entr" presetSubtype="0" fill="hold" nodeType="afterEffect">
                                  <p:stCondLst>
                                    <p:cond delay="0"/>
                                  </p:stCondLst>
                                  <p:childTnLst>
                                    <p:set>
                                      <p:cBhvr>
                                        <p:cTn id="48" dur="1" fill="hold">
                                          <p:stCondLst>
                                            <p:cond delay="0"/>
                                          </p:stCondLst>
                                        </p:cTn>
                                        <p:tgtEl>
                                          <p:spTgt spid="7184"/>
                                        </p:tgtEl>
                                        <p:attrNameLst>
                                          <p:attrName>style.visibility</p:attrName>
                                        </p:attrNameLst>
                                      </p:cBhvr>
                                      <p:to>
                                        <p:strVal val="visible"/>
                                      </p:to>
                                    </p:set>
                                    <p:animEffect transition="in" filter="fade">
                                      <p:cBhvr>
                                        <p:cTn id="49" dur="200"/>
                                        <p:tgtEl>
                                          <p:spTgt spid="7184"/>
                                        </p:tgtEl>
                                      </p:cBhvr>
                                    </p:animEffect>
                                    <p:anim calcmode="lin" valueType="num">
                                      <p:cBhvr>
                                        <p:cTn id="50" dur="200" fill="hold"/>
                                        <p:tgtEl>
                                          <p:spTgt spid="7184"/>
                                        </p:tgtEl>
                                        <p:attrNameLst>
                                          <p:attrName>ppt_x</p:attrName>
                                        </p:attrNameLst>
                                      </p:cBhvr>
                                      <p:tavLst>
                                        <p:tav tm="0">
                                          <p:val>
                                            <p:strVal val="#ppt_x"/>
                                          </p:val>
                                        </p:tav>
                                        <p:tav tm="100000">
                                          <p:val>
                                            <p:strVal val="#ppt_x"/>
                                          </p:val>
                                        </p:tav>
                                      </p:tavLst>
                                    </p:anim>
                                    <p:anim calcmode="lin" valueType="num">
                                      <p:cBhvr>
                                        <p:cTn id="51" dur="200" fill="hold"/>
                                        <p:tgtEl>
                                          <p:spTgt spid="7184"/>
                                        </p:tgtEl>
                                        <p:attrNameLst>
                                          <p:attrName>ppt_y</p:attrName>
                                        </p:attrNameLst>
                                      </p:cBhvr>
                                      <p:tavLst>
                                        <p:tav tm="0">
                                          <p:val>
                                            <p:strVal val="#ppt_y+.1"/>
                                          </p:val>
                                        </p:tav>
                                        <p:tav tm="100000">
                                          <p:val>
                                            <p:strVal val="#ppt_y"/>
                                          </p:val>
                                        </p:tav>
                                      </p:tavLst>
                                    </p:anim>
                                  </p:childTnLst>
                                </p:cTn>
                              </p:par>
                            </p:childTnLst>
                          </p:cTn>
                        </p:par>
                        <p:par>
                          <p:cTn id="52" fill="hold">
                            <p:stCondLst>
                              <p:cond delay="1600"/>
                            </p:stCondLst>
                            <p:childTnLst>
                              <p:par>
                                <p:cTn id="53" presetID="42" presetClass="entr" presetSubtype="0" fill="hold" nodeType="afterEffect">
                                  <p:stCondLst>
                                    <p:cond delay="0"/>
                                  </p:stCondLst>
                                  <p:childTnLst>
                                    <p:set>
                                      <p:cBhvr>
                                        <p:cTn id="54" dur="1" fill="hold">
                                          <p:stCondLst>
                                            <p:cond delay="0"/>
                                          </p:stCondLst>
                                        </p:cTn>
                                        <p:tgtEl>
                                          <p:spTgt spid="7186"/>
                                        </p:tgtEl>
                                        <p:attrNameLst>
                                          <p:attrName>style.visibility</p:attrName>
                                        </p:attrNameLst>
                                      </p:cBhvr>
                                      <p:to>
                                        <p:strVal val="visible"/>
                                      </p:to>
                                    </p:set>
                                    <p:animEffect transition="in" filter="fade">
                                      <p:cBhvr>
                                        <p:cTn id="55" dur="200"/>
                                        <p:tgtEl>
                                          <p:spTgt spid="7186"/>
                                        </p:tgtEl>
                                      </p:cBhvr>
                                    </p:animEffect>
                                    <p:anim calcmode="lin" valueType="num">
                                      <p:cBhvr>
                                        <p:cTn id="56" dur="200" fill="hold"/>
                                        <p:tgtEl>
                                          <p:spTgt spid="7186"/>
                                        </p:tgtEl>
                                        <p:attrNameLst>
                                          <p:attrName>ppt_x</p:attrName>
                                        </p:attrNameLst>
                                      </p:cBhvr>
                                      <p:tavLst>
                                        <p:tav tm="0">
                                          <p:val>
                                            <p:strVal val="#ppt_x"/>
                                          </p:val>
                                        </p:tav>
                                        <p:tav tm="100000">
                                          <p:val>
                                            <p:strVal val="#ppt_x"/>
                                          </p:val>
                                        </p:tav>
                                      </p:tavLst>
                                    </p:anim>
                                    <p:anim calcmode="lin" valueType="num">
                                      <p:cBhvr>
                                        <p:cTn id="57" dur="200" fill="hold"/>
                                        <p:tgtEl>
                                          <p:spTgt spid="7186"/>
                                        </p:tgtEl>
                                        <p:attrNameLst>
                                          <p:attrName>ppt_y</p:attrName>
                                        </p:attrNameLst>
                                      </p:cBhvr>
                                      <p:tavLst>
                                        <p:tav tm="0">
                                          <p:val>
                                            <p:strVal val="#ppt_y+.1"/>
                                          </p:val>
                                        </p:tav>
                                        <p:tav tm="100000">
                                          <p:val>
                                            <p:strVal val="#ppt_y"/>
                                          </p:val>
                                        </p:tav>
                                      </p:tavLst>
                                    </p:anim>
                                  </p:childTnLst>
                                </p:cTn>
                              </p:par>
                            </p:childTnLst>
                          </p:cTn>
                        </p:par>
                        <p:par>
                          <p:cTn id="58" fill="hold">
                            <p:stCondLst>
                              <p:cond delay="1800"/>
                            </p:stCondLst>
                            <p:childTnLst>
                              <p:par>
                                <p:cTn id="59" presetID="42" presetClass="entr" presetSubtype="0" fill="hold" nodeType="afterEffect">
                                  <p:stCondLst>
                                    <p:cond delay="0"/>
                                  </p:stCondLst>
                                  <p:childTnLst>
                                    <p:set>
                                      <p:cBhvr>
                                        <p:cTn id="60" dur="1" fill="hold">
                                          <p:stCondLst>
                                            <p:cond delay="0"/>
                                          </p:stCondLst>
                                        </p:cTn>
                                        <p:tgtEl>
                                          <p:spTgt spid="7188"/>
                                        </p:tgtEl>
                                        <p:attrNameLst>
                                          <p:attrName>style.visibility</p:attrName>
                                        </p:attrNameLst>
                                      </p:cBhvr>
                                      <p:to>
                                        <p:strVal val="visible"/>
                                      </p:to>
                                    </p:set>
                                    <p:animEffect transition="in" filter="fade">
                                      <p:cBhvr>
                                        <p:cTn id="61" dur="200"/>
                                        <p:tgtEl>
                                          <p:spTgt spid="7188"/>
                                        </p:tgtEl>
                                      </p:cBhvr>
                                    </p:animEffect>
                                    <p:anim calcmode="lin" valueType="num">
                                      <p:cBhvr>
                                        <p:cTn id="62" dur="200" fill="hold"/>
                                        <p:tgtEl>
                                          <p:spTgt spid="7188"/>
                                        </p:tgtEl>
                                        <p:attrNameLst>
                                          <p:attrName>ppt_x</p:attrName>
                                        </p:attrNameLst>
                                      </p:cBhvr>
                                      <p:tavLst>
                                        <p:tav tm="0">
                                          <p:val>
                                            <p:strVal val="#ppt_x"/>
                                          </p:val>
                                        </p:tav>
                                        <p:tav tm="100000">
                                          <p:val>
                                            <p:strVal val="#ppt_x"/>
                                          </p:val>
                                        </p:tav>
                                      </p:tavLst>
                                    </p:anim>
                                    <p:anim calcmode="lin" valueType="num">
                                      <p:cBhvr>
                                        <p:cTn id="63" dur="200" fill="hold"/>
                                        <p:tgtEl>
                                          <p:spTgt spid="7188"/>
                                        </p:tgtEl>
                                        <p:attrNameLst>
                                          <p:attrName>ppt_y</p:attrName>
                                        </p:attrNameLst>
                                      </p:cBhvr>
                                      <p:tavLst>
                                        <p:tav tm="0">
                                          <p:val>
                                            <p:strVal val="#ppt_y+.1"/>
                                          </p:val>
                                        </p:tav>
                                        <p:tav tm="100000">
                                          <p:val>
                                            <p:strVal val="#ppt_y"/>
                                          </p:val>
                                        </p:tav>
                                      </p:tavLst>
                                    </p:anim>
                                  </p:childTnLst>
                                </p:cTn>
                              </p:par>
                            </p:childTnLst>
                          </p:cTn>
                        </p:par>
                        <p:par>
                          <p:cTn id="64" fill="hold">
                            <p:stCondLst>
                              <p:cond delay="2000"/>
                            </p:stCondLst>
                            <p:childTnLst>
                              <p:par>
                                <p:cTn id="65" presetID="42" presetClass="entr" presetSubtype="0" fill="hold" nodeType="afterEffect">
                                  <p:stCondLst>
                                    <p:cond delay="0"/>
                                  </p:stCondLst>
                                  <p:childTnLst>
                                    <p:set>
                                      <p:cBhvr>
                                        <p:cTn id="66" dur="1" fill="hold">
                                          <p:stCondLst>
                                            <p:cond delay="0"/>
                                          </p:stCondLst>
                                        </p:cTn>
                                        <p:tgtEl>
                                          <p:spTgt spid="7190"/>
                                        </p:tgtEl>
                                        <p:attrNameLst>
                                          <p:attrName>style.visibility</p:attrName>
                                        </p:attrNameLst>
                                      </p:cBhvr>
                                      <p:to>
                                        <p:strVal val="visible"/>
                                      </p:to>
                                    </p:set>
                                    <p:animEffect transition="in" filter="fade">
                                      <p:cBhvr>
                                        <p:cTn id="67" dur="200"/>
                                        <p:tgtEl>
                                          <p:spTgt spid="7190"/>
                                        </p:tgtEl>
                                      </p:cBhvr>
                                    </p:animEffect>
                                    <p:anim calcmode="lin" valueType="num">
                                      <p:cBhvr>
                                        <p:cTn id="68" dur="200" fill="hold"/>
                                        <p:tgtEl>
                                          <p:spTgt spid="7190"/>
                                        </p:tgtEl>
                                        <p:attrNameLst>
                                          <p:attrName>ppt_x</p:attrName>
                                        </p:attrNameLst>
                                      </p:cBhvr>
                                      <p:tavLst>
                                        <p:tav tm="0">
                                          <p:val>
                                            <p:strVal val="#ppt_x"/>
                                          </p:val>
                                        </p:tav>
                                        <p:tav tm="100000">
                                          <p:val>
                                            <p:strVal val="#ppt_x"/>
                                          </p:val>
                                        </p:tav>
                                      </p:tavLst>
                                    </p:anim>
                                    <p:anim calcmode="lin" valueType="num">
                                      <p:cBhvr>
                                        <p:cTn id="69" dur="200" fill="hold"/>
                                        <p:tgtEl>
                                          <p:spTgt spid="7190"/>
                                        </p:tgtEl>
                                        <p:attrNameLst>
                                          <p:attrName>ppt_y</p:attrName>
                                        </p:attrNameLst>
                                      </p:cBhvr>
                                      <p:tavLst>
                                        <p:tav tm="0">
                                          <p:val>
                                            <p:strVal val="#ppt_y+.1"/>
                                          </p:val>
                                        </p:tav>
                                        <p:tav tm="100000">
                                          <p:val>
                                            <p:strVal val="#ppt_y"/>
                                          </p:val>
                                        </p:tav>
                                      </p:tavLst>
                                    </p:anim>
                                  </p:childTnLst>
                                </p:cTn>
                              </p:par>
                            </p:childTnLst>
                          </p:cTn>
                        </p:par>
                        <p:par>
                          <p:cTn id="70" fill="hold">
                            <p:stCondLst>
                              <p:cond delay="2200"/>
                            </p:stCondLst>
                            <p:childTnLst>
                              <p:par>
                                <p:cTn id="71" presetID="42" presetClass="entr" presetSubtype="0" fill="hold" nodeType="afterEffect">
                                  <p:stCondLst>
                                    <p:cond delay="0"/>
                                  </p:stCondLst>
                                  <p:childTnLst>
                                    <p:set>
                                      <p:cBhvr>
                                        <p:cTn id="72" dur="1" fill="hold">
                                          <p:stCondLst>
                                            <p:cond delay="0"/>
                                          </p:stCondLst>
                                        </p:cTn>
                                        <p:tgtEl>
                                          <p:spTgt spid="7192"/>
                                        </p:tgtEl>
                                        <p:attrNameLst>
                                          <p:attrName>style.visibility</p:attrName>
                                        </p:attrNameLst>
                                      </p:cBhvr>
                                      <p:to>
                                        <p:strVal val="visible"/>
                                      </p:to>
                                    </p:set>
                                    <p:animEffect transition="in" filter="fade">
                                      <p:cBhvr>
                                        <p:cTn id="73" dur="200"/>
                                        <p:tgtEl>
                                          <p:spTgt spid="7192"/>
                                        </p:tgtEl>
                                      </p:cBhvr>
                                    </p:animEffect>
                                    <p:anim calcmode="lin" valueType="num">
                                      <p:cBhvr>
                                        <p:cTn id="74" dur="200" fill="hold"/>
                                        <p:tgtEl>
                                          <p:spTgt spid="7192"/>
                                        </p:tgtEl>
                                        <p:attrNameLst>
                                          <p:attrName>ppt_x</p:attrName>
                                        </p:attrNameLst>
                                      </p:cBhvr>
                                      <p:tavLst>
                                        <p:tav tm="0">
                                          <p:val>
                                            <p:strVal val="#ppt_x"/>
                                          </p:val>
                                        </p:tav>
                                        <p:tav tm="100000">
                                          <p:val>
                                            <p:strVal val="#ppt_x"/>
                                          </p:val>
                                        </p:tav>
                                      </p:tavLst>
                                    </p:anim>
                                    <p:anim calcmode="lin" valueType="num">
                                      <p:cBhvr>
                                        <p:cTn id="75" dur="200" fill="hold"/>
                                        <p:tgtEl>
                                          <p:spTgt spid="7192"/>
                                        </p:tgtEl>
                                        <p:attrNameLst>
                                          <p:attrName>ppt_y</p:attrName>
                                        </p:attrNameLst>
                                      </p:cBhvr>
                                      <p:tavLst>
                                        <p:tav tm="0">
                                          <p:val>
                                            <p:strVal val="#ppt_y+.1"/>
                                          </p:val>
                                        </p:tav>
                                        <p:tav tm="100000">
                                          <p:val>
                                            <p:strVal val="#ppt_y"/>
                                          </p:val>
                                        </p:tav>
                                      </p:tavLst>
                                    </p:anim>
                                  </p:childTnLst>
                                </p:cTn>
                              </p:par>
                            </p:childTnLst>
                          </p:cTn>
                        </p:par>
                        <p:par>
                          <p:cTn id="76" fill="hold">
                            <p:stCondLst>
                              <p:cond delay="2400"/>
                            </p:stCondLst>
                            <p:childTnLst>
                              <p:par>
                                <p:cTn id="77" presetID="42" presetClass="entr" presetSubtype="0" fill="hold" nodeType="afterEffect">
                                  <p:stCondLst>
                                    <p:cond delay="0"/>
                                  </p:stCondLst>
                                  <p:childTnLst>
                                    <p:set>
                                      <p:cBhvr>
                                        <p:cTn id="78" dur="1" fill="hold">
                                          <p:stCondLst>
                                            <p:cond delay="0"/>
                                          </p:stCondLst>
                                        </p:cTn>
                                        <p:tgtEl>
                                          <p:spTgt spid="7194"/>
                                        </p:tgtEl>
                                        <p:attrNameLst>
                                          <p:attrName>style.visibility</p:attrName>
                                        </p:attrNameLst>
                                      </p:cBhvr>
                                      <p:to>
                                        <p:strVal val="visible"/>
                                      </p:to>
                                    </p:set>
                                    <p:animEffect transition="in" filter="fade">
                                      <p:cBhvr>
                                        <p:cTn id="79" dur="200"/>
                                        <p:tgtEl>
                                          <p:spTgt spid="7194"/>
                                        </p:tgtEl>
                                      </p:cBhvr>
                                    </p:animEffect>
                                    <p:anim calcmode="lin" valueType="num">
                                      <p:cBhvr>
                                        <p:cTn id="80" dur="200" fill="hold"/>
                                        <p:tgtEl>
                                          <p:spTgt spid="7194"/>
                                        </p:tgtEl>
                                        <p:attrNameLst>
                                          <p:attrName>ppt_x</p:attrName>
                                        </p:attrNameLst>
                                      </p:cBhvr>
                                      <p:tavLst>
                                        <p:tav tm="0">
                                          <p:val>
                                            <p:strVal val="#ppt_x"/>
                                          </p:val>
                                        </p:tav>
                                        <p:tav tm="100000">
                                          <p:val>
                                            <p:strVal val="#ppt_x"/>
                                          </p:val>
                                        </p:tav>
                                      </p:tavLst>
                                    </p:anim>
                                    <p:anim calcmode="lin" valueType="num">
                                      <p:cBhvr>
                                        <p:cTn id="81" dur="200" fill="hold"/>
                                        <p:tgtEl>
                                          <p:spTgt spid="7194"/>
                                        </p:tgtEl>
                                        <p:attrNameLst>
                                          <p:attrName>ppt_y</p:attrName>
                                        </p:attrNameLst>
                                      </p:cBhvr>
                                      <p:tavLst>
                                        <p:tav tm="0">
                                          <p:val>
                                            <p:strVal val="#ppt_y+.1"/>
                                          </p:val>
                                        </p:tav>
                                        <p:tav tm="100000">
                                          <p:val>
                                            <p:strVal val="#ppt_y"/>
                                          </p:val>
                                        </p:tav>
                                      </p:tavLst>
                                    </p:anim>
                                  </p:childTnLst>
                                </p:cTn>
                              </p:par>
                            </p:childTnLst>
                          </p:cTn>
                        </p:par>
                        <p:par>
                          <p:cTn id="82" fill="hold">
                            <p:stCondLst>
                              <p:cond delay="2600"/>
                            </p:stCondLst>
                            <p:childTnLst>
                              <p:par>
                                <p:cTn id="83" presetID="42" presetClass="entr" presetSubtype="0" fill="hold" nodeType="afterEffect">
                                  <p:stCondLst>
                                    <p:cond delay="0"/>
                                  </p:stCondLst>
                                  <p:childTnLst>
                                    <p:set>
                                      <p:cBhvr>
                                        <p:cTn id="84" dur="1" fill="hold">
                                          <p:stCondLst>
                                            <p:cond delay="0"/>
                                          </p:stCondLst>
                                        </p:cTn>
                                        <p:tgtEl>
                                          <p:spTgt spid="7196"/>
                                        </p:tgtEl>
                                        <p:attrNameLst>
                                          <p:attrName>style.visibility</p:attrName>
                                        </p:attrNameLst>
                                      </p:cBhvr>
                                      <p:to>
                                        <p:strVal val="visible"/>
                                      </p:to>
                                    </p:set>
                                    <p:animEffect transition="in" filter="fade">
                                      <p:cBhvr>
                                        <p:cTn id="85" dur="200"/>
                                        <p:tgtEl>
                                          <p:spTgt spid="7196"/>
                                        </p:tgtEl>
                                      </p:cBhvr>
                                    </p:animEffect>
                                    <p:anim calcmode="lin" valueType="num">
                                      <p:cBhvr>
                                        <p:cTn id="86" dur="200" fill="hold"/>
                                        <p:tgtEl>
                                          <p:spTgt spid="7196"/>
                                        </p:tgtEl>
                                        <p:attrNameLst>
                                          <p:attrName>ppt_x</p:attrName>
                                        </p:attrNameLst>
                                      </p:cBhvr>
                                      <p:tavLst>
                                        <p:tav tm="0">
                                          <p:val>
                                            <p:strVal val="#ppt_x"/>
                                          </p:val>
                                        </p:tav>
                                        <p:tav tm="100000">
                                          <p:val>
                                            <p:strVal val="#ppt_x"/>
                                          </p:val>
                                        </p:tav>
                                      </p:tavLst>
                                    </p:anim>
                                    <p:anim calcmode="lin" valueType="num">
                                      <p:cBhvr>
                                        <p:cTn id="87" dur="200" fill="hold"/>
                                        <p:tgtEl>
                                          <p:spTgt spid="7196"/>
                                        </p:tgtEl>
                                        <p:attrNameLst>
                                          <p:attrName>ppt_y</p:attrName>
                                        </p:attrNameLst>
                                      </p:cBhvr>
                                      <p:tavLst>
                                        <p:tav tm="0">
                                          <p:val>
                                            <p:strVal val="#ppt_y+.1"/>
                                          </p:val>
                                        </p:tav>
                                        <p:tav tm="100000">
                                          <p:val>
                                            <p:strVal val="#ppt_y"/>
                                          </p:val>
                                        </p:tav>
                                      </p:tavLst>
                                    </p:anim>
                                  </p:childTnLst>
                                </p:cTn>
                              </p:par>
                            </p:childTnLst>
                          </p:cTn>
                        </p:par>
                        <p:par>
                          <p:cTn id="88" fill="hold">
                            <p:stCondLst>
                              <p:cond delay="2800"/>
                            </p:stCondLst>
                            <p:childTnLst>
                              <p:par>
                                <p:cTn id="89" presetID="42" presetClass="entr" presetSubtype="0" fill="hold" nodeType="afterEffect">
                                  <p:stCondLst>
                                    <p:cond delay="0"/>
                                  </p:stCondLst>
                                  <p:childTnLst>
                                    <p:set>
                                      <p:cBhvr>
                                        <p:cTn id="90" dur="1" fill="hold">
                                          <p:stCondLst>
                                            <p:cond delay="0"/>
                                          </p:stCondLst>
                                        </p:cTn>
                                        <p:tgtEl>
                                          <p:spTgt spid="7198"/>
                                        </p:tgtEl>
                                        <p:attrNameLst>
                                          <p:attrName>style.visibility</p:attrName>
                                        </p:attrNameLst>
                                      </p:cBhvr>
                                      <p:to>
                                        <p:strVal val="visible"/>
                                      </p:to>
                                    </p:set>
                                    <p:animEffect transition="in" filter="fade">
                                      <p:cBhvr>
                                        <p:cTn id="91" dur="200"/>
                                        <p:tgtEl>
                                          <p:spTgt spid="7198"/>
                                        </p:tgtEl>
                                      </p:cBhvr>
                                    </p:animEffect>
                                    <p:anim calcmode="lin" valueType="num">
                                      <p:cBhvr>
                                        <p:cTn id="92" dur="200" fill="hold"/>
                                        <p:tgtEl>
                                          <p:spTgt spid="7198"/>
                                        </p:tgtEl>
                                        <p:attrNameLst>
                                          <p:attrName>ppt_x</p:attrName>
                                        </p:attrNameLst>
                                      </p:cBhvr>
                                      <p:tavLst>
                                        <p:tav tm="0">
                                          <p:val>
                                            <p:strVal val="#ppt_x"/>
                                          </p:val>
                                        </p:tav>
                                        <p:tav tm="100000">
                                          <p:val>
                                            <p:strVal val="#ppt_x"/>
                                          </p:val>
                                        </p:tav>
                                      </p:tavLst>
                                    </p:anim>
                                    <p:anim calcmode="lin" valueType="num">
                                      <p:cBhvr>
                                        <p:cTn id="93" dur="200" fill="hold"/>
                                        <p:tgtEl>
                                          <p:spTgt spid="7198"/>
                                        </p:tgtEl>
                                        <p:attrNameLst>
                                          <p:attrName>ppt_y</p:attrName>
                                        </p:attrNameLst>
                                      </p:cBhvr>
                                      <p:tavLst>
                                        <p:tav tm="0">
                                          <p:val>
                                            <p:strVal val="#ppt_y+.1"/>
                                          </p:val>
                                        </p:tav>
                                        <p:tav tm="100000">
                                          <p:val>
                                            <p:strVal val="#ppt_y"/>
                                          </p:val>
                                        </p:tav>
                                      </p:tavLst>
                                    </p:anim>
                                  </p:childTnLst>
                                </p:cTn>
                              </p:par>
                            </p:childTnLst>
                          </p:cTn>
                        </p:par>
                        <p:par>
                          <p:cTn id="94" fill="hold">
                            <p:stCondLst>
                              <p:cond delay="3000"/>
                            </p:stCondLst>
                            <p:childTnLst>
                              <p:par>
                                <p:cTn id="95" presetID="42" presetClass="entr" presetSubtype="0" fill="hold" nodeType="afterEffect">
                                  <p:stCondLst>
                                    <p:cond delay="0"/>
                                  </p:stCondLst>
                                  <p:childTnLst>
                                    <p:set>
                                      <p:cBhvr>
                                        <p:cTn id="96" dur="1" fill="hold">
                                          <p:stCondLst>
                                            <p:cond delay="0"/>
                                          </p:stCondLst>
                                        </p:cTn>
                                        <p:tgtEl>
                                          <p:spTgt spid="7200"/>
                                        </p:tgtEl>
                                        <p:attrNameLst>
                                          <p:attrName>style.visibility</p:attrName>
                                        </p:attrNameLst>
                                      </p:cBhvr>
                                      <p:to>
                                        <p:strVal val="visible"/>
                                      </p:to>
                                    </p:set>
                                    <p:animEffect transition="in" filter="fade">
                                      <p:cBhvr>
                                        <p:cTn id="97" dur="200"/>
                                        <p:tgtEl>
                                          <p:spTgt spid="7200"/>
                                        </p:tgtEl>
                                      </p:cBhvr>
                                    </p:animEffect>
                                    <p:anim calcmode="lin" valueType="num">
                                      <p:cBhvr>
                                        <p:cTn id="98" dur="200" fill="hold"/>
                                        <p:tgtEl>
                                          <p:spTgt spid="7200"/>
                                        </p:tgtEl>
                                        <p:attrNameLst>
                                          <p:attrName>ppt_x</p:attrName>
                                        </p:attrNameLst>
                                      </p:cBhvr>
                                      <p:tavLst>
                                        <p:tav tm="0">
                                          <p:val>
                                            <p:strVal val="#ppt_x"/>
                                          </p:val>
                                        </p:tav>
                                        <p:tav tm="100000">
                                          <p:val>
                                            <p:strVal val="#ppt_x"/>
                                          </p:val>
                                        </p:tav>
                                      </p:tavLst>
                                    </p:anim>
                                    <p:anim calcmode="lin" valueType="num">
                                      <p:cBhvr>
                                        <p:cTn id="99" dur="200" fill="hold"/>
                                        <p:tgtEl>
                                          <p:spTgt spid="720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give.asia logo png"/>
          <p:cNvPicPr>
            <a:picLocks noChangeAspect="1" noChangeArrowheads="1"/>
          </p:cNvPicPr>
          <p:nvPr/>
        </p:nvPicPr>
        <p:blipFill rotWithShape="1">
          <a:blip r:embed="rId2">
            <a:extLst>
              <a:ext uri="{28A0092B-C50C-407E-A947-70E740481C1C}">
                <a14:useLocalDpi xmlns:a14="http://schemas.microsoft.com/office/drawing/2010/main" val="0"/>
              </a:ext>
            </a:extLst>
          </a:blip>
          <a:srcRect t="11000"/>
          <a:stretch/>
        </p:blipFill>
        <p:spPr bwMode="auto">
          <a:xfrm>
            <a:off x="88901" y="25401"/>
            <a:ext cx="1840785" cy="16383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7031" r="5687"/>
          <a:stretch/>
        </p:blipFill>
        <p:spPr>
          <a:xfrm>
            <a:off x="0" y="1477963"/>
            <a:ext cx="9144000" cy="5380037"/>
          </a:xfrm>
          <a:prstGeom prst="rect">
            <a:avLst/>
          </a:prstGeom>
        </p:spPr>
      </p:pic>
      <p:sp>
        <p:nvSpPr>
          <p:cNvPr id="7" name="Rectangle 6"/>
          <p:cNvSpPr/>
          <p:nvPr/>
        </p:nvSpPr>
        <p:spPr>
          <a:xfrm>
            <a:off x="0" y="0"/>
            <a:ext cx="9144001" cy="1477963"/>
          </a:xfrm>
          <a:prstGeom prst="rect">
            <a:avLst/>
          </a:prstGeom>
          <a:gradFill>
            <a:gsLst>
              <a:gs pos="97000">
                <a:schemeClr val="tx1">
                  <a:alpha val="8000"/>
                </a:schemeClr>
              </a:gs>
              <a:gs pos="47000">
                <a:schemeClr val="tx1">
                  <a:alpha val="90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p:cNvSpPr txBox="1">
            <a:spLocks/>
          </p:cNvSpPr>
          <p:nvPr/>
        </p:nvSpPr>
        <p:spPr>
          <a:xfrm>
            <a:off x="2043987" y="152612"/>
            <a:ext cx="6935929" cy="1325352"/>
          </a:xfrm>
          <a:prstGeom prst="rect">
            <a:avLst/>
          </a:prstGeom>
        </p:spPr>
        <p:txBody>
          <a:bodyPr/>
          <a:lstStyle/>
          <a:p>
            <a:pPr algn="r">
              <a:spcBef>
                <a:spcPct val="0"/>
              </a:spcBef>
              <a:defRPr/>
            </a:pPr>
            <a:r>
              <a:rPr lang="en-US" sz="2400" dirty="0" smtClean="0">
                <a:solidFill>
                  <a:srgbClr val="FFC000"/>
                </a:solidFill>
                <a:latin typeface="Arial" panose="020B0604020202020204" pitchFamily="34" charset="0"/>
                <a:cs typeface="Arial" panose="020B0604020202020204" pitchFamily="34" charset="0"/>
              </a:rPr>
              <a:t>Building on the </a:t>
            </a:r>
            <a:r>
              <a:rPr lang="en-US" sz="2400" dirty="0" err="1" smtClean="0">
                <a:solidFill>
                  <a:srgbClr val="FFC000"/>
                </a:solidFill>
                <a:latin typeface="Arial" panose="020B0604020202020204" pitchFamily="34" charset="0"/>
                <a:cs typeface="Arial" panose="020B0604020202020204" pitchFamily="34" charset="0"/>
              </a:rPr>
              <a:t>Go.Asia</a:t>
            </a:r>
            <a:r>
              <a:rPr lang="en-US" sz="2400" dirty="0" smtClean="0">
                <a:solidFill>
                  <a:srgbClr val="FFC000"/>
                </a:solidFill>
                <a:latin typeface="Arial" panose="020B0604020202020204" pitchFamily="34" charset="0"/>
                <a:cs typeface="Arial" panose="020B0604020202020204" pitchFamily="34" charset="0"/>
              </a:rPr>
              <a:t> platform, DotAsia also supports &amp; integrates the </a:t>
            </a:r>
            <a:r>
              <a:rPr lang="en-US" sz="2400" dirty="0" err="1" smtClean="0">
                <a:solidFill>
                  <a:srgbClr val="FFC000"/>
                </a:solidFill>
                <a:latin typeface="Arial" panose="020B0604020202020204" pitchFamily="34" charset="0"/>
                <a:cs typeface="Arial" panose="020B0604020202020204" pitchFamily="34" charset="0"/>
              </a:rPr>
              <a:t>Give.Asia</a:t>
            </a:r>
            <a:r>
              <a:rPr lang="en-US" sz="2400" dirty="0" smtClean="0">
                <a:solidFill>
                  <a:srgbClr val="FFC000"/>
                </a:solidFill>
                <a:latin typeface="Arial" panose="020B0604020202020204" pitchFamily="34" charset="0"/>
                <a:cs typeface="Arial" panose="020B0604020202020204" pitchFamily="34" charset="0"/>
              </a:rPr>
              <a:t> Crowdfunding platform to support NGOs around Asia.</a:t>
            </a:r>
          </a:p>
        </p:txBody>
      </p:sp>
      <p:pic>
        <p:nvPicPr>
          <p:cNvPr id="10" name="Picture 9"/>
          <p:cNvPicPr>
            <a:picLocks noChangeAspect="1"/>
          </p:cNvPicPr>
          <p:nvPr/>
        </p:nvPicPr>
        <p:blipFill rotWithShape="1">
          <a:blip r:embed="rId4"/>
          <a:srcRect t="8022"/>
          <a:stretch/>
        </p:blipFill>
        <p:spPr>
          <a:xfrm>
            <a:off x="-13415" y="5107183"/>
            <a:ext cx="9157413" cy="1750817"/>
          </a:xfrm>
          <a:prstGeom prst="rect">
            <a:avLst/>
          </a:prstGeom>
        </p:spPr>
      </p:pic>
      <p:pic>
        <p:nvPicPr>
          <p:cNvPr id="11" name="Picture 4"/>
          <p:cNvPicPr>
            <a:picLocks noChangeAspect="1" noChangeArrowheads="1"/>
          </p:cNvPicPr>
          <p:nvPr/>
        </p:nvPicPr>
        <p:blipFill>
          <a:blip r:embed="rId5" cstate="print">
            <a:clrChange>
              <a:clrFrom>
                <a:srgbClr val="FFFFFF"/>
              </a:clrFrom>
              <a:clrTo>
                <a:srgbClr val="FFFFFF">
                  <a:alpha val="0"/>
                </a:srgbClr>
              </a:clrTo>
            </a:clrChange>
            <a:lum bright="40000"/>
          </a:blip>
          <a:srcRect/>
          <a:stretch>
            <a:fillRect/>
          </a:stretch>
        </p:blipFill>
        <p:spPr bwMode="auto">
          <a:xfrm>
            <a:off x="295119" y="5432231"/>
            <a:ext cx="1213161" cy="110072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15884698"/>
      </p:ext>
    </p:extLst>
  </p:cSld>
  <p:clrMapOvr>
    <a:masterClrMapping/>
  </p:clrMapOvr>
  <p:transition spd="slow">
    <p:strips dir="ru"/>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APrIGF</a:t>
            </a:r>
            <a:endParaRPr lang="en-US" dirty="0"/>
          </a:p>
        </p:txBody>
      </p:sp>
      <p:pic>
        <p:nvPicPr>
          <p:cNvPr id="2052" name="Picture 4" descr="Image result for aprigf"/>
          <p:cNvPicPr>
            <a:picLocks noChangeAspect="1" noChangeArrowheads="1"/>
          </p:cNvPicPr>
          <p:nvPr/>
        </p:nvPicPr>
        <p:blipFill rotWithShape="1">
          <a:blip r:embed="rId2">
            <a:extLst>
              <a:ext uri="{28A0092B-C50C-407E-A947-70E740481C1C}">
                <a14:useLocalDpi xmlns:a14="http://schemas.microsoft.com/office/drawing/2010/main" val="0"/>
              </a:ext>
            </a:extLst>
          </a:blip>
          <a:srcRect t="18398" b="10200"/>
          <a:stretch/>
        </p:blipFill>
        <p:spPr bwMode="auto">
          <a:xfrm>
            <a:off x="-1" y="0"/>
            <a:ext cx="9151143" cy="43561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aprigf"/>
          <p:cNvPicPr>
            <a:picLocks noChangeAspect="1" noChangeArrowheads="1"/>
          </p:cNvPicPr>
          <p:nvPr/>
        </p:nvPicPr>
        <p:blipFill rotWithShape="1">
          <a:blip r:embed="rId3">
            <a:extLst>
              <a:ext uri="{28A0092B-C50C-407E-A947-70E740481C1C}">
                <a14:useLocalDpi xmlns:a14="http://schemas.microsoft.com/office/drawing/2010/main" val="0"/>
              </a:ext>
            </a:extLst>
          </a:blip>
          <a:srcRect l="5509" t="11719" r="6336" b="126"/>
          <a:stretch/>
        </p:blipFill>
        <p:spPr bwMode="auto">
          <a:xfrm>
            <a:off x="0" y="3544200"/>
            <a:ext cx="9144000" cy="332808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aprigf japa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5024" y="2389522"/>
            <a:ext cx="3228975" cy="117523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1" y="2389522"/>
            <a:ext cx="5915023" cy="1175231"/>
          </a:xfrm>
          <a:prstGeom prst="rect">
            <a:avLst/>
          </a:prstGeom>
          <a:solidFill>
            <a:schemeClr val="tx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rot="10800000">
            <a:off x="21456" y="5629275"/>
            <a:ext cx="9122543" cy="1228725"/>
          </a:xfrm>
          <a:prstGeom prst="rect">
            <a:avLst/>
          </a:prstGeom>
          <a:gradFill>
            <a:gsLst>
              <a:gs pos="79000">
                <a:schemeClr val="tx1">
                  <a:alpha val="0"/>
                </a:schemeClr>
              </a:gs>
              <a:gs pos="5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205580" y="5674251"/>
            <a:ext cx="8671719" cy="1138773"/>
          </a:xfrm>
          <a:prstGeom prst="rect">
            <a:avLst/>
          </a:prstGeom>
          <a:noFill/>
        </p:spPr>
        <p:txBody>
          <a:bodyPr wrap="square" rtlCol="0">
            <a:spAutoFit/>
          </a:bodyPr>
          <a:lstStyle/>
          <a:p>
            <a:r>
              <a:rPr lang="en-HK" sz="2000"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DotAsia helped initiate and continues to serve as the Secretariat for the Asia Pacific Regional Internet Governance Forum </a:t>
            </a:r>
            <a:r>
              <a:rPr lang="en-HK" sz="2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HK" sz="24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APrIGF – the Asia regional version of the United Nations IGF</a:t>
            </a:r>
            <a:r>
              <a:rPr lang="en-HK" sz="24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US"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5"/>
          <a:stretch>
            <a:fillRect/>
          </a:stretch>
        </p:blipFill>
        <p:spPr>
          <a:xfrm>
            <a:off x="304950" y="2578115"/>
            <a:ext cx="4257526" cy="771498"/>
          </a:xfrm>
          <a:prstGeom prst="rect">
            <a:avLst/>
          </a:prstGeom>
        </p:spPr>
      </p:pic>
    </p:spTree>
    <p:extLst>
      <p:ext uri="{BB962C8B-B14F-4D97-AF65-F5344CB8AC3E}">
        <p14:creationId xmlns:p14="http://schemas.microsoft.com/office/powerpoint/2010/main" val="1438973183"/>
      </p:ext>
    </p:extLst>
  </p:cSld>
  <p:clrMapOvr>
    <a:masterClrMapping/>
  </p:clrMapOvr>
  <p:transition spd="slow">
    <p:wipe/>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581128"/>
            <a:ext cx="9144000" cy="227687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a:stretch>
            <a:fillRect/>
          </a:stretch>
        </p:blipFill>
        <p:spPr>
          <a:xfrm>
            <a:off x="1907704" y="548680"/>
            <a:ext cx="5112568" cy="3876637"/>
          </a:xfrm>
          <a:prstGeom prst="rect">
            <a:avLst/>
          </a:prstGeom>
        </p:spPr>
      </p:pic>
      <p:sp>
        <p:nvSpPr>
          <p:cNvPr id="4" name="Title 3"/>
          <p:cNvSpPr>
            <a:spLocks noGrp="1"/>
          </p:cNvSpPr>
          <p:nvPr>
            <p:ph type="title"/>
          </p:nvPr>
        </p:nvSpPr>
        <p:spPr>
          <a:xfrm>
            <a:off x="457200" y="4706267"/>
            <a:ext cx="8229600" cy="634082"/>
          </a:xfrm>
        </p:spPr>
        <p:txBody>
          <a:bodyPr>
            <a:noAutofit/>
          </a:bodyPr>
          <a:lstStyle/>
          <a:p>
            <a:r>
              <a:rPr lang="en-HK" sz="2800" dirty="0" smtClean="0">
                <a:solidFill>
                  <a:schemeClr val="bg1"/>
                </a:solidFill>
              </a:rPr>
              <a:t>Aiming for inaugural gathering @APrIGF Bangkok</a:t>
            </a:r>
            <a:endParaRPr lang="en-US" sz="2800" dirty="0">
              <a:solidFill>
                <a:schemeClr val="bg1"/>
              </a:solidFill>
            </a:endParaRPr>
          </a:p>
        </p:txBody>
      </p:sp>
      <p:sp>
        <p:nvSpPr>
          <p:cNvPr id="5" name="Content Placeholder 4"/>
          <p:cNvSpPr>
            <a:spLocks noGrp="1"/>
          </p:cNvSpPr>
          <p:nvPr>
            <p:ph sz="half" idx="1"/>
          </p:nvPr>
        </p:nvSpPr>
        <p:spPr>
          <a:xfrm>
            <a:off x="457200" y="5340349"/>
            <a:ext cx="4038600" cy="1329011"/>
          </a:xfrm>
        </p:spPr>
        <p:txBody>
          <a:bodyPr>
            <a:normAutofit fontScale="70000" lnSpcReduction="20000"/>
          </a:bodyPr>
          <a:lstStyle/>
          <a:p>
            <a:r>
              <a:rPr lang="en-HK" dirty="0" smtClean="0">
                <a:solidFill>
                  <a:schemeClr val="bg1">
                    <a:lumMod val="85000"/>
                  </a:schemeClr>
                </a:solidFill>
              </a:rPr>
              <a:t>Hong Kong (Charles Mok)</a:t>
            </a:r>
          </a:p>
          <a:p>
            <a:r>
              <a:rPr lang="en-HK" dirty="0" smtClean="0">
                <a:solidFill>
                  <a:schemeClr val="bg1">
                    <a:lumMod val="85000"/>
                  </a:schemeClr>
                </a:solidFill>
              </a:rPr>
              <a:t>Taiwan (Jason Hsu)</a:t>
            </a:r>
          </a:p>
          <a:p>
            <a:r>
              <a:rPr lang="en-HK" dirty="0" smtClean="0">
                <a:solidFill>
                  <a:schemeClr val="bg1">
                    <a:lumMod val="85000"/>
                  </a:schemeClr>
                </a:solidFill>
              </a:rPr>
              <a:t>Malaysia (Steven Sim)</a:t>
            </a:r>
          </a:p>
          <a:p>
            <a:r>
              <a:rPr lang="en-HK" dirty="0">
                <a:solidFill>
                  <a:schemeClr val="bg1">
                    <a:lumMod val="85000"/>
                  </a:schemeClr>
                </a:solidFill>
              </a:rPr>
              <a:t>Bangladesh (</a:t>
            </a:r>
            <a:r>
              <a:rPr lang="en-HK" dirty="0" err="1">
                <a:solidFill>
                  <a:schemeClr val="bg1">
                    <a:lumMod val="85000"/>
                  </a:schemeClr>
                </a:solidFill>
              </a:rPr>
              <a:t>Hasanul</a:t>
            </a:r>
            <a:r>
              <a:rPr lang="en-HK" dirty="0">
                <a:solidFill>
                  <a:schemeClr val="bg1">
                    <a:lumMod val="85000"/>
                  </a:schemeClr>
                </a:solidFill>
              </a:rPr>
              <a:t> </a:t>
            </a:r>
            <a:r>
              <a:rPr lang="en-HK" dirty="0" err="1">
                <a:solidFill>
                  <a:schemeClr val="bg1">
                    <a:lumMod val="85000"/>
                  </a:schemeClr>
                </a:solidFill>
              </a:rPr>
              <a:t>Haq</a:t>
            </a:r>
            <a:r>
              <a:rPr lang="en-HK" dirty="0">
                <a:solidFill>
                  <a:schemeClr val="bg1">
                    <a:lumMod val="85000"/>
                  </a:schemeClr>
                </a:solidFill>
              </a:rPr>
              <a:t> </a:t>
            </a:r>
            <a:r>
              <a:rPr lang="en-HK" dirty="0" err="1" smtClean="0">
                <a:solidFill>
                  <a:schemeClr val="bg1">
                    <a:lumMod val="85000"/>
                  </a:schemeClr>
                </a:solidFill>
              </a:rPr>
              <a:t>Inu</a:t>
            </a:r>
            <a:r>
              <a:rPr lang="en-HK" dirty="0" smtClean="0">
                <a:solidFill>
                  <a:schemeClr val="bg1">
                    <a:lumMod val="85000"/>
                  </a:schemeClr>
                </a:solidFill>
              </a:rPr>
              <a:t>)</a:t>
            </a:r>
            <a:endParaRPr lang="en-US" dirty="0">
              <a:solidFill>
                <a:schemeClr val="bg1">
                  <a:lumMod val="85000"/>
                </a:schemeClr>
              </a:solidFill>
            </a:endParaRPr>
          </a:p>
        </p:txBody>
      </p:sp>
      <p:sp>
        <p:nvSpPr>
          <p:cNvPr id="6" name="Content Placeholder 5"/>
          <p:cNvSpPr>
            <a:spLocks noGrp="1"/>
          </p:cNvSpPr>
          <p:nvPr>
            <p:ph sz="half" idx="2"/>
          </p:nvPr>
        </p:nvSpPr>
        <p:spPr>
          <a:xfrm>
            <a:off x="4648200" y="5340349"/>
            <a:ext cx="4038600" cy="1329011"/>
          </a:xfrm>
        </p:spPr>
        <p:txBody>
          <a:bodyPr>
            <a:normAutofit fontScale="70000" lnSpcReduction="20000"/>
          </a:bodyPr>
          <a:lstStyle/>
          <a:p>
            <a:r>
              <a:rPr lang="en-HK" dirty="0" smtClean="0">
                <a:solidFill>
                  <a:schemeClr val="bg1">
                    <a:lumMod val="85000"/>
                  </a:schemeClr>
                </a:solidFill>
              </a:rPr>
              <a:t>Reaching out to:</a:t>
            </a:r>
          </a:p>
          <a:p>
            <a:r>
              <a:rPr lang="en-HK" dirty="0" smtClean="0">
                <a:solidFill>
                  <a:schemeClr val="bg1">
                    <a:lumMod val="85000"/>
                  </a:schemeClr>
                </a:solidFill>
              </a:rPr>
              <a:t>Australia / Thailand / Japan / Singapore / and others</a:t>
            </a:r>
            <a:endParaRPr lang="en-US" dirty="0">
              <a:solidFill>
                <a:schemeClr val="bg1">
                  <a:lumMod val="85000"/>
                </a:schemeClr>
              </a:solidFill>
            </a:endParaRPr>
          </a:p>
        </p:txBody>
      </p:sp>
    </p:spTree>
    <p:extLst>
      <p:ext uri="{BB962C8B-B14F-4D97-AF65-F5344CB8AC3E}">
        <p14:creationId xmlns:p14="http://schemas.microsoft.com/office/powerpoint/2010/main" val="324630614"/>
      </p:ext>
    </p:extLst>
  </p:cSld>
  <p:clrMapOvr>
    <a:masterClrMapping/>
  </p:clrMapOvr>
  <p:transition spd="slow">
    <p:wipe/>
  </p:transition>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733256"/>
            <a:ext cx="8229600" cy="634083"/>
          </a:xfrm>
        </p:spPr>
        <p:txBody>
          <a:bodyPr>
            <a:normAutofit fontScale="90000"/>
          </a:bodyPr>
          <a:lstStyle/>
          <a:p>
            <a:pPr algn="ctr"/>
            <a:r>
              <a:rPr lang="en-CA" dirty="0" smtClean="0"/>
              <a:t>June 20, 2011: ICANN Approves New </a:t>
            </a:r>
            <a:r>
              <a:rPr lang="en-CA" dirty="0" err="1" smtClean="0"/>
              <a:t>gTLD</a:t>
            </a:r>
            <a:r>
              <a:rPr lang="en-CA" dirty="0" smtClean="0"/>
              <a:t> Program</a:t>
            </a:r>
            <a:endParaRPr lang="en-CA" dirty="0"/>
          </a:p>
        </p:txBody>
      </p:sp>
      <p:pic>
        <p:nvPicPr>
          <p:cNvPr id="2050" name="Picture 2" descr="https://scontent-hkg3-1.xx.fbcdn.net/t31.0-8/280948_215743708462153_6108637_o.jpg"/>
          <p:cNvPicPr>
            <a:picLocks noChangeAspect="1" noChangeArrowheads="1"/>
          </p:cNvPicPr>
          <p:nvPr/>
        </p:nvPicPr>
        <p:blipFill rotWithShape="1">
          <a:blip r:embed="rId2">
            <a:extLst>
              <a:ext uri="{28A0092B-C50C-407E-A947-70E740481C1C}">
                <a14:useLocalDpi xmlns:a14="http://schemas.microsoft.com/office/drawing/2010/main" val="0"/>
              </a:ext>
            </a:extLst>
          </a:blip>
          <a:srcRect l="5220" r="5608"/>
          <a:stretch/>
        </p:blipFill>
        <p:spPr bwMode="auto">
          <a:xfrm>
            <a:off x="-29029" y="0"/>
            <a:ext cx="9173029" cy="685800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29029" y="0"/>
            <a:ext cx="9173029" cy="2152650"/>
          </a:xfrm>
          <a:prstGeom prst="rect">
            <a:avLst/>
          </a:prstGeom>
          <a:solidFill>
            <a:schemeClr val="tx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83028" y="829211"/>
            <a:ext cx="8585201" cy="1323439"/>
          </a:xfrm>
          <a:prstGeom prst="rect">
            <a:avLst/>
          </a:prstGeom>
          <a:noFill/>
        </p:spPr>
        <p:txBody>
          <a:bodyPr wrap="square" rtlCol="0">
            <a:spAutoFit/>
          </a:bodyPr>
          <a:lstStyle/>
          <a:p>
            <a:pPr algn="r"/>
            <a:r>
              <a:rPr lang="en-HK" sz="2000" dirty="0" smtClean="0">
                <a:solidFill>
                  <a:srgbClr val="8FC33F"/>
                </a:solidFill>
                <a:latin typeface="Arial" panose="020B0604020202020204" pitchFamily="34" charset="0"/>
                <a:cs typeface="Arial" panose="020B0604020202020204" pitchFamily="34" charset="0"/>
              </a:rPr>
              <a:t>	Youth engagement program on Internet Governance &amp; Digital Inclusion. Ambassadors selected from Universities are trained on global Internet issues and tasked with implementing their own projects. Alumni projects have touched Primary &amp; Secondary School Students and Beyond.</a:t>
            </a:r>
            <a:endParaRPr lang="en-US" sz="2000" dirty="0">
              <a:solidFill>
                <a:srgbClr val="8FC33F"/>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283028" y="246457"/>
            <a:ext cx="4437412" cy="900172"/>
          </a:xfrm>
          <a:prstGeom prst="rect">
            <a:avLst/>
          </a:prstGeom>
        </p:spPr>
      </p:pic>
    </p:spTree>
    <p:extLst>
      <p:ext uri="{BB962C8B-B14F-4D97-AF65-F5344CB8AC3E}">
        <p14:creationId xmlns:p14="http://schemas.microsoft.com/office/powerpoint/2010/main" val="1461552740"/>
      </p:ext>
    </p:extLst>
  </p:cSld>
  <p:clrMapOvr>
    <a:masterClrMapping/>
  </p:clrMapOvr>
  <p:transition spd="slow">
    <p:wipe/>
  </p:transition>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inhop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710755"/>
            <a:ext cx="9144000" cy="267722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inhop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273953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9512" y="5428137"/>
            <a:ext cx="1345920" cy="1368152"/>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178592" y="6072428"/>
            <a:ext cx="2449586" cy="484359"/>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88091" y="5877272"/>
            <a:ext cx="1237239" cy="874673"/>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bwMode="auto">
          <a:xfrm>
            <a:off x="1805831" y="5972962"/>
            <a:ext cx="1003215" cy="5190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flat" cmpd="sng">
                <a:solidFill>
                  <a:srgbClr val="000000"/>
                </a:solidFill>
                <a:prstDash val="solid"/>
                <a:miter lim="0"/>
                <a:headEnd type="none" w="med" len="med"/>
                <a:tailEnd type="none" w="med" len="me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48264" y="5972962"/>
            <a:ext cx="2088232" cy="616452"/>
          </a:xfrm>
          <a:prstGeom prst="rect">
            <a:avLst/>
          </a:prstGeom>
        </p:spPr>
      </p:pic>
    </p:spTree>
    <p:extLst>
      <p:ext uri="{BB962C8B-B14F-4D97-AF65-F5344CB8AC3E}">
        <p14:creationId xmlns:p14="http://schemas.microsoft.com/office/powerpoint/2010/main" val="1769763986"/>
      </p:ext>
    </p:extLst>
  </p:cSld>
  <p:clrMapOvr>
    <a:masterClrMapping/>
  </p:clrMapOvr>
  <p:transition spd="slow">
    <p:wipe/>
  </p:transition>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1798673" y="1000216"/>
            <a:ext cx="5585650" cy="5495138"/>
            <a:chOff x="1798673" y="1000216"/>
            <a:chExt cx="5585650" cy="5495138"/>
          </a:xfrm>
        </p:grpSpPr>
        <p:sp>
          <p:nvSpPr>
            <p:cNvPr id="6" name="Oval 5"/>
            <p:cNvSpPr/>
            <p:nvPr/>
          </p:nvSpPr>
          <p:spPr>
            <a:xfrm>
              <a:off x="2367294" y="1531168"/>
              <a:ext cx="4436953" cy="4436953"/>
            </a:xfrm>
            <a:prstGeom prst="ellipse">
              <a:avLst/>
            </a:prstGeom>
            <a:noFill/>
            <a:ln w="76200">
              <a:solidFill>
                <a:srgbClr val="97BF1E"/>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3930104" y="1000216"/>
              <a:ext cx="1250002" cy="125000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p:cNvSpPr/>
            <p:nvPr/>
          </p:nvSpPr>
          <p:spPr>
            <a:xfrm>
              <a:off x="5992951" y="2218372"/>
              <a:ext cx="1250002" cy="125000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p:cNvSpPr/>
            <p:nvPr/>
          </p:nvSpPr>
          <p:spPr>
            <a:xfrm>
              <a:off x="2037929" y="1980086"/>
              <a:ext cx="1250002" cy="125000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p:cNvSpPr/>
            <p:nvPr/>
          </p:nvSpPr>
          <p:spPr>
            <a:xfrm>
              <a:off x="1798673" y="3936314"/>
              <a:ext cx="1250002" cy="125000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p:cNvSpPr/>
            <p:nvPr/>
          </p:nvSpPr>
          <p:spPr>
            <a:xfrm>
              <a:off x="6134321" y="4051397"/>
              <a:ext cx="1250002" cy="125000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p:cNvSpPr/>
            <p:nvPr/>
          </p:nvSpPr>
          <p:spPr>
            <a:xfrm>
              <a:off x="3975008" y="5245352"/>
              <a:ext cx="1250002" cy="125000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p:cNvPicPr>
            <a:picLocks noChangeAspect="1"/>
          </p:cNvPicPr>
          <p:nvPr/>
        </p:nvPicPr>
        <p:blipFill>
          <a:blip r:embed="rId3"/>
          <a:stretch>
            <a:fillRect/>
          </a:stretch>
        </p:blipFill>
        <p:spPr>
          <a:xfrm>
            <a:off x="3930104" y="1026870"/>
            <a:ext cx="1255887" cy="1506215"/>
          </a:xfrm>
          <a:prstGeom prst="rect">
            <a:avLst/>
          </a:prstGeom>
        </p:spPr>
      </p:pic>
      <p:pic>
        <p:nvPicPr>
          <p:cNvPr id="5" name="Picture 4"/>
          <p:cNvPicPr>
            <a:picLocks noChangeAspect="1"/>
          </p:cNvPicPr>
          <p:nvPr/>
        </p:nvPicPr>
        <p:blipFill>
          <a:blip r:embed="rId4"/>
          <a:stretch>
            <a:fillRect/>
          </a:stretch>
        </p:blipFill>
        <p:spPr>
          <a:xfrm>
            <a:off x="6359530" y="1785236"/>
            <a:ext cx="1216206" cy="1600818"/>
          </a:xfrm>
          <a:prstGeom prst="rect">
            <a:avLst/>
          </a:prstGeom>
        </p:spPr>
      </p:pic>
      <p:sp>
        <p:nvSpPr>
          <p:cNvPr id="9" name="TextBox 8"/>
          <p:cNvSpPr txBox="1"/>
          <p:nvPr/>
        </p:nvSpPr>
        <p:spPr>
          <a:xfrm>
            <a:off x="932282" y="136052"/>
            <a:ext cx="7489450" cy="646331"/>
          </a:xfrm>
          <a:prstGeom prst="rect">
            <a:avLst/>
          </a:prstGeom>
          <a:noFill/>
        </p:spPr>
        <p:txBody>
          <a:bodyPr wrap="square" rtlCol="0">
            <a:spAutoFit/>
          </a:bodyPr>
          <a:lstStyle/>
          <a:p>
            <a:pPr algn="ctr"/>
            <a:r>
              <a:rPr lang="en-US" sz="3600" b="1" dirty="0" smtClean="0">
                <a:solidFill>
                  <a:srgbClr val="1F497D"/>
                </a:solidFill>
                <a:latin typeface="Helvetica" panose="020B0504020202030204" pitchFamily="34" charset="0"/>
                <a:ea typeface="Century Gothic" charset="0"/>
                <a:cs typeface="Century Gothic" charset="0"/>
              </a:rPr>
              <a:t>IG Alumni Network Development</a:t>
            </a:r>
            <a:endParaRPr lang="en-US" sz="3600" b="1" dirty="0">
              <a:solidFill>
                <a:srgbClr val="1F497D"/>
              </a:solidFill>
              <a:latin typeface="Helvetica" panose="020B0504020202030204" pitchFamily="34" charset="0"/>
              <a:ea typeface="Century Gothic" charset="0"/>
              <a:cs typeface="Century Gothic" charset="0"/>
            </a:endParaRPr>
          </a:p>
        </p:txBody>
      </p:sp>
      <p:pic>
        <p:nvPicPr>
          <p:cNvPr id="2" name="Picture 1"/>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331703" y="3698284"/>
            <a:ext cx="1956228" cy="1956228"/>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759156" y="1697468"/>
            <a:ext cx="2363988" cy="1671234"/>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3930104" y="4942623"/>
            <a:ext cx="1493806" cy="1190137"/>
          </a:xfrm>
          <a:prstGeom prst="rect">
            <a:avLst/>
          </a:prstGeom>
        </p:spPr>
      </p:pic>
      <p:sp>
        <p:nvSpPr>
          <p:cNvPr id="13" name="Content Placeholder 2"/>
          <p:cNvSpPr txBox="1">
            <a:spLocks/>
          </p:cNvSpPr>
          <p:nvPr/>
        </p:nvSpPr>
        <p:spPr>
          <a:xfrm>
            <a:off x="3298102" y="6225126"/>
            <a:ext cx="2682652" cy="540456"/>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2800" kern="1200">
                <a:solidFill>
                  <a:schemeClr val="tx1">
                    <a:lumMod val="65000"/>
                    <a:lumOff val="35000"/>
                  </a:schemeClr>
                </a:solidFill>
                <a:latin typeface="Helvetica"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lumMod val="65000"/>
                    <a:lumOff val="35000"/>
                  </a:schemeClr>
                </a:solidFill>
                <a:latin typeface="Helvetica"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lumMod val="65000"/>
                    <a:lumOff val="35000"/>
                  </a:schemeClr>
                </a:solidFill>
                <a:latin typeface="Helvetica"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lumMod val="65000"/>
                    <a:lumOff val="35000"/>
                  </a:schemeClr>
                </a:solidFill>
                <a:latin typeface="Helvetica"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0"/>
              </a:spcBef>
              <a:buFont typeface="Arial" pitchFamily="34" charset="0"/>
              <a:buNone/>
              <a:defRPr/>
            </a:pPr>
            <a:r>
              <a:rPr lang="en-US" sz="1200" dirty="0" smtClean="0">
                <a:solidFill>
                  <a:prstClr val="black">
                    <a:lumMod val="65000"/>
                    <a:lumOff val="35000"/>
                  </a:prstClr>
                </a:solidFill>
                <a:latin typeface="Helvetica Light" charset="0"/>
                <a:ea typeface="Helvetica Light" charset="0"/>
                <a:cs typeface="Helvetica Light" charset="0"/>
              </a:rPr>
              <a:t>Outreach for Local Academia</a:t>
            </a:r>
            <a:endParaRPr lang="en-US" sz="1200" dirty="0">
              <a:solidFill>
                <a:prstClr val="black">
                  <a:lumMod val="65000"/>
                  <a:lumOff val="35000"/>
                </a:prstClr>
              </a:solidFill>
              <a:latin typeface="Helvetica Light" charset="0"/>
              <a:ea typeface="Helvetica Light" charset="0"/>
              <a:cs typeface="Helvetica Light" charset="0"/>
            </a:endParaRPr>
          </a:p>
        </p:txBody>
      </p:sp>
      <p:pic>
        <p:nvPicPr>
          <p:cNvPr id="14" name="Picture 13"/>
          <p:cNvPicPr>
            <a:picLocks noChangeAspect="1"/>
          </p:cNvPicPr>
          <p:nvPr/>
        </p:nvPicPr>
        <p:blipFill rotWithShape="1">
          <a:blip r:embed="rId8"/>
          <a:srcRect l="28880" r="26486" b="42838"/>
          <a:stretch/>
        </p:blipFill>
        <p:spPr>
          <a:xfrm>
            <a:off x="6276236" y="4009372"/>
            <a:ext cx="1512167" cy="1936651"/>
          </a:xfrm>
          <a:prstGeom prst="rect">
            <a:avLst/>
          </a:prstGeom>
        </p:spPr>
      </p:pic>
    </p:spTree>
    <p:extLst>
      <p:ext uri="{BB962C8B-B14F-4D97-AF65-F5344CB8AC3E}">
        <p14:creationId xmlns:p14="http://schemas.microsoft.com/office/powerpoint/2010/main" val="2395016904"/>
      </p:ext>
    </p:extLst>
  </p:cSld>
  <p:clrMapOvr>
    <a:masterClrMapping/>
  </p:clrMapOvr>
  <p:transition spd="slow">
    <p:wipe/>
  </p:transition>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24744" y="0"/>
            <a:ext cx="13346597" cy="6854034"/>
          </a:xfrm>
          <a:prstGeom prst="rect">
            <a:avLst/>
          </a:prstGeom>
        </p:spPr>
      </p:pic>
      <p:grpSp>
        <p:nvGrpSpPr>
          <p:cNvPr id="9" name="Group 8"/>
          <p:cNvGrpSpPr/>
          <p:nvPr/>
        </p:nvGrpSpPr>
        <p:grpSpPr>
          <a:xfrm>
            <a:off x="827584" y="2060848"/>
            <a:ext cx="7704856" cy="864096"/>
            <a:chOff x="827584" y="2060848"/>
            <a:chExt cx="7704856" cy="864096"/>
          </a:xfrm>
        </p:grpSpPr>
        <p:sp>
          <p:nvSpPr>
            <p:cNvPr id="3" name="Rectangle 2"/>
            <p:cNvSpPr/>
            <p:nvPr/>
          </p:nvSpPr>
          <p:spPr>
            <a:xfrm>
              <a:off x="827584" y="2060848"/>
              <a:ext cx="5616624" cy="8640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HK" dirty="0" smtClean="0">
                  <a:solidFill>
                    <a:schemeClr val="bg1">
                      <a:lumMod val="75000"/>
                    </a:schemeClr>
                  </a:solidFill>
                </a:rPr>
                <a:t>PASTE A LINK TO SHORTEN IT</a:t>
              </a:r>
              <a:endParaRPr lang="en-US" dirty="0">
                <a:solidFill>
                  <a:schemeClr val="bg1">
                    <a:lumMod val="75000"/>
                  </a:schemeClr>
                </a:solidFill>
              </a:endParaRPr>
            </a:p>
          </p:txBody>
        </p:sp>
        <p:sp>
          <p:nvSpPr>
            <p:cNvPr id="4" name="Rectangle 3"/>
            <p:cNvSpPr/>
            <p:nvPr/>
          </p:nvSpPr>
          <p:spPr>
            <a:xfrm>
              <a:off x="6444208" y="2060848"/>
              <a:ext cx="2088232" cy="864096"/>
            </a:xfrm>
            <a:prstGeom prst="rect">
              <a:avLst/>
            </a:prstGeom>
            <a:solidFill>
              <a:srgbClr val="EE61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dirty="0" smtClean="0"/>
                <a:t>SHORTEN TO</a:t>
              </a:r>
              <a:endParaRPr lang="en-US" dirty="0"/>
            </a:p>
          </p:txBody>
        </p:sp>
      </p:grpSp>
      <p:pic>
        <p:nvPicPr>
          <p:cNvPr id="11" name="Picture 10"/>
          <p:cNvPicPr>
            <a:picLocks noChangeAspect="1"/>
          </p:cNvPicPr>
          <p:nvPr/>
        </p:nvPicPr>
        <p:blipFill>
          <a:blip r:embed="rId3"/>
          <a:stretch>
            <a:fillRect/>
          </a:stretch>
        </p:blipFill>
        <p:spPr>
          <a:xfrm>
            <a:off x="6660232" y="3356992"/>
            <a:ext cx="1665000" cy="2227500"/>
          </a:xfrm>
          <a:prstGeom prst="rect">
            <a:avLst/>
          </a:prstGeom>
        </p:spPr>
      </p:pic>
      <p:sp>
        <p:nvSpPr>
          <p:cNvPr id="14" name="Rectangle 13"/>
          <p:cNvSpPr/>
          <p:nvPr/>
        </p:nvSpPr>
        <p:spPr>
          <a:xfrm>
            <a:off x="4860032" y="4581128"/>
            <a:ext cx="1584176" cy="201622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HK" sz="2400" b="1" dirty="0" smtClean="0">
                <a:solidFill>
                  <a:schemeClr val="bg1">
                    <a:lumMod val="50000"/>
                  </a:schemeClr>
                </a:solidFill>
              </a:rPr>
              <a:t>.th.asia</a:t>
            </a:r>
          </a:p>
          <a:p>
            <a:r>
              <a:rPr lang="en-HK" sz="2400" b="1" dirty="0" smtClean="0">
                <a:solidFill>
                  <a:schemeClr val="bg1">
                    <a:lumMod val="50000"/>
                  </a:schemeClr>
                </a:solidFill>
              </a:rPr>
              <a:t>.cn.asia</a:t>
            </a:r>
          </a:p>
          <a:p>
            <a:r>
              <a:rPr lang="en-HK" sz="2400" b="1" dirty="0" smtClean="0">
                <a:solidFill>
                  <a:schemeClr val="bg1">
                    <a:lumMod val="50000"/>
                  </a:schemeClr>
                </a:solidFill>
              </a:rPr>
              <a:t>.jp.asia</a:t>
            </a:r>
          </a:p>
          <a:p>
            <a:r>
              <a:rPr lang="en-HK" sz="2400" b="1" dirty="0" smtClean="0">
                <a:solidFill>
                  <a:schemeClr val="bg1">
                    <a:lumMod val="50000"/>
                  </a:schemeClr>
                </a:solidFill>
              </a:rPr>
              <a:t>.kr.asia</a:t>
            </a:r>
          </a:p>
          <a:p>
            <a:r>
              <a:rPr lang="en-HK" sz="2400" b="1" dirty="0" smtClean="0">
                <a:solidFill>
                  <a:schemeClr val="bg1">
                    <a:lumMod val="50000"/>
                  </a:schemeClr>
                </a:solidFill>
              </a:rPr>
              <a:t>…</a:t>
            </a:r>
          </a:p>
        </p:txBody>
      </p:sp>
      <p:sp>
        <p:nvSpPr>
          <p:cNvPr id="12" name="Rectangle 11"/>
          <p:cNvSpPr/>
          <p:nvPr/>
        </p:nvSpPr>
        <p:spPr>
          <a:xfrm>
            <a:off x="4860032" y="3717032"/>
            <a:ext cx="1584176" cy="86409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HK" sz="2400" b="1" dirty="0" smtClean="0">
                <a:solidFill>
                  <a:schemeClr val="tx1"/>
                </a:solidFill>
              </a:rPr>
              <a:t>.org.asia</a:t>
            </a:r>
          </a:p>
          <a:p>
            <a:r>
              <a:rPr lang="en-HK" sz="2400" b="1" dirty="0" smtClean="0">
                <a:solidFill>
                  <a:schemeClr val="tx1"/>
                </a:solidFill>
              </a:rPr>
              <a:t>.edu.asia</a:t>
            </a:r>
          </a:p>
        </p:txBody>
      </p:sp>
      <p:grpSp>
        <p:nvGrpSpPr>
          <p:cNvPr id="10" name="Group 9"/>
          <p:cNvGrpSpPr/>
          <p:nvPr/>
        </p:nvGrpSpPr>
        <p:grpSpPr>
          <a:xfrm>
            <a:off x="2555776" y="3068960"/>
            <a:ext cx="3888432" cy="646089"/>
            <a:chOff x="2555776" y="3140968"/>
            <a:chExt cx="3888432" cy="646089"/>
          </a:xfrm>
        </p:grpSpPr>
        <p:sp>
          <p:nvSpPr>
            <p:cNvPr id="6" name="Rectangle 5"/>
            <p:cNvSpPr/>
            <p:nvPr/>
          </p:nvSpPr>
          <p:spPr>
            <a:xfrm>
              <a:off x="2555776" y="3140968"/>
              <a:ext cx="2304256" cy="6460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HK" dirty="0" err="1" smtClean="0">
                  <a:solidFill>
                    <a:schemeClr val="bg1">
                      <a:lumMod val="75000"/>
                    </a:schemeClr>
                  </a:solidFill>
                </a:rPr>
                <a:t>GENERATEDorTYPED</a:t>
              </a:r>
              <a:endParaRPr lang="en-US" dirty="0">
                <a:solidFill>
                  <a:schemeClr val="bg1">
                    <a:lumMod val="75000"/>
                  </a:schemeClr>
                </a:solidFill>
              </a:endParaRPr>
            </a:p>
          </p:txBody>
        </p:sp>
        <p:sp>
          <p:nvSpPr>
            <p:cNvPr id="7" name="Rectangle 6"/>
            <p:cNvSpPr/>
            <p:nvPr/>
          </p:nvSpPr>
          <p:spPr>
            <a:xfrm>
              <a:off x="4860032" y="3140968"/>
              <a:ext cx="1584176" cy="64608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HK" sz="2400" b="1" dirty="0" smtClean="0">
                  <a:solidFill>
                    <a:schemeClr val="tx1"/>
                  </a:solidFill>
                </a:rPr>
                <a:t>.com.asia</a:t>
              </a:r>
              <a:endParaRPr lang="en-US" sz="2400" b="1" dirty="0">
                <a:solidFill>
                  <a:schemeClr val="tx1"/>
                </a:solidFill>
              </a:endParaRPr>
            </a:p>
          </p:txBody>
        </p:sp>
      </p:grpSp>
      <p:sp>
        <p:nvSpPr>
          <p:cNvPr id="13" name="Isosceles Triangle 12"/>
          <p:cNvSpPr/>
          <p:nvPr/>
        </p:nvSpPr>
        <p:spPr>
          <a:xfrm rot="10800000">
            <a:off x="6202780" y="3336015"/>
            <a:ext cx="211124" cy="182003"/>
          </a:xfrm>
          <a:prstGeom prst="triangl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p:cNvGrpSpPr/>
          <p:nvPr/>
        </p:nvGrpSpPr>
        <p:grpSpPr>
          <a:xfrm>
            <a:off x="179512" y="0"/>
            <a:ext cx="1152128" cy="620688"/>
            <a:chOff x="179512" y="0"/>
            <a:chExt cx="1152128" cy="620688"/>
          </a:xfrm>
        </p:grpSpPr>
        <p:sp>
          <p:nvSpPr>
            <p:cNvPr id="5" name="Rectangle 4"/>
            <p:cNvSpPr/>
            <p:nvPr/>
          </p:nvSpPr>
          <p:spPr>
            <a:xfrm>
              <a:off x="179512" y="0"/>
              <a:ext cx="1152128" cy="6206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p:cNvPicPr>
              <a:picLocks noChangeAspect="1"/>
            </p:cNvPicPr>
            <p:nvPr/>
          </p:nvPicPr>
          <p:blipFill>
            <a:blip r:embed="rId4"/>
            <a:stretch>
              <a:fillRect/>
            </a:stretch>
          </p:blipFill>
          <p:spPr>
            <a:xfrm>
              <a:off x="237478" y="77328"/>
              <a:ext cx="1036195" cy="458251"/>
            </a:xfrm>
            <a:prstGeom prst="rect">
              <a:avLst/>
            </a:prstGeom>
          </p:spPr>
        </p:pic>
      </p:grpSp>
    </p:spTree>
    <p:extLst>
      <p:ext uri="{BB962C8B-B14F-4D97-AF65-F5344CB8AC3E}">
        <p14:creationId xmlns:p14="http://schemas.microsoft.com/office/powerpoint/2010/main" val="336035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53" presetClass="entr" presetSubtype="16"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Effect transition="in" filter="fade">
                                      <p:cBhvr>
                                        <p:cTn id="14" dur="500"/>
                                        <p:tgtEl>
                                          <p:spTgt spid="9"/>
                                        </p:tgtEl>
                                      </p:cBhvr>
                                    </p:animEffect>
                                  </p:childTnLst>
                                </p:cTn>
                              </p:par>
                            </p:childTnLst>
                          </p:cTn>
                        </p:par>
                        <p:par>
                          <p:cTn id="15" fill="hold">
                            <p:stCondLst>
                              <p:cond delay="1000"/>
                            </p:stCondLst>
                            <p:childTnLst>
                              <p:par>
                                <p:cTn id="16" presetID="53" presetClass="entr" presetSubtype="16" fill="hold" nodeType="after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p:cTn id="18" dur="500" fill="hold"/>
                                        <p:tgtEl>
                                          <p:spTgt spid="10"/>
                                        </p:tgtEl>
                                        <p:attrNameLst>
                                          <p:attrName>ppt_w</p:attrName>
                                        </p:attrNameLst>
                                      </p:cBhvr>
                                      <p:tavLst>
                                        <p:tav tm="0">
                                          <p:val>
                                            <p:fltVal val="0"/>
                                          </p:val>
                                        </p:tav>
                                        <p:tav tm="100000">
                                          <p:val>
                                            <p:strVal val="#ppt_w"/>
                                          </p:val>
                                        </p:tav>
                                      </p:tavLst>
                                    </p:anim>
                                    <p:anim calcmode="lin" valueType="num">
                                      <p:cBhvr>
                                        <p:cTn id="19" dur="500" fill="hold"/>
                                        <p:tgtEl>
                                          <p:spTgt spid="10"/>
                                        </p:tgtEl>
                                        <p:attrNameLst>
                                          <p:attrName>ppt_h</p:attrName>
                                        </p:attrNameLst>
                                      </p:cBhvr>
                                      <p:tavLst>
                                        <p:tav tm="0">
                                          <p:val>
                                            <p:fltVal val="0"/>
                                          </p:val>
                                        </p:tav>
                                        <p:tav tm="100000">
                                          <p:val>
                                            <p:strVal val="#ppt_h"/>
                                          </p:val>
                                        </p:tav>
                                      </p:tavLst>
                                    </p:anim>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wipe(down)">
                                      <p:cBhvr>
                                        <p:cTn id="25" dur="290">
                                          <p:stCondLst>
                                            <p:cond delay="0"/>
                                          </p:stCondLst>
                                        </p:cTn>
                                        <p:tgtEl>
                                          <p:spTgt spid="11"/>
                                        </p:tgtEl>
                                      </p:cBhvr>
                                    </p:animEffect>
                                    <p:anim calcmode="lin" valueType="num">
                                      <p:cBhvr>
                                        <p:cTn id="26" dur="911"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27" dur="332"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28" dur="332" tmFilter="0, 0; 0.125,0.2665; 0.25,0.4; 0.375,0.465; 0.5,0.5;  0.625,0.535; 0.75,0.6; 0.875,0.7335; 1,1">
                                          <p:stCondLst>
                                            <p:cond delay="332"/>
                                          </p:stCondLst>
                                        </p:cTn>
                                        <p:tgtEl>
                                          <p:spTgt spid="11"/>
                                        </p:tgtEl>
                                        <p:attrNameLst>
                                          <p:attrName>ppt_y</p:attrName>
                                        </p:attrNameLst>
                                      </p:cBhvr>
                                      <p:tavLst>
                                        <p:tav tm="0" fmla="#ppt_y-sin(pi*$)/9">
                                          <p:val>
                                            <p:fltVal val="0"/>
                                          </p:val>
                                        </p:tav>
                                        <p:tav tm="100000">
                                          <p:val>
                                            <p:fltVal val="1"/>
                                          </p:val>
                                        </p:tav>
                                      </p:tavLst>
                                    </p:anim>
                                    <p:anim calcmode="lin" valueType="num">
                                      <p:cBhvr>
                                        <p:cTn id="29" dur="166" tmFilter="0, 0; 0.125,0.2665; 0.25,0.4; 0.375,0.465; 0.5,0.5;  0.625,0.535; 0.75,0.6; 0.875,0.7335; 1,1">
                                          <p:stCondLst>
                                            <p:cond delay="662"/>
                                          </p:stCondLst>
                                        </p:cTn>
                                        <p:tgtEl>
                                          <p:spTgt spid="11"/>
                                        </p:tgtEl>
                                        <p:attrNameLst>
                                          <p:attrName>ppt_y</p:attrName>
                                        </p:attrNameLst>
                                      </p:cBhvr>
                                      <p:tavLst>
                                        <p:tav tm="0" fmla="#ppt_y-sin(pi*$)/27">
                                          <p:val>
                                            <p:fltVal val="0"/>
                                          </p:val>
                                        </p:tav>
                                        <p:tav tm="100000">
                                          <p:val>
                                            <p:fltVal val="1"/>
                                          </p:val>
                                        </p:tav>
                                      </p:tavLst>
                                    </p:anim>
                                    <p:anim calcmode="lin" valueType="num">
                                      <p:cBhvr>
                                        <p:cTn id="30" dur="82" tmFilter="0, 0; 0.125,0.2665; 0.25,0.4; 0.375,0.465; 0.5,0.5;  0.625,0.535; 0.75,0.6; 0.875,0.7335; 1,1">
                                          <p:stCondLst>
                                            <p:cond delay="828"/>
                                          </p:stCondLst>
                                        </p:cTn>
                                        <p:tgtEl>
                                          <p:spTgt spid="11"/>
                                        </p:tgtEl>
                                        <p:attrNameLst>
                                          <p:attrName>ppt_y</p:attrName>
                                        </p:attrNameLst>
                                      </p:cBhvr>
                                      <p:tavLst>
                                        <p:tav tm="0" fmla="#ppt_y-sin(pi*$)/81">
                                          <p:val>
                                            <p:fltVal val="0"/>
                                          </p:val>
                                        </p:tav>
                                        <p:tav tm="100000">
                                          <p:val>
                                            <p:fltVal val="1"/>
                                          </p:val>
                                        </p:tav>
                                      </p:tavLst>
                                    </p:anim>
                                    <p:animScale>
                                      <p:cBhvr>
                                        <p:cTn id="31" dur="13">
                                          <p:stCondLst>
                                            <p:cond delay="325"/>
                                          </p:stCondLst>
                                        </p:cTn>
                                        <p:tgtEl>
                                          <p:spTgt spid="11"/>
                                        </p:tgtEl>
                                      </p:cBhvr>
                                      <p:to x="100000" y="60000"/>
                                    </p:animScale>
                                    <p:animScale>
                                      <p:cBhvr>
                                        <p:cTn id="32" dur="83" decel="50000">
                                          <p:stCondLst>
                                            <p:cond delay="338"/>
                                          </p:stCondLst>
                                        </p:cTn>
                                        <p:tgtEl>
                                          <p:spTgt spid="11"/>
                                        </p:tgtEl>
                                      </p:cBhvr>
                                      <p:to x="100000" y="100000"/>
                                    </p:animScale>
                                    <p:animScale>
                                      <p:cBhvr>
                                        <p:cTn id="33" dur="13">
                                          <p:stCondLst>
                                            <p:cond delay="656"/>
                                          </p:stCondLst>
                                        </p:cTn>
                                        <p:tgtEl>
                                          <p:spTgt spid="11"/>
                                        </p:tgtEl>
                                      </p:cBhvr>
                                      <p:to x="100000" y="80000"/>
                                    </p:animScale>
                                    <p:animScale>
                                      <p:cBhvr>
                                        <p:cTn id="34" dur="83" decel="50000">
                                          <p:stCondLst>
                                            <p:cond delay="669"/>
                                          </p:stCondLst>
                                        </p:cTn>
                                        <p:tgtEl>
                                          <p:spTgt spid="11"/>
                                        </p:tgtEl>
                                      </p:cBhvr>
                                      <p:to x="100000" y="100000"/>
                                    </p:animScale>
                                    <p:animScale>
                                      <p:cBhvr>
                                        <p:cTn id="35" dur="13">
                                          <p:stCondLst>
                                            <p:cond delay="821"/>
                                          </p:stCondLst>
                                        </p:cTn>
                                        <p:tgtEl>
                                          <p:spTgt spid="11"/>
                                        </p:tgtEl>
                                      </p:cBhvr>
                                      <p:to x="100000" y="90000"/>
                                    </p:animScale>
                                    <p:animScale>
                                      <p:cBhvr>
                                        <p:cTn id="36" dur="83" decel="50000">
                                          <p:stCondLst>
                                            <p:cond delay="834"/>
                                          </p:stCondLst>
                                        </p:cTn>
                                        <p:tgtEl>
                                          <p:spTgt spid="11"/>
                                        </p:tgtEl>
                                      </p:cBhvr>
                                      <p:to x="100000" y="100000"/>
                                    </p:animScale>
                                    <p:animScale>
                                      <p:cBhvr>
                                        <p:cTn id="37" dur="13">
                                          <p:stCondLst>
                                            <p:cond delay="904"/>
                                          </p:stCondLst>
                                        </p:cTn>
                                        <p:tgtEl>
                                          <p:spTgt spid="11"/>
                                        </p:tgtEl>
                                      </p:cBhvr>
                                      <p:to x="100000" y="95000"/>
                                    </p:animScale>
                                    <p:animScale>
                                      <p:cBhvr>
                                        <p:cTn id="38" dur="83" decel="50000">
                                          <p:stCondLst>
                                            <p:cond delay="917"/>
                                          </p:stCondLst>
                                        </p:cTn>
                                        <p:tgtEl>
                                          <p:spTgt spid="11"/>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wipe(up)">
                                      <p:cBhvr>
                                        <p:cTn id="43" dur="500"/>
                                        <p:tgtEl>
                                          <p:spTgt spid="13"/>
                                        </p:tgtEl>
                                      </p:cBhvr>
                                    </p:animEffect>
                                  </p:childTnLst>
                                </p:cTn>
                              </p:par>
                            </p:childTnLst>
                          </p:cTn>
                        </p:par>
                        <p:par>
                          <p:cTn id="44" fill="hold">
                            <p:stCondLst>
                              <p:cond delay="500"/>
                            </p:stCondLst>
                            <p:childTnLst>
                              <p:par>
                                <p:cTn id="45" presetID="22" presetClass="entr" presetSubtype="1" fill="hold" grpId="0" nodeType="after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wipe(up)">
                                      <p:cBhvr>
                                        <p:cTn id="47" dur="500"/>
                                        <p:tgtEl>
                                          <p:spTgt spid="12"/>
                                        </p:tgtEl>
                                      </p:cBhvr>
                                    </p:animEffect>
                                  </p:childTnLst>
                                </p:cTn>
                              </p:par>
                            </p:childTnLst>
                          </p:cTn>
                        </p:par>
                      </p:childTnLst>
                    </p:cTn>
                  </p:par>
                  <p:par>
                    <p:cTn id="48" fill="hold">
                      <p:stCondLst>
                        <p:cond delay="indefinite"/>
                      </p:stCondLst>
                      <p:childTnLst>
                        <p:par>
                          <p:cTn id="49" fill="hold">
                            <p:stCondLst>
                              <p:cond delay="0"/>
                            </p:stCondLst>
                            <p:childTnLst>
                              <p:par>
                                <p:cTn id="50" presetID="47"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1000"/>
                                        <p:tgtEl>
                                          <p:spTgt spid="14"/>
                                        </p:tgtEl>
                                      </p:cBhvr>
                                    </p:animEffect>
                                    <p:anim calcmode="lin" valueType="num">
                                      <p:cBhvr>
                                        <p:cTn id="53" dur="1000" fill="hold"/>
                                        <p:tgtEl>
                                          <p:spTgt spid="14"/>
                                        </p:tgtEl>
                                        <p:attrNameLst>
                                          <p:attrName>ppt_x</p:attrName>
                                        </p:attrNameLst>
                                      </p:cBhvr>
                                      <p:tavLst>
                                        <p:tav tm="0">
                                          <p:val>
                                            <p:strVal val="#ppt_x"/>
                                          </p:val>
                                        </p:tav>
                                        <p:tav tm="100000">
                                          <p:val>
                                            <p:strVal val="#ppt_x"/>
                                          </p:val>
                                        </p:tav>
                                      </p:tavLst>
                                    </p:anim>
                                    <p:anim calcmode="lin" valueType="num">
                                      <p:cBhvr>
                                        <p:cTn id="5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2" grpId="0" animBg="1"/>
      <p:bldP spid="13"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4584" y="20464"/>
            <a:ext cx="10225136" cy="6963304"/>
          </a:xfrm>
          <a:prstGeom prst="rect">
            <a:avLst/>
          </a:prstGeom>
        </p:spPr>
      </p:pic>
    </p:spTree>
    <p:extLst>
      <p:ext uri="{BB962C8B-B14F-4D97-AF65-F5344CB8AC3E}">
        <p14:creationId xmlns:p14="http://schemas.microsoft.com/office/powerpoint/2010/main" val="3708509761"/>
      </p:ext>
    </p:extLst>
  </p:cSld>
  <p:clrMapOvr>
    <a:masterClrMapping/>
  </p:clrMapOvr>
  <p:transition spd="slow">
    <p:push dir="u"/>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p:cNvSpPr/>
          <p:nvPr/>
        </p:nvSpPr>
        <p:spPr>
          <a:xfrm>
            <a:off x="0" y="0"/>
            <a:ext cx="9144000" cy="126876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214312" y="3201354"/>
            <a:ext cx="2805924" cy="1243547"/>
          </a:xfrm>
          <a:prstGeom prst="rect">
            <a:avLst/>
          </a:prstGeom>
          <a:noFill/>
        </p:spPr>
        <p:txBody>
          <a:bodyPr wrap="square" rtlCol="0">
            <a:spAutoFit/>
          </a:bodyPr>
          <a:lstStyle/>
          <a:p>
            <a:r>
              <a:rPr lang="en-US" dirty="0">
                <a:solidFill>
                  <a:prstClr val="black"/>
                </a:solidFill>
              </a:rPr>
              <a:t>To be an economically successful community organization exemplifying Asia collaboration.</a:t>
            </a:r>
            <a:endParaRPr lang="en-CA" dirty="0">
              <a:solidFill>
                <a:prstClr val="black"/>
              </a:solidFill>
            </a:endParaRPr>
          </a:p>
        </p:txBody>
      </p:sp>
      <p:sp>
        <p:nvSpPr>
          <p:cNvPr id="9" name="TextBox 8"/>
          <p:cNvSpPr txBox="1"/>
          <p:nvPr/>
        </p:nvSpPr>
        <p:spPr>
          <a:xfrm>
            <a:off x="238320" y="4968131"/>
            <a:ext cx="2928938" cy="1569660"/>
          </a:xfrm>
          <a:prstGeom prst="rect">
            <a:avLst/>
          </a:prstGeom>
          <a:noFill/>
        </p:spPr>
        <p:txBody>
          <a:bodyPr wrap="square" rtlCol="0">
            <a:spAutoFit/>
          </a:bodyPr>
          <a:lstStyle/>
          <a:p>
            <a:r>
              <a:rPr lang="en-US" sz="1600" b="1" dirty="0">
                <a:solidFill>
                  <a:prstClr val="black"/>
                </a:solidFill>
              </a:rPr>
              <a:t>Strategic Priorities:</a:t>
            </a:r>
          </a:p>
          <a:p>
            <a:pPr marL="257175" indent="-257175">
              <a:buFontTx/>
              <a:buAutoNum type="arabicPeriod"/>
            </a:pPr>
            <a:r>
              <a:rPr lang="en-US" sz="1600" i="1" dirty="0">
                <a:solidFill>
                  <a:prstClr val="black"/>
                </a:solidFill>
              </a:rPr>
              <a:t>Centerpiece</a:t>
            </a:r>
          </a:p>
          <a:p>
            <a:pPr marL="257175" indent="-257175">
              <a:buFontTx/>
              <a:buAutoNum type="arabicPeriod"/>
            </a:pPr>
            <a:r>
              <a:rPr lang="en-US" sz="1600" i="1" dirty="0">
                <a:solidFill>
                  <a:prstClr val="black"/>
                </a:solidFill>
              </a:rPr>
              <a:t>Asia Business</a:t>
            </a:r>
          </a:p>
          <a:p>
            <a:pPr marL="257175" indent="-257175">
              <a:buFontTx/>
              <a:buAutoNum type="arabicPeriod"/>
            </a:pPr>
            <a:r>
              <a:rPr lang="en-US" sz="1600" i="1" dirty="0">
                <a:solidFill>
                  <a:prstClr val="black"/>
                </a:solidFill>
              </a:rPr>
              <a:t>Internet Business</a:t>
            </a:r>
          </a:p>
          <a:p>
            <a:pPr marL="257175" indent="-257175">
              <a:buFontTx/>
              <a:buAutoNum type="arabicPeriod"/>
            </a:pPr>
            <a:r>
              <a:rPr lang="en-US" sz="1600" i="1" dirty="0">
                <a:solidFill>
                  <a:prstClr val="black"/>
                </a:solidFill>
              </a:rPr>
              <a:t>Asia Internet</a:t>
            </a:r>
          </a:p>
          <a:p>
            <a:pPr marL="257175" indent="-257175">
              <a:buFontTx/>
              <a:buAutoNum type="arabicPeriod"/>
            </a:pPr>
            <a:r>
              <a:rPr lang="en-US" sz="1600" i="1" dirty="0">
                <a:solidFill>
                  <a:prstClr val="black"/>
                </a:solidFill>
              </a:rPr>
              <a:t>Single Aspect</a:t>
            </a:r>
          </a:p>
        </p:txBody>
      </p:sp>
      <p:sp>
        <p:nvSpPr>
          <p:cNvPr id="10" name="TextBox 9"/>
          <p:cNvSpPr txBox="1"/>
          <p:nvPr/>
        </p:nvSpPr>
        <p:spPr>
          <a:xfrm>
            <a:off x="214312" y="2757731"/>
            <a:ext cx="3012620" cy="523220"/>
          </a:xfrm>
          <a:prstGeom prst="rect">
            <a:avLst/>
          </a:prstGeom>
          <a:noFill/>
        </p:spPr>
        <p:txBody>
          <a:bodyPr wrap="none" rtlCol="0">
            <a:spAutoFit/>
          </a:bodyPr>
          <a:lstStyle/>
          <a:p>
            <a:r>
              <a:rPr lang="en-US" sz="2800" b="1" dirty="0" err="1">
                <a:solidFill>
                  <a:prstClr val="black"/>
                </a:solidFill>
              </a:rPr>
              <a:t>From.Asia</a:t>
            </a:r>
            <a:r>
              <a:rPr lang="en-US" sz="2800" b="1" dirty="0">
                <a:solidFill>
                  <a:prstClr val="black"/>
                </a:solidFill>
              </a:rPr>
              <a:t>/</a:t>
            </a:r>
            <a:r>
              <a:rPr lang="en-US" sz="2800" b="1" dirty="0" err="1">
                <a:solidFill>
                  <a:prstClr val="black"/>
                </a:solidFill>
              </a:rPr>
              <a:t>For.Asia</a:t>
            </a:r>
            <a:endParaRPr lang="en-CA" sz="2800" b="1" dirty="0">
              <a:solidFill>
                <a:prstClr val="black"/>
              </a:solidFill>
            </a:endParaRPr>
          </a:p>
        </p:txBody>
      </p:sp>
      <p:sp>
        <p:nvSpPr>
          <p:cNvPr id="11" name="TextBox 10"/>
          <p:cNvSpPr txBox="1"/>
          <p:nvPr/>
        </p:nvSpPr>
        <p:spPr>
          <a:xfrm>
            <a:off x="214313" y="211287"/>
            <a:ext cx="8616269" cy="769441"/>
          </a:xfrm>
          <a:prstGeom prst="rect">
            <a:avLst/>
          </a:prstGeom>
          <a:noFill/>
        </p:spPr>
        <p:txBody>
          <a:bodyPr wrap="none" rtlCol="0">
            <a:spAutoFit/>
          </a:bodyPr>
          <a:lstStyle/>
          <a:p>
            <a:r>
              <a:rPr lang="en-US" sz="4400" dirty="0">
                <a:solidFill>
                  <a:prstClr val="white">
                    <a:lumMod val="75000"/>
                  </a:prstClr>
                </a:solidFill>
              </a:rPr>
              <a:t>CORE VALUES: </a:t>
            </a:r>
            <a:r>
              <a:rPr lang="en-US" sz="4400" dirty="0">
                <a:solidFill>
                  <a:prstClr val="black">
                    <a:lumMod val="50000"/>
                    <a:lumOff val="50000"/>
                  </a:prstClr>
                </a:solidFill>
              </a:rPr>
              <a:t>WHAT WE STAND FOR</a:t>
            </a:r>
            <a:endParaRPr lang="en-CA" sz="4400" dirty="0">
              <a:solidFill>
                <a:prstClr val="black">
                  <a:lumMod val="50000"/>
                  <a:lumOff val="50000"/>
                </a:prstClr>
              </a:solidFill>
            </a:endParaRPr>
          </a:p>
        </p:txBody>
      </p:sp>
      <p:grpSp>
        <p:nvGrpSpPr>
          <p:cNvPr id="22" name="Group 21"/>
          <p:cNvGrpSpPr/>
          <p:nvPr/>
        </p:nvGrpSpPr>
        <p:grpSpPr>
          <a:xfrm>
            <a:off x="3350091" y="3523704"/>
            <a:ext cx="3114987" cy="3114987"/>
            <a:chOff x="3380810" y="3424314"/>
            <a:chExt cx="3114987" cy="3114987"/>
          </a:xfrm>
        </p:grpSpPr>
        <p:sp>
          <p:nvSpPr>
            <p:cNvPr id="3" name="Oval 2"/>
            <p:cNvSpPr/>
            <p:nvPr/>
          </p:nvSpPr>
          <p:spPr>
            <a:xfrm>
              <a:off x="3380810" y="3424314"/>
              <a:ext cx="3114987" cy="3114987"/>
            </a:xfrm>
            <a:prstGeom prst="ellipse">
              <a:avLst/>
            </a:prstGeom>
            <a:solidFill>
              <a:srgbClr val="92D050">
                <a:alpha val="32000"/>
              </a:srgbClr>
            </a:solidFill>
            <a:ln w="762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350">
                <a:solidFill>
                  <a:prstClr val="white"/>
                </a:solidFill>
              </a:endParaRPr>
            </a:p>
          </p:txBody>
        </p:sp>
        <p:sp>
          <p:nvSpPr>
            <p:cNvPr id="5" name="TextBox 4"/>
            <p:cNvSpPr txBox="1"/>
            <p:nvPr/>
          </p:nvSpPr>
          <p:spPr>
            <a:xfrm>
              <a:off x="3383911" y="4556633"/>
              <a:ext cx="2337325" cy="1045881"/>
            </a:xfrm>
            <a:prstGeom prst="rect">
              <a:avLst/>
            </a:prstGeom>
            <a:noFill/>
          </p:spPr>
          <p:txBody>
            <a:bodyPr wrap="none" rtlCol="0" anchor="ctr">
              <a:spAutoFit/>
            </a:bodyPr>
            <a:lstStyle/>
            <a:p>
              <a:pPr algn="ctr"/>
              <a:r>
                <a:rPr lang="en-US" sz="2700" b="1" dirty="0">
                  <a:solidFill>
                    <a:prstClr val="black"/>
                  </a:solidFill>
                </a:rPr>
                <a:t>Economically</a:t>
              </a:r>
            </a:p>
            <a:p>
              <a:pPr algn="ctr"/>
              <a:r>
                <a:rPr lang="en-US" sz="2700" b="1" dirty="0">
                  <a:solidFill>
                    <a:prstClr val="black"/>
                  </a:solidFill>
                </a:rPr>
                <a:t>Successful</a:t>
              </a:r>
              <a:endParaRPr lang="en-CA" sz="2700" b="1" dirty="0">
                <a:solidFill>
                  <a:prstClr val="black"/>
                </a:solidFill>
              </a:endParaRPr>
            </a:p>
          </p:txBody>
        </p:sp>
      </p:grpSp>
      <p:grpSp>
        <p:nvGrpSpPr>
          <p:cNvPr id="20" name="Group 19"/>
          <p:cNvGrpSpPr/>
          <p:nvPr/>
        </p:nvGrpSpPr>
        <p:grpSpPr>
          <a:xfrm>
            <a:off x="4521856" y="1527964"/>
            <a:ext cx="3114987" cy="3114987"/>
            <a:chOff x="4552575" y="1428574"/>
            <a:chExt cx="3114987" cy="3114987"/>
          </a:xfrm>
        </p:grpSpPr>
        <p:sp>
          <p:nvSpPr>
            <p:cNvPr id="2" name="Oval 1"/>
            <p:cNvSpPr/>
            <p:nvPr/>
          </p:nvSpPr>
          <p:spPr>
            <a:xfrm>
              <a:off x="4552575" y="1428574"/>
              <a:ext cx="3114987" cy="3114987"/>
            </a:xfrm>
            <a:prstGeom prst="ellipse">
              <a:avLst/>
            </a:prstGeom>
            <a:solidFill>
              <a:schemeClr val="accent2">
                <a:alpha val="32000"/>
              </a:schemeClr>
            </a:solidFill>
            <a:ln w="762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350">
                <a:solidFill>
                  <a:prstClr val="white"/>
                </a:solidFill>
              </a:endParaRPr>
            </a:p>
          </p:txBody>
        </p:sp>
        <p:sp>
          <p:nvSpPr>
            <p:cNvPr id="6" name="TextBox 5"/>
            <p:cNvSpPr txBox="1"/>
            <p:nvPr/>
          </p:nvSpPr>
          <p:spPr>
            <a:xfrm>
              <a:off x="5322425" y="1903503"/>
              <a:ext cx="1575285" cy="1045881"/>
            </a:xfrm>
            <a:prstGeom prst="rect">
              <a:avLst/>
            </a:prstGeom>
            <a:noFill/>
          </p:spPr>
          <p:txBody>
            <a:bodyPr wrap="none" rtlCol="0" anchor="ctr">
              <a:spAutoFit/>
            </a:bodyPr>
            <a:lstStyle/>
            <a:p>
              <a:pPr algn="ctr"/>
              <a:r>
                <a:rPr lang="en-US" sz="2700" b="1" dirty="0">
                  <a:solidFill>
                    <a:prstClr val="black"/>
                  </a:solidFill>
                </a:rPr>
                <a:t>Asia</a:t>
              </a:r>
            </a:p>
            <a:p>
              <a:pPr algn="ctr"/>
              <a:r>
                <a:rPr lang="en-US" sz="2700" b="1" dirty="0">
                  <a:solidFill>
                    <a:prstClr val="black"/>
                  </a:solidFill>
                </a:rPr>
                <a:t>At Heart</a:t>
              </a:r>
              <a:endParaRPr lang="en-CA" sz="2700" b="1" dirty="0">
                <a:solidFill>
                  <a:prstClr val="black"/>
                </a:solidFill>
              </a:endParaRPr>
            </a:p>
          </p:txBody>
        </p:sp>
      </p:grpSp>
      <p:grpSp>
        <p:nvGrpSpPr>
          <p:cNvPr id="21" name="Group 20"/>
          <p:cNvGrpSpPr/>
          <p:nvPr/>
        </p:nvGrpSpPr>
        <p:grpSpPr>
          <a:xfrm>
            <a:off x="5693621" y="3523704"/>
            <a:ext cx="3114987" cy="3114987"/>
            <a:chOff x="5724340" y="3424314"/>
            <a:chExt cx="3114987" cy="3114987"/>
          </a:xfrm>
        </p:grpSpPr>
        <p:sp>
          <p:nvSpPr>
            <p:cNvPr id="4" name="Oval 3"/>
            <p:cNvSpPr/>
            <p:nvPr/>
          </p:nvSpPr>
          <p:spPr>
            <a:xfrm>
              <a:off x="5724340" y="3424314"/>
              <a:ext cx="3114987" cy="3114987"/>
            </a:xfrm>
            <a:prstGeom prst="ellipse">
              <a:avLst/>
            </a:prstGeom>
            <a:solidFill>
              <a:schemeClr val="accent1">
                <a:alpha val="32000"/>
              </a:schemeClr>
            </a:solidFill>
            <a:ln w="762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350">
                <a:solidFill>
                  <a:prstClr val="white"/>
                </a:solidFill>
              </a:endParaRPr>
            </a:p>
          </p:txBody>
        </p:sp>
        <p:sp>
          <p:nvSpPr>
            <p:cNvPr id="7" name="TextBox 6"/>
            <p:cNvSpPr txBox="1"/>
            <p:nvPr/>
          </p:nvSpPr>
          <p:spPr>
            <a:xfrm>
              <a:off x="6615145" y="4556633"/>
              <a:ext cx="2104835" cy="1045881"/>
            </a:xfrm>
            <a:prstGeom prst="rect">
              <a:avLst/>
            </a:prstGeom>
            <a:noFill/>
          </p:spPr>
          <p:txBody>
            <a:bodyPr wrap="none" rtlCol="0" anchor="ctr">
              <a:spAutoFit/>
            </a:bodyPr>
            <a:lstStyle/>
            <a:p>
              <a:pPr algn="ctr"/>
              <a:r>
                <a:rPr lang="en-US" sz="2700" b="1" dirty="0">
                  <a:solidFill>
                    <a:prstClr val="black"/>
                  </a:solidFill>
                </a:rPr>
                <a:t>Community</a:t>
              </a:r>
            </a:p>
            <a:p>
              <a:pPr algn="ctr"/>
              <a:r>
                <a:rPr lang="en-US" sz="2700" b="1" dirty="0">
                  <a:solidFill>
                    <a:prstClr val="black"/>
                  </a:solidFill>
                </a:rPr>
                <a:t>Driven</a:t>
              </a:r>
              <a:endParaRPr lang="en-CA" sz="2700" b="1" dirty="0">
                <a:solidFill>
                  <a:prstClr val="black"/>
                </a:solidFill>
              </a:endParaRPr>
            </a:p>
          </p:txBody>
        </p:sp>
      </p:grpSp>
      <p:sp>
        <p:nvSpPr>
          <p:cNvPr id="12" name="TextBox 11"/>
          <p:cNvSpPr txBox="1"/>
          <p:nvPr/>
        </p:nvSpPr>
        <p:spPr>
          <a:xfrm>
            <a:off x="5900314" y="4243536"/>
            <a:ext cx="358068" cy="339911"/>
          </a:xfrm>
          <a:prstGeom prst="rect">
            <a:avLst/>
          </a:prstGeom>
          <a:noFill/>
        </p:spPr>
        <p:txBody>
          <a:bodyPr wrap="none" rtlCol="0">
            <a:spAutoFit/>
          </a:bodyPr>
          <a:lstStyle/>
          <a:p>
            <a:pPr algn="ctr"/>
            <a:r>
              <a:rPr lang="en-US" sz="1350" i="1" dirty="0">
                <a:solidFill>
                  <a:prstClr val="white"/>
                </a:solidFill>
              </a:rPr>
              <a:t>1.</a:t>
            </a:r>
            <a:endParaRPr lang="en-CA" sz="1350" i="1" dirty="0">
              <a:solidFill>
                <a:prstClr val="white"/>
              </a:solidFill>
            </a:endParaRPr>
          </a:p>
        </p:txBody>
      </p:sp>
      <p:sp>
        <p:nvSpPr>
          <p:cNvPr id="13" name="TextBox 12"/>
          <p:cNvSpPr txBox="1"/>
          <p:nvPr/>
        </p:nvSpPr>
        <p:spPr>
          <a:xfrm>
            <a:off x="5901936" y="5031440"/>
            <a:ext cx="358068" cy="339911"/>
          </a:xfrm>
          <a:prstGeom prst="rect">
            <a:avLst/>
          </a:prstGeom>
          <a:noFill/>
        </p:spPr>
        <p:txBody>
          <a:bodyPr wrap="none" rtlCol="0">
            <a:spAutoFit/>
          </a:bodyPr>
          <a:lstStyle/>
          <a:p>
            <a:pPr algn="ctr"/>
            <a:r>
              <a:rPr lang="en-US" sz="1350" i="1" dirty="0">
                <a:solidFill>
                  <a:prstClr val="white"/>
                </a:solidFill>
              </a:rPr>
              <a:t>3.</a:t>
            </a:r>
            <a:endParaRPr lang="en-CA" sz="1350" i="1" dirty="0">
              <a:solidFill>
                <a:prstClr val="white"/>
              </a:solidFill>
            </a:endParaRPr>
          </a:p>
        </p:txBody>
      </p:sp>
      <p:sp>
        <p:nvSpPr>
          <p:cNvPr id="14" name="TextBox 13"/>
          <p:cNvSpPr txBox="1"/>
          <p:nvPr/>
        </p:nvSpPr>
        <p:spPr>
          <a:xfrm>
            <a:off x="6584199" y="3826356"/>
            <a:ext cx="358068" cy="339911"/>
          </a:xfrm>
          <a:prstGeom prst="rect">
            <a:avLst/>
          </a:prstGeom>
          <a:noFill/>
        </p:spPr>
        <p:txBody>
          <a:bodyPr wrap="none" rtlCol="0">
            <a:spAutoFit/>
          </a:bodyPr>
          <a:lstStyle/>
          <a:p>
            <a:pPr algn="ctr"/>
            <a:r>
              <a:rPr lang="en-US" sz="1350" i="1" dirty="0">
                <a:solidFill>
                  <a:prstClr val="white"/>
                </a:solidFill>
              </a:rPr>
              <a:t>4.</a:t>
            </a:r>
            <a:endParaRPr lang="en-CA" sz="1350" i="1" dirty="0">
              <a:solidFill>
                <a:prstClr val="white"/>
              </a:solidFill>
            </a:endParaRPr>
          </a:p>
        </p:txBody>
      </p:sp>
      <p:sp>
        <p:nvSpPr>
          <p:cNvPr id="15" name="TextBox 14"/>
          <p:cNvSpPr txBox="1"/>
          <p:nvPr/>
        </p:nvSpPr>
        <p:spPr>
          <a:xfrm>
            <a:off x="5216432" y="3826356"/>
            <a:ext cx="358068" cy="339911"/>
          </a:xfrm>
          <a:prstGeom prst="rect">
            <a:avLst/>
          </a:prstGeom>
          <a:noFill/>
        </p:spPr>
        <p:txBody>
          <a:bodyPr wrap="none" rtlCol="0">
            <a:spAutoFit/>
          </a:bodyPr>
          <a:lstStyle/>
          <a:p>
            <a:pPr algn="ctr"/>
            <a:r>
              <a:rPr lang="en-US" sz="1350" i="1" dirty="0">
                <a:solidFill>
                  <a:prstClr val="white"/>
                </a:solidFill>
              </a:rPr>
              <a:t>2.</a:t>
            </a:r>
            <a:endParaRPr lang="en-CA" sz="1350" i="1" dirty="0">
              <a:solidFill>
                <a:prstClr val="white"/>
              </a:solidFill>
            </a:endParaRPr>
          </a:p>
        </p:txBody>
      </p:sp>
      <p:sp>
        <p:nvSpPr>
          <p:cNvPr id="16" name="TextBox 15"/>
          <p:cNvSpPr txBox="1"/>
          <p:nvPr/>
        </p:nvSpPr>
        <p:spPr>
          <a:xfrm>
            <a:off x="5900314" y="3166998"/>
            <a:ext cx="358068" cy="339911"/>
          </a:xfrm>
          <a:prstGeom prst="rect">
            <a:avLst/>
          </a:prstGeom>
          <a:noFill/>
        </p:spPr>
        <p:txBody>
          <a:bodyPr wrap="none" rtlCol="0">
            <a:spAutoFit/>
          </a:bodyPr>
          <a:lstStyle/>
          <a:p>
            <a:pPr algn="ctr"/>
            <a:r>
              <a:rPr lang="en-US" sz="1350" i="1" dirty="0">
                <a:solidFill>
                  <a:prstClr val="white"/>
                </a:solidFill>
              </a:rPr>
              <a:t>5.</a:t>
            </a:r>
            <a:endParaRPr lang="en-CA" sz="1350" i="1" dirty="0">
              <a:solidFill>
                <a:prstClr val="white"/>
              </a:solidFill>
            </a:endParaRPr>
          </a:p>
        </p:txBody>
      </p:sp>
      <p:sp>
        <p:nvSpPr>
          <p:cNvPr id="17" name="TextBox 16"/>
          <p:cNvSpPr txBox="1"/>
          <p:nvPr/>
        </p:nvSpPr>
        <p:spPr>
          <a:xfrm>
            <a:off x="4578711" y="4447029"/>
            <a:ext cx="358068" cy="339911"/>
          </a:xfrm>
          <a:prstGeom prst="rect">
            <a:avLst/>
          </a:prstGeom>
          <a:noFill/>
        </p:spPr>
        <p:txBody>
          <a:bodyPr wrap="none" rtlCol="0">
            <a:spAutoFit/>
          </a:bodyPr>
          <a:lstStyle/>
          <a:p>
            <a:pPr algn="ctr"/>
            <a:r>
              <a:rPr lang="en-US" sz="1350" i="1" dirty="0">
                <a:solidFill>
                  <a:prstClr val="white"/>
                </a:solidFill>
              </a:rPr>
              <a:t>5.</a:t>
            </a:r>
            <a:endParaRPr lang="en-CA" sz="1350" i="1" dirty="0">
              <a:solidFill>
                <a:prstClr val="white"/>
              </a:solidFill>
            </a:endParaRPr>
          </a:p>
        </p:txBody>
      </p:sp>
      <p:sp>
        <p:nvSpPr>
          <p:cNvPr id="18" name="TextBox 17"/>
          <p:cNvSpPr txBox="1"/>
          <p:nvPr/>
        </p:nvSpPr>
        <p:spPr>
          <a:xfrm>
            <a:off x="7074902" y="4438937"/>
            <a:ext cx="358068" cy="339911"/>
          </a:xfrm>
          <a:prstGeom prst="rect">
            <a:avLst/>
          </a:prstGeom>
          <a:noFill/>
        </p:spPr>
        <p:txBody>
          <a:bodyPr wrap="none" rtlCol="0">
            <a:spAutoFit/>
          </a:bodyPr>
          <a:lstStyle/>
          <a:p>
            <a:pPr algn="ctr"/>
            <a:r>
              <a:rPr lang="en-US" sz="1350" i="1" dirty="0">
                <a:solidFill>
                  <a:prstClr val="white"/>
                </a:solidFill>
              </a:rPr>
              <a:t>5.</a:t>
            </a:r>
            <a:endParaRPr lang="en-CA" sz="1350" i="1" dirty="0">
              <a:solidFill>
                <a:prstClr val="white"/>
              </a:solidFill>
            </a:endParaRPr>
          </a:p>
        </p:txBody>
      </p:sp>
      <p:pic>
        <p:nvPicPr>
          <p:cNvPr id="19" name="Picture 18"/>
          <p:cNvPicPr>
            <a:picLocks noChangeAspect="1"/>
          </p:cNvPicPr>
          <p:nvPr/>
        </p:nvPicPr>
        <p:blipFill>
          <a:blip r:embed="rId2"/>
          <a:stretch>
            <a:fillRect/>
          </a:stretch>
        </p:blipFill>
        <p:spPr>
          <a:xfrm>
            <a:off x="278607" y="1846028"/>
            <a:ext cx="2883915" cy="776945"/>
          </a:xfrm>
          <a:prstGeom prst="rect">
            <a:avLst/>
          </a:prstGeom>
        </p:spPr>
      </p:pic>
    </p:spTree>
    <p:extLst>
      <p:ext uri="{BB962C8B-B14F-4D97-AF65-F5344CB8AC3E}">
        <p14:creationId xmlns:p14="http://schemas.microsoft.com/office/powerpoint/2010/main" val="1427721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250" fill="hold"/>
                                        <p:tgtEl>
                                          <p:spTgt spid="20"/>
                                        </p:tgtEl>
                                        <p:attrNameLst>
                                          <p:attrName>ppt_w</p:attrName>
                                        </p:attrNameLst>
                                      </p:cBhvr>
                                      <p:tavLst>
                                        <p:tav tm="0">
                                          <p:val>
                                            <p:fltVal val="0"/>
                                          </p:val>
                                        </p:tav>
                                        <p:tav tm="100000">
                                          <p:val>
                                            <p:strVal val="#ppt_w"/>
                                          </p:val>
                                        </p:tav>
                                      </p:tavLst>
                                    </p:anim>
                                    <p:anim calcmode="lin" valueType="num">
                                      <p:cBhvr>
                                        <p:cTn id="8" dur="250" fill="hold"/>
                                        <p:tgtEl>
                                          <p:spTgt spid="20"/>
                                        </p:tgtEl>
                                        <p:attrNameLst>
                                          <p:attrName>ppt_h</p:attrName>
                                        </p:attrNameLst>
                                      </p:cBhvr>
                                      <p:tavLst>
                                        <p:tav tm="0">
                                          <p:val>
                                            <p:fltVal val="0"/>
                                          </p:val>
                                        </p:tav>
                                        <p:tav tm="100000">
                                          <p:val>
                                            <p:strVal val="#ppt_h"/>
                                          </p:val>
                                        </p:tav>
                                      </p:tavLst>
                                    </p:anim>
                                    <p:animEffect transition="in" filter="fade">
                                      <p:cBhvr>
                                        <p:cTn id="9" dur="250"/>
                                        <p:tgtEl>
                                          <p:spTgt spid="20"/>
                                        </p:tgtEl>
                                      </p:cBhvr>
                                    </p:animEffect>
                                  </p:childTnLst>
                                </p:cTn>
                              </p:par>
                            </p:childTnLst>
                          </p:cTn>
                        </p:par>
                        <p:par>
                          <p:cTn id="10" fill="hold">
                            <p:stCondLst>
                              <p:cond delay="250"/>
                            </p:stCondLst>
                            <p:childTnLst>
                              <p:par>
                                <p:cTn id="11" presetID="53" presetClass="entr" presetSubtype="16" fill="hold" nodeType="after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p:cTn id="13" dur="250" fill="hold"/>
                                        <p:tgtEl>
                                          <p:spTgt spid="21"/>
                                        </p:tgtEl>
                                        <p:attrNameLst>
                                          <p:attrName>ppt_w</p:attrName>
                                        </p:attrNameLst>
                                      </p:cBhvr>
                                      <p:tavLst>
                                        <p:tav tm="0">
                                          <p:val>
                                            <p:fltVal val="0"/>
                                          </p:val>
                                        </p:tav>
                                        <p:tav tm="100000">
                                          <p:val>
                                            <p:strVal val="#ppt_w"/>
                                          </p:val>
                                        </p:tav>
                                      </p:tavLst>
                                    </p:anim>
                                    <p:anim calcmode="lin" valueType="num">
                                      <p:cBhvr>
                                        <p:cTn id="14" dur="250" fill="hold"/>
                                        <p:tgtEl>
                                          <p:spTgt spid="21"/>
                                        </p:tgtEl>
                                        <p:attrNameLst>
                                          <p:attrName>ppt_h</p:attrName>
                                        </p:attrNameLst>
                                      </p:cBhvr>
                                      <p:tavLst>
                                        <p:tav tm="0">
                                          <p:val>
                                            <p:fltVal val="0"/>
                                          </p:val>
                                        </p:tav>
                                        <p:tav tm="100000">
                                          <p:val>
                                            <p:strVal val="#ppt_h"/>
                                          </p:val>
                                        </p:tav>
                                      </p:tavLst>
                                    </p:anim>
                                    <p:animEffect transition="in" filter="fade">
                                      <p:cBhvr>
                                        <p:cTn id="15" dur="250"/>
                                        <p:tgtEl>
                                          <p:spTgt spid="21"/>
                                        </p:tgtEl>
                                      </p:cBhvr>
                                    </p:animEffect>
                                  </p:childTnLst>
                                </p:cTn>
                              </p:par>
                            </p:childTnLst>
                          </p:cTn>
                        </p:par>
                        <p:par>
                          <p:cTn id="16" fill="hold">
                            <p:stCondLst>
                              <p:cond delay="500"/>
                            </p:stCondLst>
                            <p:childTnLst>
                              <p:par>
                                <p:cTn id="17" presetID="53" presetClass="entr" presetSubtype="16" fill="hold" nodeType="after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p:cTn id="19" dur="250" fill="hold"/>
                                        <p:tgtEl>
                                          <p:spTgt spid="22"/>
                                        </p:tgtEl>
                                        <p:attrNameLst>
                                          <p:attrName>ppt_w</p:attrName>
                                        </p:attrNameLst>
                                      </p:cBhvr>
                                      <p:tavLst>
                                        <p:tav tm="0">
                                          <p:val>
                                            <p:fltVal val="0"/>
                                          </p:val>
                                        </p:tav>
                                        <p:tav tm="100000">
                                          <p:val>
                                            <p:strVal val="#ppt_w"/>
                                          </p:val>
                                        </p:tav>
                                      </p:tavLst>
                                    </p:anim>
                                    <p:anim calcmode="lin" valueType="num">
                                      <p:cBhvr>
                                        <p:cTn id="20" dur="250" fill="hold"/>
                                        <p:tgtEl>
                                          <p:spTgt spid="22"/>
                                        </p:tgtEl>
                                        <p:attrNameLst>
                                          <p:attrName>ppt_h</p:attrName>
                                        </p:attrNameLst>
                                      </p:cBhvr>
                                      <p:tavLst>
                                        <p:tav tm="0">
                                          <p:val>
                                            <p:fltVal val="0"/>
                                          </p:val>
                                        </p:tav>
                                        <p:tav tm="100000">
                                          <p:val>
                                            <p:strVal val="#ppt_h"/>
                                          </p:val>
                                        </p:tav>
                                      </p:tavLst>
                                    </p:anim>
                                    <p:animEffect transition="in" filter="fade">
                                      <p:cBhvr>
                                        <p:cTn id="21" dur="250"/>
                                        <p:tgtEl>
                                          <p:spTgt spid="22"/>
                                        </p:tgtEl>
                                      </p:cBhvr>
                                    </p:animEffect>
                                  </p:childTnLst>
                                </p:cTn>
                              </p:par>
                            </p:childTnLst>
                          </p:cTn>
                        </p:par>
                        <p:par>
                          <p:cTn id="22" fill="hold">
                            <p:stCondLst>
                              <p:cond delay="750"/>
                            </p:stCondLst>
                            <p:childTnLst>
                              <p:par>
                                <p:cTn id="23" presetID="10" presetClass="entr" presetSubtype="0" fill="hold" grpId="0" nodeType="after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250"/>
                                        <p:tgtEl>
                                          <p:spTgt spid="10"/>
                                        </p:tgtEl>
                                      </p:cBhvr>
                                    </p:animEffect>
                                  </p:childTnLst>
                                </p:cTn>
                              </p:par>
                            </p:childTnLst>
                          </p:cTn>
                        </p:par>
                        <p:par>
                          <p:cTn id="26" fill="hold">
                            <p:stCondLst>
                              <p:cond delay="1000"/>
                            </p:stCondLst>
                            <p:childTnLst>
                              <p:par>
                                <p:cTn id="27" presetID="10" presetClass="entr" presetSubtype="0" fill="hold" grpId="0" nodeType="after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250"/>
                                        <p:tgtEl>
                                          <p:spTgt spid="8"/>
                                        </p:tgtEl>
                                      </p:cBhvr>
                                    </p:animEffect>
                                  </p:childTnLst>
                                </p:cTn>
                              </p:par>
                            </p:childTnLst>
                          </p:cTn>
                        </p:par>
                        <p:par>
                          <p:cTn id="30" fill="hold">
                            <p:stCondLst>
                              <p:cond delay="1250"/>
                            </p:stCondLst>
                            <p:childTnLst>
                              <p:par>
                                <p:cTn id="31" presetID="10" presetClass="entr" presetSubtype="0" fill="hold" grpId="0" nodeType="after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250"/>
                                        <p:tgtEl>
                                          <p:spTgt spid="12"/>
                                        </p:tgtEl>
                                      </p:cBhvr>
                                    </p:animEffect>
                                  </p:childTnLst>
                                </p:cTn>
                              </p:par>
                            </p:childTnLst>
                          </p:cTn>
                        </p:par>
                        <p:par>
                          <p:cTn id="34" fill="hold">
                            <p:stCondLst>
                              <p:cond delay="1500"/>
                            </p:stCondLst>
                            <p:childTnLst>
                              <p:par>
                                <p:cTn id="35" presetID="10" presetClass="entr" presetSubtype="0" fill="hold" grpId="0" nodeType="after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250"/>
                                        <p:tgtEl>
                                          <p:spTgt spid="15"/>
                                        </p:tgtEl>
                                      </p:cBhvr>
                                    </p:animEffect>
                                  </p:childTnLst>
                                </p:cTn>
                              </p:par>
                            </p:childTnLst>
                          </p:cTn>
                        </p:par>
                        <p:par>
                          <p:cTn id="38" fill="hold">
                            <p:stCondLst>
                              <p:cond delay="1750"/>
                            </p:stCondLst>
                            <p:childTnLst>
                              <p:par>
                                <p:cTn id="39" presetID="10" presetClass="entr" presetSubtype="0" fill="hold" grpId="0" nodeType="after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250"/>
                                        <p:tgtEl>
                                          <p:spTgt spid="13"/>
                                        </p:tgtEl>
                                      </p:cBhvr>
                                    </p:animEffect>
                                  </p:childTnLst>
                                </p:cTn>
                              </p:par>
                            </p:childTnLst>
                          </p:cTn>
                        </p:par>
                        <p:par>
                          <p:cTn id="42" fill="hold">
                            <p:stCondLst>
                              <p:cond delay="2000"/>
                            </p:stCondLst>
                            <p:childTnLst>
                              <p:par>
                                <p:cTn id="43" presetID="10" presetClass="entr" presetSubtype="0" fill="hold" grpId="0" nodeType="after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fade">
                                      <p:cBhvr>
                                        <p:cTn id="45" dur="250"/>
                                        <p:tgtEl>
                                          <p:spTgt spid="14"/>
                                        </p:tgtEl>
                                      </p:cBhvr>
                                    </p:animEffect>
                                  </p:childTnLst>
                                </p:cTn>
                              </p:par>
                            </p:childTnLst>
                          </p:cTn>
                        </p:par>
                        <p:par>
                          <p:cTn id="46" fill="hold">
                            <p:stCondLst>
                              <p:cond delay="2250"/>
                            </p:stCondLst>
                            <p:childTnLst>
                              <p:par>
                                <p:cTn id="47" presetID="10" presetClass="entr" presetSubtype="0" fill="hold" grpId="0" nodeType="after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250"/>
                                        <p:tgtEl>
                                          <p:spTgt spid="16"/>
                                        </p:tgtEl>
                                      </p:cBhvr>
                                    </p:animEffect>
                                  </p:childTnLst>
                                </p:cTn>
                              </p:par>
                            </p:childTnLst>
                          </p:cTn>
                        </p:par>
                        <p:par>
                          <p:cTn id="50" fill="hold">
                            <p:stCondLst>
                              <p:cond delay="2500"/>
                            </p:stCondLst>
                            <p:childTnLst>
                              <p:par>
                                <p:cTn id="51" presetID="10" presetClass="entr" presetSubtype="0" fill="hold" grpId="0" nodeType="after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fade">
                                      <p:cBhvr>
                                        <p:cTn id="53" dur="250"/>
                                        <p:tgtEl>
                                          <p:spTgt spid="17"/>
                                        </p:tgtEl>
                                      </p:cBhvr>
                                    </p:animEffect>
                                  </p:childTnLst>
                                </p:cTn>
                              </p:par>
                            </p:childTnLst>
                          </p:cTn>
                        </p:par>
                        <p:par>
                          <p:cTn id="54" fill="hold">
                            <p:stCondLst>
                              <p:cond delay="2750"/>
                            </p:stCondLst>
                            <p:childTnLst>
                              <p:par>
                                <p:cTn id="55" presetID="10" presetClass="entr" presetSubtype="0" fill="hold" grpId="0" nodeType="after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250"/>
                                        <p:tgtEl>
                                          <p:spTgt spid="18"/>
                                        </p:tgtEl>
                                      </p:cBhvr>
                                    </p:animEffect>
                                  </p:childTnLst>
                                </p:cTn>
                              </p:par>
                            </p:childTnLst>
                          </p:cTn>
                        </p:par>
                        <p:par>
                          <p:cTn id="58" fill="hold">
                            <p:stCondLst>
                              <p:cond delay="3000"/>
                            </p:stCondLst>
                            <p:childTnLst>
                              <p:par>
                                <p:cTn id="59" presetID="22" presetClass="entr" presetSubtype="1" fill="hold" grpId="0" nodeType="afterEffect">
                                  <p:stCondLst>
                                    <p:cond delay="0"/>
                                  </p:stCondLst>
                                  <p:childTnLst>
                                    <p:set>
                                      <p:cBhvr>
                                        <p:cTn id="60" dur="1" fill="hold">
                                          <p:stCondLst>
                                            <p:cond delay="0"/>
                                          </p:stCondLst>
                                        </p:cTn>
                                        <p:tgtEl>
                                          <p:spTgt spid="9"/>
                                        </p:tgtEl>
                                        <p:attrNameLst>
                                          <p:attrName>style.visibility</p:attrName>
                                        </p:attrNameLst>
                                      </p:cBhvr>
                                      <p:to>
                                        <p:strVal val="visible"/>
                                      </p:to>
                                    </p:set>
                                    <p:animEffect transition="in" filter="wipe(up)">
                                      <p:cBhvr>
                                        <p:cTn id="61" dur="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2" grpId="0"/>
      <p:bldP spid="13" grpId="0"/>
      <p:bldP spid="14" grpId="0"/>
      <p:bldP spid="15" grpId="0"/>
      <p:bldP spid="16" grpId="0"/>
      <p:bldP spid="17" grpId="0"/>
      <p:bldP spid="18" grpId="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0" y="0"/>
            <a:ext cx="9144000" cy="126876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p:nvSpPr>
        <p:spPr>
          <a:xfrm>
            <a:off x="214313" y="230965"/>
            <a:ext cx="8008859" cy="769441"/>
          </a:xfrm>
          <a:prstGeom prst="rect">
            <a:avLst/>
          </a:prstGeom>
          <a:noFill/>
        </p:spPr>
        <p:txBody>
          <a:bodyPr wrap="none" rtlCol="0">
            <a:spAutoFit/>
          </a:bodyPr>
          <a:lstStyle/>
          <a:p>
            <a:r>
              <a:rPr lang="en-US" sz="4400" dirty="0">
                <a:solidFill>
                  <a:prstClr val="white">
                    <a:lumMod val="75000"/>
                  </a:prstClr>
                </a:solidFill>
              </a:rPr>
              <a:t>CORE COMPETENCE: </a:t>
            </a:r>
            <a:r>
              <a:rPr lang="en-US" sz="4400" dirty="0" smtClean="0">
                <a:solidFill>
                  <a:prstClr val="black">
                    <a:lumMod val="50000"/>
                    <a:lumOff val="50000"/>
                  </a:prstClr>
                </a:solidFill>
              </a:rPr>
              <a:t>KNOWN FOR</a:t>
            </a:r>
            <a:endParaRPr lang="en-CA" sz="2800" b="1" dirty="0">
              <a:solidFill>
                <a:prstClr val="black">
                  <a:lumMod val="50000"/>
                  <a:lumOff val="50000"/>
                </a:prstClr>
              </a:solidFill>
            </a:endParaRPr>
          </a:p>
        </p:txBody>
      </p:sp>
      <p:sp>
        <p:nvSpPr>
          <p:cNvPr id="13" name="TextBox 12"/>
          <p:cNvSpPr txBox="1"/>
          <p:nvPr/>
        </p:nvSpPr>
        <p:spPr>
          <a:xfrm>
            <a:off x="214313" y="4515459"/>
            <a:ext cx="4982790" cy="2123658"/>
          </a:xfrm>
          <a:prstGeom prst="rect">
            <a:avLst/>
          </a:prstGeom>
          <a:noFill/>
        </p:spPr>
        <p:txBody>
          <a:bodyPr wrap="square" rtlCol="0">
            <a:spAutoFit/>
          </a:bodyPr>
          <a:lstStyle/>
          <a:p>
            <a:r>
              <a:rPr lang="en-US" sz="1100" b="1" dirty="0">
                <a:solidFill>
                  <a:prstClr val="black"/>
                </a:solidFill>
              </a:rPr>
              <a:t>Strategic Priorities:</a:t>
            </a:r>
          </a:p>
          <a:p>
            <a:r>
              <a:rPr lang="en-US" sz="1100" i="1" dirty="0">
                <a:solidFill>
                  <a:prstClr val="black"/>
                </a:solidFill>
              </a:rPr>
              <a:t>X: Leverages / Enhances All Core Competences</a:t>
            </a:r>
          </a:p>
          <a:p>
            <a:r>
              <a:rPr lang="en-US" sz="1100" i="1" dirty="0">
                <a:solidFill>
                  <a:prstClr val="black"/>
                </a:solidFill>
              </a:rPr>
              <a:t>Y: Leverages / Enhances Two Core Competences</a:t>
            </a:r>
          </a:p>
          <a:p>
            <a:r>
              <a:rPr lang="en-US" sz="1100" i="1" dirty="0">
                <a:solidFill>
                  <a:prstClr val="black"/>
                </a:solidFill>
              </a:rPr>
              <a:t>Z: Leverages / Enhances One of </a:t>
            </a:r>
            <a:r>
              <a:rPr lang="en-US" sz="1100" i="1" dirty="0" smtClean="0">
                <a:solidFill>
                  <a:prstClr val="black"/>
                </a:solidFill>
              </a:rPr>
              <a:t>Core </a:t>
            </a:r>
            <a:r>
              <a:rPr lang="en-US" sz="1100" i="1" dirty="0">
                <a:solidFill>
                  <a:prstClr val="black"/>
                </a:solidFill>
              </a:rPr>
              <a:t>Competences</a:t>
            </a:r>
          </a:p>
          <a:p>
            <a:endParaRPr lang="en-US" sz="1100" i="1" dirty="0">
              <a:solidFill>
                <a:prstClr val="black"/>
              </a:solidFill>
            </a:endParaRPr>
          </a:p>
          <a:p>
            <a:r>
              <a:rPr lang="en-US" sz="1100" b="1" dirty="0">
                <a:solidFill>
                  <a:prstClr val="black"/>
                </a:solidFill>
              </a:rPr>
              <a:t>Strategic Principles:</a:t>
            </a:r>
          </a:p>
          <a:p>
            <a:pPr marL="214313" indent="-214313">
              <a:buFont typeface="Arial" panose="020B0604020202020204" pitchFamily="34" charset="0"/>
              <a:buChar char="•"/>
            </a:pPr>
            <a:r>
              <a:rPr lang="en-US" sz="1100" i="1" dirty="0">
                <a:solidFill>
                  <a:prstClr val="black"/>
                </a:solidFill>
              </a:rPr>
              <a:t>Does this enhance our relationships / networks?</a:t>
            </a:r>
          </a:p>
          <a:p>
            <a:pPr marL="214313" indent="-214313">
              <a:buFont typeface="Arial" panose="020B0604020202020204" pitchFamily="34" charset="0"/>
              <a:buChar char="•"/>
            </a:pPr>
            <a:r>
              <a:rPr lang="en-US" sz="1100" i="1" dirty="0">
                <a:solidFill>
                  <a:prstClr val="black"/>
                </a:solidFill>
              </a:rPr>
              <a:t>Does this exemplify our innovativeness?</a:t>
            </a:r>
          </a:p>
          <a:p>
            <a:pPr marL="214313" indent="-214313">
              <a:buFont typeface="Arial" panose="020B0604020202020204" pitchFamily="34" charset="0"/>
              <a:buChar char="•"/>
            </a:pPr>
            <a:r>
              <a:rPr lang="en-US" sz="1100" i="1" dirty="0">
                <a:solidFill>
                  <a:prstClr val="black"/>
                </a:solidFill>
              </a:rPr>
              <a:t>Does this improve our communications capabilities?</a:t>
            </a:r>
          </a:p>
          <a:p>
            <a:pPr marL="214313" indent="-214313">
              <a:buFont typeface="Arial" panose="020B0604020202020204" pitchFamily="34" charset="0"/>
              <a:buChar char="•"/>
            </a:pPr>
            <a:r>
              <a:rPr lang="en-US" sz="1100" i="1" dirty="0">
                <a:solidFill>
                  <a:prstClr val="black"/>
                </a:solidFill>
              </a:rPr>
              <a:t>Are we convening a collaborative effort?</a:t>
            </a:r>
          </a:p>
          <a:p>
            <a:pPr marL="214313" indent="-214313">
              <a:buFont typeface="Arial" panose="020B0604020202020204" pitchFamily="34" charset="0"/>
              <a:buChar char="•"/>
            </a:pPr>
            <a:r>
              <a:rPr lang="en-US" sz="1100" i="1" dirty="0">
                <a:solidFill>
                  <a:prstClr val="black"/>
                </a:solidFill>
              </a:rPr>
              <a:t>Are we leading a pioneering effort?</a:t>
            </a:r>
          </a:p>
          <a:p>
            <a:pPr marL="214313" indent="-214313">
              <a:buFont typeface="Arial" panose="020B0604020202020204" pitchFamily="34" charset="0"/>
              <a:buChar char="•"/>
            </a:pPr>
            <a:r>
              <a:rPr lang="en-US" sz="1100" i="1" dirty="0">
                <a:solidFill>
                  <a:prstClr val="black"/>
                </a:solidFill>
              </a:rPr>
              <a:t>Are we communicating an advantageous position?</a:t>
            </a:r>
            <a:endParaRPr lang="en-CA" sz="1100" i="1" dirty="0">
              <a:solidFill>
                <a:prstClr val="black"/>
              </a:solidFill>
            </a:endParaRPr>
          </a:p>
        </p:txBody>
      </p:sp>
      <p:pic>
        <p:nvPicPr>
          <p:cNvPr id="15" name="Picture 14"/>
          <p:cNvPicPr>
            <a:picLocks noChangeAspect="1"/>
          </p:cNvPicPr>
          <p:nvPr/>
        </p:nvPicPr>
        <p:blipFill>
          <a:blip r:embed="rId2"/>
          <a:stretch>
            <a:fillRect/>
          </a:stretch>
        </p:blipFill>
        <p:spPr>
          <a:xfrm>
            <a:off x="214312" y="1604985"/>
            <a:ext cx="3061543" cy="691316"/>
          </a:xfrm>
          <a:prstGeom prst="rect">
            <a:avLst/>
          </a:prstGeom>
        </p:spPr>
      </p:pic>
      <p:grpSp>
        <p:nvGrpSpPr>
          <p:cNvPr id="4" name="Group 3"/>
          <p:cNvGrpSpPr/>
          <p:nvPr/>
        </p:nvGrpSpPr>
        <p:grpSpPr>
          <a:xfrm>
            <a:off x="3491880" y="1604985"/>
            <a:ext cx="2982853" cy="2982853"/>
            <a:chOff x="3408000" y="1484784"/>
            <a:chExt cx="2982853" cy="2982853"/>
          </a:xfrm>
        </p:grpSpPr>
        <p:sp>
          <p:nvSpPr>
            <p:cNvPr id="8" name="Oval 7"/>
            <p:cNvSpPr/>
            <p:nvPr/>
          </p:nvSpPr>
          <p:spPr>
            <a:xfrm>
              <a:off x="3408000" y="1484784"/>
              <a:ext cx="2982853" cy="2982853"/>
            </a:xfrm>
            <a:prstGeom prst="ellipse">
              <a:avLst/>
            </a:prstGeom>
            <a:solidFill>
              <a:schemeClr val="accent1">
                <a:lumMod val="75000"/>
                <a:alpha val="32000"/>
              </a:schemeClr>
            </a:solidFill>
            <a:ln w="762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350">
                <a:solidFill>
                  <a:prstClr val="white"/>
                </a:solidFill>
              </a:endParaRPr>
            </a:p>
          </p:txBody>
        </p:sp>
        <p:sp>
          <p:nvSpPr>
            <p:cNvPr id="5" name="TextBox 4"/>
            <p:cNvSpPr txBox="1"/>
            <p:nvPr/>
          </p:nvSpPr>
          <p:spPr>
            <a:xfrm>
              <a:off x="3412365" y="2462603"/>
              <a:ext cx="2235396" cy="801212"/>
            </a:xfrm>
            <a:prstGeom prst="rect">
              <a:avLst/>
            </a:prstGeom>
            <a:noFill/>
          </p:spPr>
          <p:txBody>
            <a:bodyPr wrap="none" rtlCol="0" anchor="ctr">
              <a:spAutoFit/>
            </a:bodyPr>
            <a:lstStyle/>
            <a:p>
              <a:pPr algn="ctr"/>
              <a:r>
                <a:rPr lang="en-US" sz="2100" b="1" dirty="0">
                  <a:solidFill>
                    <a:prstClr val="black"/>
                  </a:solidFill>
                </a:rPr>
                <a:t>Positioning &amp;</a:t>
              </a:r>
            </a:p>
            <a:p>
              <a:pPr algn="ctr"/>
              <a:r>
                <a:rPr lang="en-US" sz="2100" b="1" dirty="0">
                  <a:solidFill>
                    <a:prstClr val="black"/>
                  </a:solidFill>
                </a:rPr>
                <a:t>Communications</a:t>
              </a:r>
              <a:endParaRPr lang="en-CA" sz="2100" b="1" dirty="0">
                <a:solidFill>
                  <a:prstClr val="black"/>
                </a:solidFill>
              </a:endParaRPr>
            </a:p>
          </p:txBody>
        </p:sp>
      </p:grpSp>
      <p:grpSp>
        <p:nvGrpSpPr>
          <p:cNvPr id="22" name="Group 21"/>
          <p:cNvGrpSpPr/>
          <p:nvPr/>
        </p:nvGrpSpPr>
        <p:grpSpPr>
          <a:xfrm>
            <a:off x="4613940" y="3525891"/>
            <a:ext cx="2982853" cy="2982853"/>
            <a:chOff x="4530060" y="3405690"/>
            <a:chExt cx="2982853" cy="2982853"/>
          </a:xfrm>
        </p:grpSpPr>
        <p:sp>
          <p:nvSpPr>
            <p:cNvPr id="2" name="Oval 1"/>
            <p:cNvSpPr/>
            <p:nvPr/>
          </p:nvSpPr>
          <p:spPr>
            <a:xfrm>
              <a:off x="4530060" y="3405690"/>
              <a:ext cx="2982853" cy="2982853"/>
            </a:xfrm>
            <a:prstGeom prst="ellipse">
              <a:avLst/>
            </a:prstGeom>
            <a:solidFill>
              <a:schemeClr val="tx2">
                <a:lumMod val="75000"/>
                <a:alpha val="32000"/>
              </a:schemeClr>
            </a:solidFill>
            <a:ln w="762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350">
                <a:solidFill>
                  <a:prstClr val="white"/>
                </a:solidFill>
              </a:endParaRPr>
            </a:p>
          </p:txBody>
        </p:sp>
        <p:sp>
          <p:nvSpPr>
            <p:cNvPr id="6" name="TextBox 5"/>
            <p:cNvSpPr txBox="1"/>
            <p:nvPr/>
          </p:nvSpPr>
          <p:spPr>
            <a:xfrm>
              <a:off x="5209773" y="4742506"/>
              <a:ext cx="1623430" cy="801212"/>
            </a:xfrm>
            <a:prstGeom prst="rect">
              <a:avLst/>
            </a:prstGeom>
            <a:noFill/>
          </p:spPr>
          <p:txBody>
            <a:bodyPr wrap="none" rtlCol="0" anchor="ctr">
              <a:spAutoFit/>
            </a:bodyPr>
            <a:lstStyle/>
            <a:p>
              <a:pPr algn="ctr"/>
              <a:r>
                <a:rPr lang="en-US" sz="2100" b="1" dirty="0">
                  <a:solidFill>
                    <a:prstClr val="black"/>
                  </a:solidFill>
                </a:rPr>
                <a:t>Pioneering</a:t>
              </a:r>
            </a:p>
            <a:p>
              <a:pPr algn="ctr"/>
              <a:r>
                <a:rPr lang="en-US" sz="2100" b="1" dirty="0">
                  <a:solidFill>
                    <a:prstClr val="black"/>
                  </a:solidFill>
                </a:rPr>
                <a:t>Innovations</a:t>
              </a:r>
              <a:endParaRPr lang="en-CA" sz="2100" b="1" dirty="0">
                <a:solidFill>
                  <a:prstClr val="black"/>
                </a:solidFill>
              </a:endParaRPr>
            </a:p>
          </p:txBody>
        </p:sp>
      </p:grpSp>
      <p:grpSp>
        <p:nvGrpSpPr>
          <p:cNvPr id="10" name="Group 9"/>
          <p:cNvGrpSpPr/>
          <p:nvPr/>
        </p:nvGrpSpPr>
        <p:grpSpPr>
          <a:xfrm>
            <a:off x="5736000" y="1604985"/>
            <a:ext cx="2982853" cy="2982853"/>
            <a:chOff x="5652120" y="1484784"/>
            <a:chExt cx="2982853" cy="2982853"/>
          </a:xfrm>
        </p:grpSpPr>
        <p:sp>
          <p:nvSpPr>
            <p:cNvPr id="9" name="Oval 8"/>
            <p:cNvSpPr/>
            <p:nvPr/>
          </p:nvSpPr>
          <p:spPr>
            <a:xfrm>
              <a:off x="5652120" y="1484784"/>
              <a:ext cx="2982853" cy="2982853"/>
            </a:xfrm>
            <a:prstGeom prst="ellipse">
              <a:avLst/>
            </a:prstGeom>
            <a:solidFill>
              <a:schemeClr val="accent1">
                <a:lumMod val="50000"/>
                <a:alpha val="32000"/>
              </a:schemeClr>
            </a:solidFill>
            <a:ln w="762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350">
                <a:solidFill>
                  <a:prstClr val="white"/>
                </a:solidFill>
              </a:endParaRPr>
            </a:p>
          </p:txBody>
        </p:sp>
        <p:sp>
          <p:nvSpPr>
            <p:cNvPr id="7" name="TextBox 6"/>
            <p:cNvSpPr txBox="1"/>
            <p:nvPr/>
          </p:nvSpPr>
          <p:spPr>
            <a:xfrm>
              <a:off x="6465914" y="2462603"/>
              <a:ext cx="2094001" cy="801212"/>
            </a:xfrm>
            <a:prstGeom prst="rect">
              <a:avLst/>
            </a:prstGeom>
            <a:noFill/>
          </p:spPr>
          <p:txBody>
            <a:bodyPr wrap="none" rtlCol="0" anchor="ctr">
              <a:spAutoFit/>
            </a:bodyPr>
            <a:lstStyle/>
            <a:p>
              <a:pPr algn="ctr"/>
              <a:r>
                <a:rPr lang="en-US" sz="2100" b="1" dirty="0">
                  <a:solidFill>
                    <a:prstClr val="black"/>
                  </a:solidFill>
                </a:rPr>
                <a:t>Relationships &amp;</a:t>
              </a:r>
            </a:p>
            <a:p>
              <a:pPr algn="ctr"/>
              <a:r>
                <a:rPr lang="en-US" sz="2100" b="1" dirty="0">
                  <a:solidFill>
                    <a:prstClr val="black"/>
                  </a:solidFill>
                </a:rPr>
                <a:t>Network</a:t>
              </a:r>
              <a:endParaRPr lang="en-CA" sz="2100" b="1" dirty="0">
                <a:solidFill>
                  <a:prstClr val="black"/>
                </a:solidFill>
              </a:endParaRPr>
            </a:p>
          </p:txBody>
        </p:sp>
      </p:grpSp>
      <p:sp>
        <p:nvSpPr>
          <p:cNvPr id="11" name="TextBox 10"/>
          <p:cNvSpPr txBox="1"/>
          <p:nvPr/>
        </p:nvSpPr>
        <p:spPr>
          <a:xfrm>
            <a:off x="5956529" y="3604899"/>
            <a:ext cx="297674" cy="325492"/>
          </a:xfrm>
          <a:prstGeom prst="rect">
            <a:avLst/>
          </a:prstGeom>
          <a:noFill/>
        </p:spPr>
        <p:txBody>
          <a:bodyPr wrap="none" rtlCol="0">
            <a:spAutoFit/>
          </a:bodyPr>
          <a:lstStyle/>
          <a:p>
            <a:pPr algn="ctr"/>
            <a:r>
              <a:rPr lang="en-US" sz="1350" i="1" dirty="0">
                <a:solidFill>
                  <a:prstClr val="white"/>
                </a:solidFill>
              </a:rPr>
              <a:t>X</a:t>
            </a:r>
            <a:endParaRPr lang="en-CA" sz="1350" i="1" dirty="0">
              <a:solidFill>
                <a:prstClr val="white"/>
              </a:solidFill>
            </a:endParaRPr>
          </a:p>
        </p:txBody>
      </p:sp>
      <p:sp>
        <p:nvSpPr>
          <p:cNvPr id="14" name="TextBox 13"/>
          <p:cNvSpPr txBox="1"/>
          <p:nvPr/>
        </p:nvSpPr>
        <p:spPr>
          <a:xfrm>
            <a:off x="5962429" y="4506997"/>
            <a:ext cx="288980" cy="325492"/>
          </a:xfrm>
          <a:prstGeom prst="rect">
            <a:avLst/>
          </a:prstGeom>
          <a:noFill/>
        </p:spPr>
        <p:txBody>
          <a:bodyPr wrap="none" rtlCol="0">
            <a:spAutoFit/>
          </a:bodyPr>
          <a:lstStyle/>
          <a:p>
            <a:pPr algn="ctr"/>
            <a:r>
              <a:rPr lang="en-US" sz="1350" i="1" dirty="0">
                <a:solidFill>
                  <a:prstClr val="white"/>
                </a:solidFill>
              </a:rPr>
              <a:t>Z</a:t>
            </a:r>
            <a:endParaRPr lang="en-CA" sz="1350" i="1" dirty="0">
              <a:solidFill>
                <a:prstClr val="white"/>
              </a:solidFill>
            </a:endParaRPr>
          </a:p>
        </p:txBody>
      </p:sp>
      <p:sp>
        <p:nvSpPr>
          <p:cNvPr id="16" name="TextBox 15"/>
          <p:cNvSpPr txBox="1"/>
          <p:nvPr/>
        </p:nvSpPr>
        <p:spPr>
          <a:xfrm>
            <a:off x="6614012" y="3935833"/>
            <a:ext cx="292457" cy="325492"/>
          </a:xfrm>
          <a:prstGeom prst="rect">
            <a:avLst/>
          </a:prstGeom>
          <a:noFill/>
        </p:spPr>
        <p:txBody>
          <a:bodyPr wrap="none" rtlCol="0">
            <a:spAutoFit/>
          </a:bodyPr>
          <a:lstStyle/>
          <a:p>
            <a:pPr algn="ctr"/>
            <a:r>
              <a:rPr lang="en-US" sz="1350" i="1" dirty="0">
                <a:solidFill>
                  <a:prstClr val="white"/>
                </a:solidFill>
              </a:rPr>
              <a:t>Y</a:t>
            </a:r>
            <a:endParaRPr lang="en-CA" sz="1350" i="1" dirty="0">
              <a:solidFill>
                <a:prstClr val="white"/>
              </a:solidFill>
            </a:endParaRPr>
          </a:p>
        </p:txBody>
      </p:sp>
      <p:sp>
        <p:nvSpPr>
          <p:cNvPr id="17" name="TextBox 16"/>
          <p:cNvSpPr txBox="1"/>
          <p:nvPr/>
        </p:nvSpPr>
        <p:spPr>
          <a:xfrm>
            <a:off x="5304264" y="3935833"/>
            <a:ext cx="292457" cy="325492"/>
          </a:xfrm>
          <a:prstGeom prst="rect">
            <a:avLst/>
          </a:prstGeom>
          <a:noFill/>
        </p:spPr>
        <p:txBody>
          <a:bodyPr wrap="none" rtlCol="0">
            <a:spAutoFit/>
          </a:bodyPr>
          <a:lstStyle/>
          <a:p>
            <a:pPr algn="ctr"/>
            <a:r>
              <a:rPr lang="en-US" sz="1350" i="1" dirty="0">
                <a:solidFill>
                  <a:prstClr val="white"/>
                </a:solidFill>
              </a:rPr>
              <a:t>Y</a:t>
            </a:r>
            <a:endParaRPr lang="en-CA" sz="1350" i="1" dirty="0">
              <a:solidFill>
                <a:prstClr val="white"/>
              </a:solidFill>
            </a:endParaRPr>
          </a:p>
        </p:txBody>
      </p:sp>
      <p:sp>
        <p:nvSpPr>
          <p:cNvPr id="18" name="TextBox 17"/>
          <p:cNvSpPr txBox="1"/>
          <p:nvPr/>
        </p:nvSpPr>
        <p:spPr>
          <a:xfrm>
            <a:off x="5959137" y="2721642"/>
            <a:ext cx="292457" cy="325492"/>
          </a:xfrm>
          <a:prstGeom prst="rect">
            <a:avLst/>
          </a:prstGeom>
          <a:noFill/>
        </p:spPr>
        <p:txBody>
          <a:bodyPr wrap="none" rtlCol="0">
            <a:spAutoFit/>
          </a:bodyPr>
          <a:lstStyle/>
          <a:p>
            <a:pPr algn="ctr"/>
            <a:r>
              <a:rPr lang="en-US" sz="1350" i="1" dirty="0">
                <a:solidFill>
                  <a:prstClr val="white"/>
                </a:solidFill>
              </a:rPr>
              <a:t>Y</a:t>
            </a:r>
            <a:endParaRPr lang="en-CA" sz="1350" i="1" dirty="0">
              <a:solidFill>
                <a:prstClr val="white"/>
              </a:solidFill>
            </a:endParaRPr>
          </a:p>
        </p:txBody>
      </p:sp>
      <p:sp>
        <p:nvSpPr>
          <p:cNvPr id="19" name="TextBox 18"/>
          <p:cNvSpPr txBox="1"/>
          <p:nvPr/>
        </p:nvSpPr>
        <p:spPr>
          <a:xfrm>
            <a:off x="4695333" y="3451091"/>
            <a:ext cx="288980" cy="325492"/>
          </a:xfrm>
          <a:prstGeom prst="rect">
            <a:avLst/>
          </a:prstGeom>
          <a:noFill/>
        </p:spPr>
        <p:txBody>
          <a:bodyPr wrap="none" rtlCol="0">
            <a:spAutoFit/>
          </a:bodyPr>
          <a:lstStyle/>
          <a:p>
            <a:pPr algn="ctr"/>
            <a:r>
              <a:rPr lang="en-US" sz="1350" i="1" dirty="0">
                <a:solidFill>
                  <a:prstClr val="white"/>
                </a:solidFill>
              </a:rPr>
              <a:t>Z</a:t>
            </a:r>
            <a:endParaRPr lang="en-CA" sz="1350" i="1" dirty="0">
              <a:solidFill>
                <a:prstClr val="white"/>
              </a:solidFill>
            </a:endParaRPr>
          </a:p>
        </p:txBody>
      </p:sp>
      <p:sp>
        <p:nvSpPr>
          <p:cNvPr id="20" name="TextBox 19"/>
          <p:cNvSpPr txBox="1"/>
          <p:nvPr/>
        </p:nvSpPr>
        <p:spPr>
          <a:xfrm>
            <a:off x="7085639" y="3443343"/>
            <a:ext cx="288980" cy="325492"/>
          </a:xfrm>
          <a:prstGeom prst="rect">
            <a:avLst/>
          </a:prstGeom>
          <a:noFill/>
        </p:spPr>
        <p:txBody>
          <a:bodyPr wrap="none" rtlCol="0">
            <a:spAutoFit/>
          </a:bodyPr>
          <a:lstStyle/>
          <a:p>
            <a:pPr algn="ctr"/>
            <a:r>
              <a:rPr lang="en-US" sz="1350" i="1" dirty="0">
                <a:solidFill>
                  <a:prstClr val="white"/>
                </a:solidFill>
              </a:rPr>
              <a:t>Z</a:t>
            </a:r>
            <a:endParaRPr lang="en-CA" sz="1350" i="1" dirty="0">
              <a:solidFill>
                <a:prstClr val="white"/>
              </a:solidFill>
            </a:endParaRPr>
          </a:p>
        </p:txBody>
      </p:sp>
      <p:sp>
        <p:nvSpPr>
          <p:cNvPr id="3" name="TextBox 2"/>
          <p:cNvSpPr txBox="1"/>
          <p:nvPr/>
        </p:nvSpPr>
        <p:spPr>
          <a:xfrm>
            <a:off x="214313" y="835544"/>
            <a:ext cx="4067652" cy="369332"/>
          </a:xfrm>
          <a:prstGeom prst="rect">
            <a:avLst/>
          </a:prstGeom>
          <a:noFill/>
        </p:spPr>
        <p:txBody>
          <a:bodyPr wrap="none" rtlCol="0">
            <a:spAutoFit/>
          </a:bodyPr>
          <a:lstStyle/>
          <a:p>
            <a:r>
              <a:rPr lang="en-US" dirty="0">
                <a:solidFill>
                  <a:prstClr val="black">
                    <a:lumMod val="50000"/>
                    <a:lumOff val="50000"/>
                  </a:prstClr>
                </a:solidFill>
              </a:rPr>
              <a:t>(&amp; WHAT WE WANT TO BE KNOWN FOR</a:t>
            </a:r>
            <a:r>
              <a:rPr lang="en-US" dirty="0" smtClean="0">
                <a:solidFill>
                  <a:prstClr val="black">
                    <a:lumMod val="50000"/>
                    <a:lumOff val="50000"/>
                  </a:prstClr>
                </a:solidFill>
              </a:rPr>
              <a:t>)</a:t>
            </a:r>
            <a:endParaRPr lang="en-CA" dirty="0">
              <a:solidFill>
                <a:prstClr val="black">
                  <a:lumMod val="50000"/>
                  <a:lumOff val="50000"/>
                </a:prstClr>
              </a:solidFill>
            </a:endParaRPr>
          </a:p>
        </p:txBody>
      </p:sp>
    </p:spTree>
    <p:extLst>
      <p:ext uri="{BB962C8B-B14F-4D97-AF65-F5344CB8AC3E}">
        <p14:creationId xmlns:p14="http://schemas.microsoft.com/office/powerpoint/2010/main" val="1848420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250" fill="hold"/>
                                        <p:tgtEl>
                                          <p:spTgt spid="10"/>
                                        </p:tgtEl>
                                        <p:attrNameLst>
                                          <p:attrName>ppt_w</p:attrName>
                                        </p:attrNameLst>
                                      </p:cBhvr>
                                      <p:tavLst>
                                        <p:tav tm="0">
                                          <p:val>
                                            <p:fltVal val="0"/>
                                          </p:val>
                                        </p:tav>
                                        <p:tav tm="100000">
                                          <p:val>
                                            <p:strVal val="#ppt_w"/>
                                          </p:val>
                                        </p:tav>
                                      </p:tavLst>
                                    </p:anim>
                                    <p:anim calcmode="lin" valueType="num">
                                      <p:cBhvr>
                                        <p:cTn id="8" dur="250" fill="hold"/>
                                        <p:tgtEl>
                                          <p:spTgt spid="10"/>
                                        </p:tgtEl>
                                        <p:attrNameLst>
                                          <p:attrName>ppt_h</p:attrName>
                                        </p:attrNameLst>
                                      </p:cBhvr>
                                      <p:tavLst>
                                        <p:tav tm="0">
                                          <p:val>
                                            <p:fltVal val="0"/>
                                          </p:val>
                                        </p:tav>
                                        <p:tav tm="100000">
                                          <p:val>
                                            <p:strVal val="#ppt_h"/>
                                          </p:val>
                                        </p:tav>
                                      </p:tavLst>
                                    </p:anim>
                                    <p:animEffect transition="in" filter="fade">
                                      <p:cBhvr>
                                        <p:cTn id="9" dur="250"/>
                                        <p:tgtEl>
                                          <p:spTgt spid="10"/>
                                        </p:tgtEl>
                                      </p:cBhvr>
                                    </p:animEffect>
                                  </p:childTnLst>
                                </p:cTn>
                              </p:par>
                            </p:childTnLst>
                          </p:cTn>
                        </p:par>
                        <p:par>
                          <p:cTn id="10" fill="hold">
                            <p:stCondLst>
                              <p:cond delay="25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50" fill="hold"/>
                                        <p:tgtEl>
                                          <p:spTgt spid="4"/>
                                        </p:tgtEl>
                                        <p:attrNameLst>
                                          <p:attrName>ppt_w</p:attrName>
                                        </p:attrNameLst>
                                      </p:cBhvr>
                                      <p:tavLst>
                                        <p:tav tm="0">
                                          <p:val>
                                            <p:fltVal val="0"/>
                                          </p:val>
                                        </p:tav>
                                        <p:tav tm="100000">
                                          <p:val>
                                            <p:strVal val="#ppt_w"/>
                                          </p:val>
                                        </p:tav>
                                      </p:tavLst>
                                    </p:anim>
                                    <p:anim calcmode="lin" valueType="num">
                                      <p:cBhvr>
                                        <p:cTn id="14" dur="250" fill="hold"/>
                                        <p:tgtEl>
                                          <p:spTgt spid="4"/>
                                        </p:tgtEl>
                                        <p:attrNameLst>
                                          <p:attrName>ppt_h</p:attrName>
                                        </p:attrNameLst>
                                      </p:cBhvr>
                                      <p:tavLst>
                                        <p:tav tm="0">
                                          <p:val>
                                            <p:fltVal val="0"/>
                                          </p:val>
                                        </p:tav>
                                        <p:tav tm="100000">
                                          <p:val>
                                            <p:strVal val="#ppt_h"/>
                                          </p:val>
                                        </p:tav>
                                      </p:tavLst>
                                    </p:anim>
                                    <p:animEffect transition="in" filter="fade">
                                      <p:cBhvr>
                                        <p:cTn id="15" dur="250"/>
                                        <p:tgtEl>
                                          <p:spTgt spid="4"/>
                                        </p:tgtEl>
                                      </p:cBhvr>
                                    </p:animEffect>
                                  </p:childTnLst>
                                </p:cTn>
                              </p:par>
                            </p:childTnLst>
                          </p:cTn>
                        </p:par>
                        <p:par>
                          <p:cTn id="16" fill="hold">
                            <p:stCondLst>
                              <p:cond delay="500"/>
                            </p:stCondLst>
                            <p:childTnLst>
                              <p:par>
                                <p:cTn id="17" presetID="53" presetClass="entr" presetSubtype="16" fill="hold" nodeType="after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p:cTn id="19" dur="250" fill="hold"/>
                                        <p:tgtEl>
                                          <p:spTgt spid="22"/>
                                        </p:tgtEl>
                                        <p:attrNameLst>
                                          <p:attrName>ppt_w</p:attrName>
                                        </p:attrNameLst>
                                      </p:cBhvr>
                                      <p:tavLst>
                                        <p:tav tm="0">
                                          <p:val>
                                            <p:fltVal val="0"/>
                                          </p:val>
                                        </p:tav>
                                        <p:tav tm="100000">
                                          <p:val>
                                            <p:strVal val="#ppt_w"/>
                                          </p:val>
                                        </p:tav>
                                      </p:tavLst>
                                    </p:anim>
                                    <p:anim calcmode="lin" valueType="num">
                                      <p:cBhvr>
                                        <p:cTn id="20" dur="250" fill="hold"/>
                                        <p:tgtEl>
                                          <p:spTgt spid="22"/>
                                        </p:tgtEl>
                                        <p:attrNameLst>
                                          <p:attrName>ppt_h</p:attrName>
                                        </p:attrNameLst>
                                      </p:cBhvr>
                                      <p:tavLst>
                                        <p:tav tm="0">
                                          <p:val>
                                            <p:fltVal val="0"/>
                                          </p:val>
                                        </p:tav>
                                        <p:tav tm="100000">
                                          <p:val>
                                            <p:strVal val="#ppt_h"/>
                                          </p:val>
                                        </p:tav>
                                      </p:tavLst>
                                    </p:anim>
                                    <p:animEffect transition="in" filter="fade">
                                      <p:cBhvr>
                                        <p:cTn id="21" dur="250"/>
                                        <p:tgtEl>
                                          <p:spTgt spid="22"/>
                                        </p:tgtEl>
                                      </p:cBhvr>
                                    </p:animEffect>
                                  </p:childTnLst>
                                </p:cTn>
                              </p:par>
                            </p:childTnLst>
                          </p:cTn>
                        </p:par>
                        <p:par>
                          <p:cTn id="22" fill="hold">
                            <p:stCondLst>
                              <p:cond delay="750"/>
                            </p:stCondLst>
                            <p:childTnLst>
                              <p:par>
                                <p:cTn id="23" presetID="10" presetClass="entr" presetSubtype="0" fill="hold" grpId="0"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250"/>
                                        <p:tgtEl>
                                          <p:spTgt spid="11"/>
                                        </p:tgtEl>
                                      </p:cBhvr>
                                    </p:animEffect>
                                  </p:childTnLst>
                                </p:cTn>
                              </p:par>
                            </p:childTnLst>
                          </p:cTn>
                        </p:par>
                        <p:par>
                          <p:cTn id="26" fill="hold">
                            <p:stCondLst>
                              <p:cond delay="1000"/>
                            </p:stCondLst>
                            <p:childTnLst>
                              <p:par>
                                <p:cTn id="27" presetID="10" presetClass="entr" presetSubtype="0" fill="hold" grpId="0" nodeType="after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250"/>
                                        <p:tgtEl>
                                          <p:spTgt spid="18"/>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250"/>
                                        <p:tgtEl>
                                          <p:spTgt spid="17"/>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250"/>
                                        <p:tgtEl>
                                          <p:spTgt spid="16"/>
                                        </p:tgtEl>
                                      </p:cBhvr>
                                    </p:animEffect>
                                  </p:childTnLst>
                                </p:cTn>
                              </p:par>
                            </p:childTnLst>
                          </p:cTn>
                        </p:par>
                        <p:par>
                          <p:cTn id="36" fill="hold">
                            <p:stCondLst>
                              <p:cond delay="1250"/>
                            </p:stCondLst>
                            <p:childTnLst>
                              <p:par>
                                <p:cTn id="37" presetID="10" presetClass="entr" presetSubtype="0" fill="hold" grpId="0" nodeType="after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250"/>
                                        <p:tgtEl>
                                          <p:spTgt spid="2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250"/>
                                        <p:tgtEl>
                                          <p:spTgt spid="19"/>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fade">
                                      <p:cBhvr>
                                        <p:cTn id="45" dur="250"/>
                                        <p:tgtEl>
                                          <p:spTgt spid="14"/>
                                        </p:tgtEl>
                                      </p:cBhvr>
                                    </p:animEffect>
                                  </p:childTnLst>
                                </p:cTn>
                              </p:par>
                              <p:par>
                                <p:cTn id="46" presetID="22" presetClass="entr" presetSubtype="1" fill="hold" grpId="0"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wipe(up)">
                                      <p:cBhvr>
                                        <p:cTn id="4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1" grpId="0"/>
      <p:bldP spid="14" grpId="0"/>
      <p:bldP spid="16" grpId="0"/>
      <p:bldP spid="17" grpId="0"/>
      <p:bldP spid="18" grpId="0"/>
      <p:bldP spid="19" grpId="0"/>
      <p:bldP spid="20" grpId="0"/>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Proposal for Reorganization of Advisory Council</a:t>
            </a:r>
            <a:endParaRPr lang="en-US" dirty="0"/>
          </a:p>
        </p:txBody>
      </p:sp>
      <p:sp>
        <p:nvSpPr>
          <p:cNvPr id="3" name="Content Placeholder 2"/>
          <p:cNvSpPr>
            <a:spLocks noGrp="1"/>
          </p:cNvSpPr>
          <p:nvPr>
            <p:ph idx="1"/>
          </p:nvPr>
        </p:nvSpPr>
        <p:spPr>
          <a:xfrm>
            <a:off x="628650" y="1825625"/>
            <a:ext cx="8335838" cy="4351338"/>
          </a:xfrm>
        </p:spPr>
        <p:txBody>
          <a:bodyPr>
            <a:normAutofit/>
          </a:bodyPr>
          <a:lstStyle/>
          <a:p>
            <a:r>
              <a:rPr lang="en-HK" dirty="0" smtClean="0"/>
              <a:t>Formation of </a:t>
            </a:r>
            <a:r>
              <a:rPr lang="en-HK" b="1" dirty="0" smtClean="0"/>
              <a:t>Advisory Subcommittees</a:t>
            </a:r>
          </a:p>
          <a:p>
            <a:pPr lvl="1"/>
            <a:r>
              <a:rPr lang="en-HK" dirty="0" smtClean="0"/>
              <a:t>Board + Advisory Council Member + Other Industry Experts</a:t>
            </a:r>
          </a:p>
          <a:p>
            <a:pPr lvl="1"/>
            <a:r>
              <a:rPr lang="en-HK" dirty="0" smtClean="0"/>
              <a:t>Based on Core Values:</a:t>
            </a:r>
          </a:p>
          <a:p>
            <a:pPr lvl="2"/>
            <a:r>
              <a:rPr lang="en-HK" b="1" dirty="0" smtClean="0">
                <a:solidFill>
                  <a:srgbClr val="00B050"/>
                </a:solidFill>
              </a:rPr>
              <a:t>Business, Industry &amp; </a:t>
            </a:r>
            <a:r>
              <a:rPr lang="en-HK" b="1" dirty="0" err="1" smtClean="0">
                <a:solidFill>
                  <a:srgbClr val="00B050"/>
                </a:solidFill>
              </a:rPr>
              <a:t>Namesphere</a:t>
            </a:r>
            <a:r>
              <a:rPr lang="en-HK" b="1" dirty="0">
                <a:solidFill>
                  <a:srgbClr val="00B050"/>
                </a:solidFill>
              </a:rPr>
              <a:t/>
            </a:r>
            <a:br>
              <a:rPr lang="en-HK" b="1" dirty="0">
                <a:solidFill>
                  <a:srgbClr val="00B050"/>
                </a:solidFill>
              </a:rPr>
            </a:br>
            <a:r>
              <a:rPr lang="en-HK" b="1" dirty="0" smtClean="0">
                <a:solidFill>
                  <a:srgbClr val="00B050"/>
                </a:solidFill>
              </a:rPr>
              <a:t>Committee</a:t>
            </a:r>
          </a:p>
          <a:p>
            <a:pPr lvl="2"/>
            <a:r>
              <a:rPr lang="en-HK" b="1" dirty="0" smtClean="0">
                <a:solidFill>
                  <a:srgbClr val="C00000"/>
                </a:solidFill>
              </a:rPr>
              <a:t>Asia Community &amp; “Asia” Brand</a:t>
            </a:r>
            <a:br>
              <a:rPr lang="en-HK" b="1" dirty="0" smtClean="0">
                <a:solidFill>
                  <a:srgbClr val="C00000"/>
                </a:solidFill>
              </a:rPr>
            </a:br>
            <a:r>
              <a:rPr lang="en-HK" b="1" dirty="0" smtClean="0">
                <a:solidFill>
                  <a:srgbClr val="C00000"/>
                </a:solidFill>
              </a:rPr>
              <a:t>Development Committee</a:t>
            </a:r>
          </a:p>
          <a:p>
            <a:pPr lvl="2"/>
            <a:r>
              <a:rPr lang="en-HK" b="1" dirty="0" smtClean="0">
                <a:solidFill>
                  <a:srgbClr val="0070C0"/>
                </a:solidFill>
              </a:rPr>
              <a:t>ICANN &amp; Internet</a:t>
            </a:r>
            <a:br>
              <a:rPr lang="en-HK" b="1" dirty="0" smtClean="0">
                <a:solidFill>
                  <a:srgbClr val="0070C0"/>
                </a:solidFill>
              </a:rPr>
            </a:br>
            <a:r>
              <a:rPr lang="en-HK" b="1" dirty="0" smtClean="0">
                <a:solidFill>
                  <a:srgbClr val="0070C0"/>
                </a:solidFill>
              </a:rPr>
              <a:t>Governance Committee</a:t>
            </a:r>
            <a:endParaRPr lang="en-US" b="1" dirty="0">
              <a:solidFill>
                <a:srgbClr val="0070C0"/>
              </a:solidFill>
            </a:endParaRPr>
          </a:p>
        </p:txBody>
      </p:sp>
      <p:grpSp>
        <p:nvGrpSpPr>
          <p:cNvPr id="11" name="Group 10"/>
          <p:cNvGrpSpPr/>
          <p:nvPr/>
        </p:nvGrpSpPr>
        <p:grpSpPr>
          <a:xfrm>
            <a:off x="5148064" y="2904911"/>
            <a:ext cx="3643828" cy="3404409"/>
            <a:chOff x="3594925" y="341343"/>
            <a:chExt cx="4829182" cy="4511880"/>
          </a:xfrm>
        </p:grpSpPr>
        <p:sp>
          <p:nvSpPr>
            <p:cNvPr id="5" name="Oval 4"/>
            <p:cNvSpPr/>
            <p:nvPr/>
          </p:nvSpPr>
          <p:spPr>
            <a:xfrm>
              <a:off x="4639653" y="341343"/>
              <a:ext cx="2749990" cy="2749990"/>
            </a:xfrm>
            <a:prstGeom prst="ellipse">
              <a:avLst/>
            </a:prstGeom>
            <a:solidFill>
              <a:schemeClr val="accent2">
                <a:alpha val="32000"/>
              </a:schemeClr>
            </a:solidFill>
            <a:ln w="762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100">
                <a:solidFill>
                  <a:prstClr val="white"/>
                </a:solidFill>
              </a:endParaRPr>
            </a:p>
          </p:txBody>
        </p:sp>
        <p:sp>
          <p:nvSpPr>
            <p:cNvPr id="6" name="Oval 5"/>
            <p:cNvSpPr/>
            <p:nvPr/>
          </p:nvSpPr>
          <p:spPr>
            <a:xfrm>
              <a:off x="3605189" y="2103233"/>
              <a:ext cx="2749990" cy="2749990"/>
            </a:xfrm>
            <a:prstGeom prst="ellipse">
              <a:avLst/>
            </a:prstGeom>
            <a:solidFill>
              <a:srgbClr val="92D050">
                <a:alpha val="32000"/>
              </a:srgbClr>
            </a:solidFill>
            <a:ln w="762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100">
                <a:solidFill>
                  <a:prstClr val="white"/>
                </a:solidFill>
              </a:endParaRPr>
            </a:p>
          </p:txBody>
        </p:sp>
        <p:sp>
          <p:nvSpPr>
            <p:cNvPr id="7" name="Oval 6"/>
            <p:cNvSpPr/>
            <p:nvPr/>
          </p:nvSpPr>
          <p:spPr>
            <a:xfrm>
              <a:off x="5674117" y="2103233"/>
              <a:ext cx="2749990" cy="2749990"/>
            </a:xfrm>
            <a:prstGeom prst="ellipse">
              <a:avLst/>
            </a:prstGeom>
            <a:solidFill>
              <a:schemeClr val="accent1">
                <a:alpha val="32000"/>
              </a:schemeClr>
            </a:solidFill>
            <a:ln w="762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sz="1100">
                <a:solidFill>
                  <a:prstClr val="white"/>
                </a:solidFill>
              </a:endParaRPr>
            </a:p>
          </p:txBody>
        </p:sp>
        <p:sp>
          <p:nvSpPr>
            <p:cNvPr id="8" name="TextBox 7"/>
            <p:cNvSpPr txBox="1"/>
            <p:nvPr/>
          </p:nvSpPr>
          <p:spPr>
            <a:xfrm>
              <a:off x="3594925" y="3095455"/>
              <a:ext cx="2089455" cy="938165"/>
            </a:xfrm>
            <a:prstGeom prst="rect">
              <a:avLst/>
            </a:prstGeom>
            <a:noFill/>
          </p:spPr>
          <p:txBody>
            <a:bodyPr wrap="none" rtlCol="0" anchor="ctr">
              <a:spAutoFit/>
            </a:bodyPr>
            <a:lstStyle/>
            <a:p>
              <a:pPr algn="ctr"/>
              <a:r>
                <a:rPr lang="en-US" sz="2000" b="1" dirty="0">
                  <a:solidFill>
                    <a:prstClr val="black"/>
                  </a:solidFill>
                </a:rPr>
                <a:t>Economically</a:t>
              </a:r>
            </a:p>
            <a:p>
              <a:pPr algn="ctr"/>
              <a:r>
                <a:rPr lang="en-US" sz="2000" b="1" dirty="0">
                  <a:solidFill>
                    <a:prstClr val="black"/>
                  </a:solidFill>
                </a:rPr>
                <a:t>Successful</a:t>
              </a:r>
              <a:endParaRPr lang="en-CA" sz="2000" b="1" dirty="0">
                <a:solidFill>
                  <a:prstClr val="black"/>
                </a:solidFill>
              </a:endParaRPr>
            </a:p>
          </p:txBody>
        </p:sp>
        <p:sp>
          <p:nvSpPr>
            <p:cNvPr id="9" name="TextBox 8"/>
            <p:cNvSpPr txBox="1"/>
            <p:nvPr/>
          </p:nvSpPr>
          <p:spPr>
            <a:xfrm>
              <a:off x="5301591" y="753204"/>
              <a:ext cx="1426113" cy="938165"/>
            </a:xfrm>
            <a:prstGeom prst="rect">
              <a:avLst/>
            </a:prstGeom>
            <a:noFill/>
          </p:spPr>
          <p:txBody>
            <a:bodyPr wrap="none" rtlCol="0" anchor="ctr">
              <a:spAutoFit/>
            </a:bodyPr>
            <a:lstStyle/>
            <a:p>
              <a:pPr algn="ctr"/>
              <a:r>
                <a:rPr lang="en-US" sz="2000" b="1" dirty="0">
                  <a:solidFill>
                    <a:prstClr val="black"/>
                  </a:solidFill>
                </a:rPr>
                <a:t>Asia</a:t>
              </a:r>
            </a:p>
            <a:p>
              <a:pPr algn="ctr"/>
              <a:r>
                <a:rPr lang="en-US" sz="2000" b="1" dirty="0">
                  <a:solidFill>
                    <a:prstClr val="black"/>
                  </a:solidFill>
                </a:rPr>
                <a:t>At Heart</a:t>
              </a:r>
              <a:endParaRPr lang="en-CA" sz="2000" b="1" dirty="0">
                <a:solidFill>
                  <a:prstClr val="black"/>
                </a:solidFill>
              </a:endParaRPr>
            </a:p>
          </p:txBody>
        </p:sp>
        <p:sp>
          <p:nvSpPr>
            <p:cNvPr id="10" name="TextBox 9"/>
            <p:cNvSpPr txBox="1"/>
            <p:nvPr/>
          </p:nvSpPr>
          <p:spPr>
            <a:xfrm>
              <a:off x="6446167" y="3095455"/>
              <a:ext cx="1886953" cy="938165"/>
            </a:xfrm>
            <a:prstGeom prst="rect">
              <a:avLst/>
            </a:prstGeom>
            <a:noFill/>
          </p:spPr>
          <p:txBody>
            <a:bodyPr wrap="none" rtlCol="0" anchor="ctr">
              <a:spAutoFit/>
            </a:bodyPr>
            <a:lstStyle/>
            <a:p>
              <a:pPr algn="ctr"/>
              <a:r>
                <a:rPr lang="en-US" sz="2000" b="1" dirty="0">
                  <a:solidFill>
                    <a:prstClr val="black"/>
                  </a:solidFill>
                </a:rPr>
                <a:t>Community</a:t>
              </a:r>
            </a:p>
            <a:p>
              <a:pPr algn="ctr"/>
              <a:r>
                <a:rPr lang="en-US" sz="2000" b="1" dirty="0">
                  <a:solidFill>
                    <a:prstClr val="black"/>
                  </a:solidFill>
                </a:rPr>
                <a:t>Driven</a:t>
              </a:r>
              <a:endParaRPr lang="en-CA" sz="2000" b="1" dirty="0">
                <a:solidFill>
                  <a:prstClr val="black"/>
                </a:solidFill>
              </a:endParaRPr>
            </a:p>
          </p:txBody>
        </p:sp>
      </p:grpSp>
    </p:spTree>
    <p:extLst>
      <p:ext uri="{BB962C8B-B14F-4D97-AF65-F5344CB8AC3E}">
        <p14:creationId xmlns:p14="http://schemas.microsoft.com/office/powerpoint/2010/main" val="1023905503"/>
      </p:ext>
    </p:extLst>
  </p:cSld>
  <p:clrMapOvr>
    <a:masterClrMapping/>
  </p:clrMapOvr>
  <p:transition spd="slow">
    <p:fade thruBlk="1"/>
  </p:transition>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70149"/>
            <a:ext cx="9144000" cy="2062617"/>
          </a:xfrm>
          <a:prstGeom prst="rect">
            <a:avLst/>
          </a:prstGeom>
          <a:solidFill>
            <a:srgbClr val="FF00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2732767"/>
            <a:ext cx="9144000" cy="2062617"/>
          </a:xfrm>
          <a:prstGeom prst="rect">
            <a:avLst/>
          </a:prstGeom>
          <a:solidFill>
            <a:srgbClr val="0070C0">
              <a:alpha val="2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6648" y="4795384"/>
            <a:ext cx="9144000" cy="2062617"/>
          </a:xfrm>
          <a:prstGeom prst="rect">
            <a:avLst/>
          </a:prstGeom>
          <a:solidFill>
            <a:srgbClr val="00B050">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9011" y="-22943"/>
            <a:ext cx="8046339" cy="787647"/>
          </a:xfrm>
        </p:spPr>
        <p:txBody>
          <a:bodyPr>
            <a:normAutofit/>
          </a:bodyPr>
          <a:lstStyle/>
          <a:p>
            <a:r>
              <a:rPr lang="en-HK" dirty="0" smtClean="0"/>
              <a:t>Draft Scope / Charters</a:t>
            </a:r>
            <a:endParaRPr lang="en-US" dirty="0"/>
          </a:p>
        </p:txBody>
      </p:sp>
      <p:sp>
        <p:nvSpPr>
          <p:cNvPr id="3" name="Content Placeholder 2"/>
          <p:cNvSpPr>
            <a:spLocks noGrp="1"/>
          </p:cNvSpPr>
          <p:nvPr>
            <p:ph idx="1"/>
          </p:nvPr>
        </p:nvSpPr>
        <p:spPr>
          <a:xfrm>
            <a:off x="469011" y="908720"/>
            <a:ext cx="8686800" cy="5949280"/>
          </a:xfrm>
        </p:spPr>
        <p:txBody>
          <a:bodyPr>
            <a:normAutofit fontScale="92500" lnSpcReduction="20000"/>
          </a:bodyPr>
          <a:lstStyle/>
          <a:p>
            <a:r>
              <a:rPr lang="en-HK" b="1" dirty="0">
                <a:solidFill>
                  <a:srgbClr val="FF0000"/>
                </a:solidFill>
              </a:rPr>
              <a:t>Asia at Heart: Asia Community &amp; “Asia” Brand</a:t>
            </a:r>
            <a:br>
              <a:rPr lang="en-HK" b="1" dirty="0">
                <a:solidFill>
                  <a:srgbClr val="FF0000"/>
                </a:solidFill>
              </a:rPr>
            </a:br>
            <a:r>
              <a:rPr lang="en-HK" b="1" dirty="0">
                <a:solidFill>
                  <a:srgbClr val="FF0000"/>
                </a:solidFill>
              </a:rPr>
              <a:t>Development </a:t>
            </a:r>
            <a:r>
              <a:rPr lang="en-HK" b="1" dirty="0" smtClean="0">
                <a:solidFill>
                  <a:srgbClr val="FF0000"/>
                </a:solidFill>
              </a:rPr>
              <a:t>Committee</a:t>
            </a:r>
          </a:p>
          <a:p>
            <a:pPr lvl="1"/>
            <a:r>
              <a:rPr lang="en-HK" sz="2200" dirty="0" smtClean="0"/>
              <a:t>Building </a:t>
            </a:r>
            <a:r>
              <a:rPr lang="en-HK" sz="2200" dirty="0"/>
              <a:t>"Asia" brand, </a:t>
            </a:r>
            <a:r>
              <a:rPr lang="en-HK" sz="2200" dirty="0" smtClean="0"/>
              <a:t>working </a:t>
            </a:r>
            <a:r>
              <a:rPr lang="en-HK" sz="2200" dirty="0"/>
              <a:t>with ASEAN, </a:t>
            </a:r>
            <a:r>
              <a:rPr lang="en-HK" sz="2200" dirty="0" smtClean="0"/>
              <a:t>Tiger economies, </a:t>
            </a:r>
            <a:r>
              <a:rPr lang="en-HK" sz="2200" dirty="0"/>
              <a:t>Asian collaboration, </a:t>
            </a:r>
            <a:r>
              <a:rPr lang="en-HK" sz="2200" dirty="0" smtClean="0"/>
              <a:t>initiatives exemplifying the concept / brand / name of “Asia”, which can ultimately </a:t>
            </a:r>
            <a:r>
              <a:rPr lang="en-HK" sz="2200" dirty="0"/>
              <a:t>contribute to the success of </a:t>
            </a:r>
            <a:r>
              <a:rPr lang="en-HK" sz="2200" dirty="0" smtClean="0"/>
              <a:t>DotAsia (and “.</a:t>
            </a:r>
            <a:r>
              <a:rPr lang="en-HK" sz="2200" dirty="0" err="1" smtClean="0"/>
              <a:t>asia</a:t>
            </a:r>
            <a:r>
              <a:rPr lang="en-HK" sz="2200" dirty="0" smtClean="0"/>
              <a:t>”)</a:t>
            </a:r>
          </a:p>
          <a:p>
            <a:pPr lvl="1"/>
            <a:r>
              <a:rPr lang="en-HK" sz="2200" dirty="0" smtClean="0"/>
              <a:t>Ajitora.asia / </a:t>
            </a:r>
            <a:r>
              <a:rPr lang="en-HK" sz="2200" dirty="0" err="1" smtClean="0"/>
              <a:t>FoodRevolutionDay.Asia</a:t>
            </a:r>
            <a:r>
              <a:rPr lang="en-HK" sz="2200" dirty="0" smtClean="0"/>
              <a:t> / etc. </a:t>
            </a:r>
          </a:p>
          <a:p>
            <a:pPr lvl="1"/>
            <a:endParaRPr lang="en-HK" sz="2200" dirty="0" smtClean="0"/>
          </a:p>
          <a:p>
            <a:r>
              <a:rPr lang="en-HK" b="1" dirty="0" smtClean="0">
                <a:solidFill>
                  <a:srgbClr val="0070C0"/>
                </a:solidFill>
              </a:rPr>
              <a:t>Community Driven: ICANN &amp; Internet Governance Ecosystem</a:t>
            </a:r>
          </a:p>
          <a:p>
            <a:pPr lvl="1"/>
            <a:r>
              <a:rPr lang="en-HK" sz="2200" dirty="0" smtClean="0"/>
              <a:t>Maintaining relationship and contributing to IG (including policy, technology and participation), especially to extend </a:t>
            </a:r>
            <a:r>
              <a:rPr lang="en-HK" sz="2200" dirty="0" err="1" smtClean="0"/>
              <a:t>DotAsia’s</a:t>
            </a:r>
            <a:r>
              <a:rPr lang="en-HK" sz="2200" dirty="0" smtClean="0"/>
              <a:t> impact on IG by facilitating regional </a:t>
            </a:r>
            <a:r>
              <a:rPr lang="en-HK" sz="2200" dirty="0" err="1" smtClean="0"/>
              <a:t>multistakeholder</a:t>
            </a:r>
            <a:r>
              <a:rPr lang="en-HK" sz="2200" dirty="0" smtClean="0"/>
              <a:t> collaboration, reinforcing </a:t>
            </a:r>
            <a:r>
              <a:rPr lang="en-HK" sz="2200" dirty="0" err="1" smtClean="0"/>
              <a:t>DotAsia’s</a:t>
            </a:r>
            <a:r>
              <a:rPr lang="en-HK" sz="2200" dirty="0" smtClean="0"/>
              <a:t> vision and solidarity for the “.</a:t>
            </a:r>
            <a:r>
              <a:rPr lang="en-HK" sz="2200" dirty="0" err="1" smtClean="0"/>
              <a:t>asia</a:t>
            </a:r>
            <a:r>
              <a:rPr lang="en-HK" sz="2200" dirty="0" smtClean="0"/>
              <a:t>” TLD.</a:t>
            </a:r>
          </a:p>
          <a:p>
            <a:pPr lvl="1"/>
            <a:r>
              <a:rPr lang="en-HK" sz="2200" dirty="0" err="1" smtClean="0"/>
              <a:t>APrIGF.Asia</a:t>
            </a:r>
            <a:r>
              <a:rPr lang="en-HK" sz="2200" dirty="0" smtClean="0"/>
              <a:t> / NetMission.asia / etc.</a:t>
            </a:r>
          </a:p>
          <a:p>
            <a:pPr lvl="1"/>
            <a:endParaRPr lang="en-HK" sz="2200" dirty="0" smtClean="0"/>
          </a:p>
          <a:p>
            <a:r>
              <a:rPr lang="en-HK" b="1" dirty="0" smtClean="0">
                <a:solidFill>
                  <a:srgbClr val="00B050"/>
                </a:solidFill>
              </a:rPr>
              <a:t>Economically Successful: Business</a:t>
            </a:r>
            <a:r>
              <a:rPr lang="en-HK" b="1" dirty="0">
                <a:solidFill>
                  <a:srgbClr val="00B050"/>
                </a:solidFill>
              </a:rPr>
              <a:t>, Industry &amp; </a:t>
            </a:r>
            <a:r>
              <a:rPr lang="en-HK" b="1" dirty="0" err="1">
                <a:solidFill>
                  <a:srgbClr val="00B050"/>
                </a:solidFill>
              </a:rPr>
              <a:t>Namesphere</a:t>
            </a:r>
            <a:r>
              <a:rPr lang="en-HK" b="1" dirty="0">
                <a:solidFill>
                  <a:srgbClr val="00B050"/>
                </a:solidFill>
              </a:rPr>
              <a:t> </a:t>
            </a:r>
            <a:r>
              <a:rPr lang="en-HK" b="1" dirty="0" smtClean="0">
                <a:solidFill>
                  <a:srgbClr val="00B050"/>
                </a:solidFill>
              </a:rPr>
              <a:t>Committee</a:t>
            </a:r>
          </a:p>
          <a:p>
            <a:pPr lvl="1"/>
            <a:r>
              <a:rPr lang="en-HK" sz="2100" dirty="0" smtClean="0"/>
              <a:t>DNS industry, registrar relations, </a:t>
            </a:r>
            <a:r>
              <a:rPr lang="en-HK" sz="2100" dirty="0" err="1" smtClean="0"/>
              <a:t>domaining</a:t>
            </a:r>
            <a:r>
              <a:rPr lang="en-HK" sz="2100" dirty="0" smtClean="0"/>
              <a:t>, applications and business opportunities extending the DNS, new gTLD prospects and other marketing / promotional activities especially featuring “.</a:t>
            </a:r>
            <a:r>
              <a:rPr lang="en-HK" sz="2100" dirty="0" err="1" smtClean="0"/>
              <a:t>asia</a:t>
            </a:r>
            <a:r>
              <a:rPr lang="en-HK" sz="2100" dirty="0" smtClean="0"/>
              <a:t>”</a:t>
            </a:r>
          </a:p>
          <a:p>
            <a:pPr lvl="1"/>
            <a:r>
              <a:rPr lang="en-HK" sz="2100" dirty="0" err="1" smtClean="0"/>
              <a:t>IoN.Asia</a:t>
            </a:r>
            <a:r>
              <a:rPr lang="en-HK" sz="2100" dirty="0" smtClean="0"/>
              <a:t> / </a:t>
            </a:r>
            <a:r>
              <a:rPr lang="en-HK" sz="2100" dirty="0" err="1" smtClean="0"/>
              <a:t>DOMAINfest.Asia</a:t>
            </a:r>
            <a:r>
              <a:rPr lang="en-HK" sz="2100" dirty="0" smtClean="0"/>
              <a:t> / etc.</a:t>
            </a:r>
          </a:p>
          <a:p>
            <a:pPr lvl="1"/>
            <a:endParaRPr lang="en-HK" dirty="0"/>
          </a:p>
        </p:txBody>
      </p:sp>
    </p:spTree>
    <p:extLst>
      <p:ext uri="{BB962C8B-B14F-4D97-AF65-F5344CB8AC3E}">
        <p14:creationId xmlns:p14="http://schemas.microsoft.com/office/powerpoint/2010/main" val="1023870299"/>
      </p:ext>
    </p:extLst>
  </p:cSld>
  <p:clrMapOvr>
    <a:masterClrMapping/>
  </p:clrMapOvr>
  <p:transition spd="slow">
    <p:wipe/>
  </p:transition>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70749" y="2420888"/>
            <a:ext cx="5602501" cy="2295000"/>
          </a:xfrm>
          <a:prstGeom prst="rect">
            <a:avLst/>
          </a:prstGeom>
        </p:spPr>
      </p:pic>
      <p:pic>
        <p:nvPicPr>
          <p:cNvPr id="3" name="Picture 2"/>
          <p:cNvPicPr>
            <a:picLocks noChangeAspect="1"/>
          </p:cNvPicPr>
          <p:nvPr/>
        </p:nvPicPr>
        <p:blipFill>
          <a:blip r:embed="rId3"/>
          <a:stretch>
            <a:fillRect/>
          </a:stretch>
        </p:blipFill>
        <p:spPr>
          <a:xfrm>
            <a:off x="2743875" y="5013176"/>
            <a:ext cx="3656250" cy="427500"/>
          </a:xfrm>
          <a:prstGeom prst="rect">
            <a:avLst/>
          </a:prstGeom>
        </p:spPr>
      </p:pic>
    </p:spTree>
    <p:extLst>
      <p:ext uri="{BB962C8B-B14F-4D97-AF65-F5344CB8AC3E}">
        <p14:creationId xmlns:p14="http://schemas.microsoft.com/office/powerpoint/2010/main" val="252550008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55776" y="2348880"/>
            <a:ext cx="4080639" cy="1804639"/>
          </a:xfrm>
          <a:prstGeom prst="rect">
            <a:avLst/>
          </a:prstGeom>
        </p:spPr>
      </p:pic>
      <p:pic>
        <p:nvPicPr>
          <p:cNvPr id="3" name="Picture 2"/>
          <p:cNvPicPr>
            <a:picLocks noChangeAspect="1"/>
          </p:cNvPicPr>
          <p:nvPr/>
        </p:nvPicPr>
        <p:blipFill>
          <a:blip r:embed="rId3"/>
          <a:stretch>
            <a:fillRect/>
          </a:stretch>
        </p:blipFill>
        <p:spPr>
          <a:xfrm>
            <a:off x="2032953" y="4653136"/>
            <a:ext cx="5126284" cy="360040"/>
          </a:xfrm>
          <a:prstGeom prst="rect">
            <a:avLst/>
          </a:prstGeom>
        </p:spPr>
      </p:pic>
    </p:spTree>
    <p:extLst>
      <p:ext uri="{BB962C8B-B14F-4D97-AF65-F5344CB8AC3E}">
        <p14:creationId xmlns:p14="http://schemas.microsoft.com/office/powerpoint/2010/main" val="422936245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68874" y="2658375"/>
            <a:ext cx="6806251" cy="1541250"/>
          </a:xfrm>
          <a:prstGeom prst="rect">
            <a:avLst/>
          </a:prstGeom>
        </p:spPr>
      </p:pic>
      <p:pic>
        <p:nvPicPr>
          <p:cNvPr id="3" name="Picture 2"/>
          <p:cNvPicPr>
            <a:picLocks noChangeAspect="1"/>
          </p:cNvPicPr>
          <p:nvPr/>
        </p:nvPicPr>
        <p:blipFill>
          <a:blip r:embed="rId3"/>
          <a:stretch>
            <a:fillRect/>
          </a:stretch>
        </p:blipFill>
        <p:spPr>
          <a:xfrm>
            <a:off x="2915815" y="4653136"/>
            <a:ext cx="3312368" cy="384235"/>
          </a:xfrm>
          <a:prstGeom prst="rect">
            <a:avLst/>
          </a:prstGeom>
        </p:spPr>
      </p:pic>
    </p:spTree>
    <p:extLst>
      <p:ext uri="{BB962C8B-B14F-4D97-AF65-F5344CB8AC3E}">
        <p14:creationId xmlns:p14="http://schemas.microsoft.com/office/powerpoint/2010/main" val="288502213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10340" r="14452"/>
          <a:stretch/>
        </p:blipFill>
        <p:spPr>
          <a:xfrm>
            <a:off x="0" y="0"/>
            <a:ext cx="9169400" cy="6858000"/>
          </a:xfrm>
          <a:prstGeom prst="rect">
            <a:avLst/>
          </a:prstGeom>
        </p:spPr>
      </p:pic>
      <p:sp>
        <p:nvSpPr>
          <p:cNvPr id="3" name="Rectangle 2"/>
          <p:cNvSpPr/>
          <p:nvPr/>
        </p:nvSpPr>
        <p:spPr>
          <a:xfrm>
            <a:off x="0" y="5029200"/>
            <a:ext cx="9144000" cy="1865233"/>
          </a:xfrm>
          <a:prstGeom prst="rect">
            <a:avLst/>
          </a:prstGeom>
          <a:solidFill>
            <a:schemeClr val="tx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84123" y="5176986"/>
            <a:ext cx="8797210" cy="1569660"/>
          </a:xfrm>
          <a:prstGeom prst="rect">
            <a:avLst/>
          </a:prstGeom>
          <a:noFill/>
        </p:spPr>
        <p:txBody>
          <a:bodyPr wrap="square" rtlCol="0">
            <a:spAutoFit/>
          </a:bodyPr>
          <a:lstStyle/>
          <a:p>
            <a:r>
              <a:rPr lang="en-HK" sz="2400" dirty="0" smtClean="0">
                <a:solidFill>
                  <a:schemeClr val="bg1"/>
                </a:solidFill>
                <a:latin typeface="Arial" panose="020B0604020202020204" pitchFamily="34" charset="0"/>
                <a:cs typeface="Arial" panose="020B0604020202020204" pitchFamily="34" charset="0"/>
              </a:rPr>
              <a:t>From youth engagement at </a:t>
            </a:r>
            <a:r>
              <a:rPr lang="en-HK" sz="2400" b="1" dirty="0" err="1" smtClean="0">
                <a:solidFill>
                  <a:schemeClr val="bg1"/>
                </a:solidFill>
                <a:latin typeface="Arial" panose="020B0604020202020204" pitchFamily="34" charset="0"/>
                <a:cs typeface="Arial" panose="020B0604020202020204" pitchFamily="34" charset="0"/>
              </a:rPr>
              <a:t>NetMission</a:t>
            </a:r>
            <a:r>
              <a:rPr lang="en-HK" sz="2400" dirty="0" smtClean="0">
                <a:solidFill>
                  <a:schemeClr val="bg1"/>
                </a:solidFill>
                <a:latin typeface="Arial" panose="020B0604020202020204" pitchFamily="34" charset="0"/>
                <a:cs typeface="Arial" panose="020B0604020202020204" pitchFamily="34" charset="0"/>
              </a:rPr>
              <a:t>, food waste programs at </a:t>
            </a:r>
            <a:r>
              <a:rPr lang="en-HK" sz="2400" b="1" dirty="0" err="1" smtClean="0">
                <a:solidFill>
                  <a:schemeClr val="bg1"/>
                </a:solidFill>
                <a:latin typeface="Arial" panose="020B0604020202020204" pitchFamily="34" charset="0"/>
                <a:cs typeface="Arial" panose="020B0604020202020204" pitchFamily="34" charset="0"/>
              </a:rPr>
              <a:t>Go.Asia</a:t>
            </a:r>
            <a:r>
              <a:rPr lang="en-HK" sz="2400" dirty="0" smtClean="0">
                <a:solidFill>
                  <a:schemeClr val="bg1"/>
                </a:solidFill>
                <a:latin typeface="Arial" panose="020B0604020202020204" pitchFamily="34" charset="0"/>
                <a:cs typeface="Arial" panose="020B0604020202020204" pitchFamily="34" charset="0"/>
              </a:rPr>
              <a:t>, to fostering collaboration at </a:t>
            </a:r>
            <a:r>
              <a:rPr lang="en-HK" sz="2400" b="1" dirty="0" smtClean="0">
                <a:solidFill>
                  <a:schemeClr val="bg1"/>
                </a:solidFill>
                <a:latin typeface="Arial" panose="020B0604020202020204" pitchFamily="34" charset="0"/>
                <a:cs typeface="Arial" panose="020B0604020202020204" pitchFamily="34" charset="0"/>
              </a:rPr>
              <a:t>Internet Governance </a:t>
            </a:r>
            <a:r>
              <a:rPr lang="en-HK" sz="2400" dirty="0" smtClean="0">
                <a:solidFill>
                  <a:schemeClr val="bg1"/>
                </a:solidFill>
                <a:latin typeface="Arial" panose="020B0604020202020204" pitchFamily="34" charset="0"/>
                <a:cs typeface="Arial" panose="020B0604020202020204" pitchFamily="34" charset="0"/>
              </a:rPr>
              <a:t>Forums and sustainable development education with </a:t>
            </a:r>
            <a:r>
              <a:rPr lang="en-HK" sz="2400" b="1" dirty="0" err="1" smtClean="0">
                <a:solidFill>
                  <a:schemeClr val="bg1"/>
                </a:solidFill>
                <a:latin typeface="Arial" panose="020B0604020202020204" pitchFamily="34" charset="0"/>
                <a:cs typeface="Arial" panose="020B0604020202020204" pitchFamily="34" charset="0"/>
              </a:rPr>
              <a:t>Ajitora</a:t>
            </a:r>
            <a:r>
              <a:rPr lang="en-HK" sz="2400" dirty="0" smtClean="0">
                <a:solidFill>
                  <a:schemeClr val="bg1"/>
                </a:solidFill>
                <a:latin typeface="Arial" panose="020B0604020202020204" pitchFamily="34" charset="0"/>
                <a:cs typeface="Arial" panose="020B0604020202020204" pitchFamily="34" charset="0"/>
              </a:rPr>
              <a:t>, DotAsia is investing our efforts into </a:t>
            </a:r>
            <a:r>
              <a:rPr lang="en-HK" sz="2400" b="1" dirty="0" smtClean="0">
                <a:solidFill>
                  <a:srgbClr val="FFC000"/>
                </a:solidFill>
                <a:latin typeface="Arial" panose="020B0604020202020204" pitchFamily="34" charset="0"/>
                <a:cs typeface="Arial" panose="020B0604020202020204" pitchFamily="34" charset="0"/>
              </a:rPr>
              <a:t>A </a:t>
            </a:r>
            <a:r>
              <a:rPr lang="en-HK" sz="2400" b="1" dirty="0">
                <a:solidFill>
                  <a:srgbClr val="FFC000"/>
                </a:solidFill>
                <a:latin typeface="Arial" panose="020B0604020202020204" pitchFamily="34" charset="0"/>
                <a:cs typeface="Arial" panose="020B0604020202020204" pitchFamily="34" charset="0"/>
              </a:rPr>
              <a:t>S</a:t>
            </a:r>
            <a:r>
              <a:rPr lang="en-HK" sz="2400" b="1" dirty="0" smtClean="0">
                <a:solidFill>
                  <a:srgbClr val="FFC000"/>
                </a:solidFill>
                <a:latin typeface="Arial" panose="020B0604020202020204" pitchFamily="34" charset="0"/>
                <a:cs typeface="Arial" panose="020B0604020202020204" pitchFamily="34" charset="0"/>
              </a:rPr>
              <a:t>hared Future for Asia.</a:t>
            </a:r>
            <a:endParaRPr lang="en-US" sz="2400" b="1" dirty="0">
              <a:solidFill>
                <a:srgbClr val="FFC000"/>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stretch>
            <a:fillRect/>
          </a:stretch>
        </p:blipFill>
        <p:spPr>
          <a:xfrm>
            <a:off x="2799712" y="377930"/>
            <a:ext cx="3544576" cy="674502"/>
          </a:xfrm>
          <a:prstGeom prst="rect">
            <a:avLst/>
          </a:prstGeom>
          <a:ln>
            <a:noFill/>
          </a:ln>
          <a:effectLst>
            <a:outerShdw blurRad="292100" dist="139700" dir="2700000" sx="97000" sy="97000" algn="tl" rotWithShape="0">
              <a:schemeClr val="accent1">
                <a:lumMod val="75000"/>
                <a:alpha val="48000"/>
              </a:schemeClr>
            </a:outerShdw>
          </a:effectLst>
        </p:spPr>
      </p:pic>
    </p:spTree>
    <p:extLst>
      <p:ext uri="{BB962C8B-B14F-4D97-AF65-F5344CB8AC3E}">
        <p14:creationId xmlns:p14="http://schemas.microsoft.com/office/powerpoint/2010/main" val="2664159167"/>
      </p:ext>
    </p:extLst>
  </p:cSld>
  <p:clrMapOvr>
    <a:masterClrMapping/>
  </p:clrMapOvr>
  <p:transition spd="slow">
    <p:wipe/>
  </p:transition>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 name="Rectangle 84"/>
          <p:cNvSpPr/>
          <p:nvPr/>
        </p:nvSpPr>
        <p:spPr>
          <a:xfrm>
            <a:off x="-3590" y="14686"/>
            <a:ext cx="9147590" cy="1531279"/>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Rectangle 5"/>
          <p:cNvSpPr/>
          <p:nvPr/>
        </p:nvSpPr>
        <p:spPr>
          <a:xfrm>
            <a:off x="-1" y="4392775"/>
            <a:ext cx="9143805" cy="443330"/>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1" y="4852722"/>
            <a:ext cx="9143805" cy="558198"/>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5" name="Rectangle 54"/>
          <p:cNvSpPr/>
          <p:nvPr/>
        </p:nvSpPr>
        <p:spPr>
          <a:xfrm>
            <a:off x="-1" y="5423850"/>
            <a:ext cx="9143805" cy="5769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cxnSp>
        <p:nvCxnSpPr>
          <p:cNvPr id="24" name="Straight Connector 23"/>
          <p:cNvCxnSpPr>
            <a:stCxn id="28" idx="0"/>
            <a:endCxn id="18" idx="2"/>
          </p:cNvCxnSpPr>
          <p:nvPr/>
        </p:nvCxnSpPr>
        <p:spPr>
          <a:xfrm flipV="1">
            <a:off x="2322379" y="2960377"/>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p:cNvPicPr>
            <a:picLocks noChangeAspect="1"/>
          </p:cNvPicPr>
          <p:nvPr/>
        </p:nvPicPr>
        <p:blipFill>
          <a:blip r:embed="rId2"/>
          <a:stretch>
            <a:fillRect/>
          </a:stretch>
        </p:blipFill>
        <p:spPr>
          <a:xfrm>
            <a:off x="4668070" y="1935469"/>
            <a:ext cx="1095905" cy="539550"/>
          </a:xfrm>
          <a:prstGeom prst="rect">
            <a:avLst/>
          </a:prstGeom>
        </p:spPr>
      </p:pic>
      <p:pic>
        <p:nvPicPr>
          <p:cNvPr id="4" name="Picture 3"/>
          <p:cNvPicPr>
            <a:picLocks noChangeAspect="1"/>
          </p:cNvPicPr>
          <p:nvPr/>
        </p:nvPicPr>
        <p:blipFill>
          <a:blip r:embed="rId3"/>
          <a:stretch>
            <a:fillRect/>
          </a:stretch>
        </p:blipFill>
        <p:spPr>
          <a:xfrm>
            <a:off x="1982134" y="1556076"/>
            <a:ext cx="697855" cy="1003969"/>
          </a:xfrm>
          <a:prstGeom prst="rect">
            <a:avLst/>
          </a:prstGeom>
        </p:spPr>
      </p:pic>
      <p:pic>
        <p:nvPicPr>
          <p:cNvPr id="8" name="Picture 7"/>
          <p:cNvPicPr>
            <a:picLocks noChangeAspect="1"/>
          </p:cNvPicPr>
          <p:nvPr/>
        </p:nvPicPr>
        <p:blipFill>
          <a:blip r:embed="rId4"/>
          <a:stretch>
            <a:fillRect/>
          </a:stretch>
        </p:blipFill>
        <p:spPr>
          <a:xfrm>
            <a:off x="3214018" y="2035001"/>
            <a:ext cx="691125" cy="280945"/>
          </a:xfrm>
          <a:prstGeom prst="rect">
            <a:avLst/>
          </a:prstGeom>
        </p:spPr>
      </p:pic>
      <p:pic>
        <p:nvPicPr>
          <p:cNvPr id="9" name="Picture 8"/>
          <p:cNvPicPr>
            <a:picLocks noChangeAspect="1"/>
          </p:cNvPicPr>
          <p:nvPr/>
        </p:nvPicPr>
        <p:blipFill>
          <a:blip r:embed="rId5"/>
          <a:stretch>
            <a:fillRect/>
          </a:stretch>
        </p:blipFill>
        <p:spPr>
          <a:xfrm>
            <a:off x="3188689" y="2360732"/>
            <a:ext cx="792088" cy="171061"/>
          </a:xfrm>
          <a:prstGeom prst="rect">
            <a:avLst/>
          </a:prstGeom>
        </p:spPr>
      </p:pic>
      <p:pic>
        <p:nvPicPr>
          <p:cNvPr id="10" name="Picture 9"/>
          <p:cNvPicPr>
            <a:picLocks noChangeAspect="1"/>
          </p:cNvPicPr>
          <p:nvPr/>
        </p:nvPicPr>
        <p:blipFill>
          <a:blip r:embed="rId6"/>
          <a:stretch>
            <a:fillRect/>
          </a:stretch>
        </p:blipFill>
        <p:spPr>
          <a:xfrm>
            <a:off x="2931914" y="1680385"/>
            <a:ext cx="1399349" cy="255979"/>
          </a:xfrm>
          <a:prstGeom prst="rect">
            <a:avLst/>
          </a:prstGeom>
        </p:spPr>
      </p:pic>
      <p:pic>
        <p:nvPicPr>
          <p:cNvPr id="11" name="Picture 10"/>
          <p:cNvPicPr>
            <a:picLocks noChangeAspect="1"/>
          </p:cNvPicPr>
          <p:nvPr/>
        </p:nvPicPr>
        <p:blipFill>
          <a:blip r:embed="rId7"/>
          <a:stretch>
            <a:fillRect/>
          </a:stretch>
        </p:blipFill>
        <p:spPr>
          <a:xfrm>
            <a:off x="1265418" y="1664624"/>
            <a:ext cx="615219" cy="621695"/>
          </a:xfrm>
          <a:prstGeom prst="rect">
            <a:avLst/>
          </a:prstGeom>
        </p:spPr>
      </p:pic>
      <p:sp>
        <p:nvSpPr>
          <p:cNvPr id="14" name="TextBox 13"/>
          <p:cNvSpPr txBox="1"/>
          <p:nvPr/>
        </p:nvSpPr>
        <p:spPr>
          <a:xfrm>
            <a:off x="5246083" y="705470"/>
            <a:ext cx="942886" cy="923330"/>
          </a:xfrm>
          <a:prstGeom prst="rect">
            <a:avLst/>
          </a:prstGeom>
          <a:noFill/>
        </p:spPr>
        <p:txBody>
          <a:bodyPr wrap="none" rtlCol="0">
            <a:spAutoFit/>
          </a:bodyPr>
          <a:lstStyle/>
          <a:p>
            <a:pPr algn="ctr"/>
            <a:r>
              <a:rPr lang="en-HK" sz="5400" b="1" dirty="0">
                <a:solidFill>
                  <a:prstClr val="black"/>
                </a:solidFill>
                <a:latin typeface="Exo 2.0 Extra Bold" panose="00000900000000000000" pitchFamily="50" charset="0"/>
              </a:rPr>
              <a:t>10</a:t>
            </a:r>
            <a:endParaRPr lang="en-US" sz="5400" b="1" dirty="0">
              <a:solidFill>
                <a:prstClr val="black"/>
              </a:solidFill>
              <a:latin typeface="Exo 2.0 Extra Bold" panose="00000900000000000000" pitchFamily="50" charset="0"/>
            </a:endParaRPr>
          </a:p>
        </p:txBody>
      </p:sp>
      <p:pic>
        <p:nvPicPr>
          <p:cNvPr id="1028" name="Picture 4" descr="Icann logo"/>
          <p:cNvPicPr>
            <a:picLocks noChangeAspect="1" noChangeArrowheads="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13162" y="3590280"/>
            <a:ext cx="327329" cy="26186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apricot.asia/images/apricot-new.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451943" y="1976521"/>
            <a:ext cx="1393691" cy="48500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p:cNvSpPr txBox="1"/>
          <p:nvPr/>
        </p:nvSpPr>
        <p:spPr>
          <a:xfrm>
            <a:off x="7400667" y="1628800"/>
            <a:ext cx="1035861" cy="369332"/>
          </a:xfrm>
          <a:prstGeom prst="rect">
            <a:avLst/>
          </a:prstGeom>
          <a:noFill/>
        </p:spPr>
        <p:txBody>
          <a:bodyPr wrap="none" rtlCol="0">
            <a:spAutoFit/>
          </a:bodyPr>
          <a:lstStyle/>
          <a:p>
            <a:r>
              <a:rPr lang="en-US" sz="900" dirty="0">
                <a:solidFill>
                  <a:prstClr val="black"/>
                </a:solidFill>
                <a:cs typeface="Arial" panose="020B0604020202020204" pitchFamily="34" charset="0"/>
              </a:rPr>
              <a:t>Kathmandu </a:t>
            </a:r>
            <a:r>
              <a:rPr lang="en-HK" sz="900" b="1" dirty="0">
                <a:solidFill>
                  <a:prstClr val="black"/>
                </a:solidFill>
                <a:cs typeface="Arial" panose="020B0604020202020204" pitchFamily="34" charset="0"/>
              </a:rPr>
              <a:t>Nepal</a:t>
            </a:r>
            <a:r>
              <a:rPr lang="en-HK" sz="900" dirty="0">
                <a:solidFill>
                  <a:prstClr val="black"/>
                </a:solidFill>
                <a:cs typeface="Arial" panose="020B0604020202020204" pitchFamily="34" charset="0"/>
              </a:rPr>
              <a:t/>
            </a:r>
            <a:br>
              <a:rPr lang="en-HK" sz="900" dirty="0">
                <a:solidFill>
                  <a:prstClr val="black"/>
                </a:solidFill>
                <a:cs typeface="Arial" panose="020B0604020202020204" pitchFamily="34" charset="0"/>
              </a:rPr>
            </a:br>
            <a:r>
              <a:rPr lang="en-HK" sz="900" dirty="0">
                <a:solidFill>
                  <a:prstClr val="black"/>
                </a:solidFill>
                <a:cs typeface="Arial" panose="020B0604020202020204" pitchFamily="34" charset="0"/>
              </a:rPr>
              <a:t>Feb20-Mar2</a:t>
            </a:r>
            <a:endParaRPr lang="en-US" sz="900" dirty="0">
              <a:solidFill>
                <a:prstClr val="black"/>
              </a:solidFill>
              <a:cs typeface="Arial" panose="020B0604020202020204" pitchFamily="34" charset="0"/>
            </a:endParaRPr>
          </a:p>
        </p:txBody>
      </p:sp>
      <p:pic>
        <p:nvPicPr>
          <p:cNvPr id="1032" name="Picture 8" descr="Logo"/>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205717" y="3527246"/>
            <a:ext cx="568353" cy="30447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ome"/>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6850123" y="3584718"/>
            <a:ext cx="726103" cy="169092"/>
          </a:xfrm>
          <a:prstGeom prst="rect">
            <a:avLst/>
          </a:prstGeom>
          <a:noFill/>
          <a:extLst>
            <a:ext uri="{909E8E84-426E-40DD-AFC4-6F175D3DCCD1}">
              <a14:hiddenFill xmlns:a14="http://schemas.microsoft.com/office/drawing/2010/main">
                <a:solidFill>
                  <a:srgbClr val="FFFFFF"/>
                </a:solidFill>
              </a14:hiddenFill>
            </a:ext>
          </a:extLst>
        </p:spPr>
      </p:pic>
      <p:sp>
        <p:nvSpPr>
          <p:cNvPr id="25" name="Oval 24"/>
          <p:cNvSpPr/>
          <p:nvPr/>
        </p:nvSpPr>
        <p:spPr>
          <a:xfrm>
            <a:off x="323528"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6" name="Oval 25"/>
          <p:cNvSpPr/>
          <p:nvPr/>
        </p:nvSpPr>
        <p:spPr>
          <a:xfrm>
            <a:off x="965809"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7" name="Oval 26"/>
          <p:cNvSpPr/>
          <p:nvPr/>
        </p:nvSpPr>
        <p:spPr>
          <a:xfrm>
            <a:off x="1608090"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8" name="Oval 27"/>
          <p:cNvSpPr/>
          <p:nvPr/>
        </p:nvSpPr>
        <p:spPr>
          <a:xfrm>
            <a:off x="2250371"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9" name="Oval 28"/>
          <p:cNvSpPr/>
          <p:nvPr/>
        </p:nvSpPr>
        <p:spPr>
          <a:xfrm>
            <a:off x="2892652"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0" name="Oval 29"/>
          <p:cNvSpPr/>
          <p:nvPr/>
        </p:nvSpPr>
        <p:spPr>
          <a:xfrm>
            <a:off x="3534933"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1" name="Oval 30"/>
          <p:cNvSpPr/>
          <p:nvPr/>
        </p:nvSpPr>
        <p:spPr>
          <a:xfrm>
            <a:off x="4177214"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2" name="Oval 31"/>
          <p:cNvSpPr/>
          <p:nvPr/>
        </p:nvSpPr>
        <p:spPr>
          <a:xfrm>
            <a:off x="4819495"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3" name="Oval 32"/>
          <p:cNvSpPr/>
          <p:nvPr/>
        </p:nvSpPr>
        <p:spPr>
          <a:xfrm>
            <a:off x="5461776"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4" name="Oval 33"/>
          <p:cNvSpPr/>
          <p:nvPr/>
        </p:nvSpPr>
        <p:spPr>
          <a:xfrm>
            <a:off x="6104057"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5" name="Oval 34"/>
          <p:cNvSpPr/>
          <p:nvPr/>
        </p:nvSpPr>
        <p:spPr>
          <a:xfrm>
            <a:off x="6746338"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6" name="Oval 35"/>
          <p:cNvSpPr/>
          <p:nvPr/>
        </p:nvSpPr>
        <p:spPr>
          <a:xfrm>
            <a:off x="7388619"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7" name="Oval 36"/>
          <p:cNvSpPr/>
          <p:nvPr/>
        </p:nvSpPr>
        <p:spPr>
          <a:xfrm>
            <a:off x="8030900"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8" name="Oval 37"/>
          <p:cNvSpPr/>
          <p:nvPr/>
        </p:nvSpPr>
        <p:spPr>
          <a:xfrm>
            <a:off x="8673178" y="3117113"/>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TextBox 17"/>
          <p:cNvSpPr txBox="1"/>
          <p:nvPr/>
        </p:nvSpPr>
        <p:spPr>
          <a:xfrm>
            <a:off x="2092188" y="2621823"/>
            <a:ext cx="460382" cy="338554"/>
          </a:xfrm>
          <a:prstGeom prst="rect">
            <a:avLst/>
          </a:prstGeom>
          <a:noFill/>
        </p:spPr>
        <p:txBody>
          <a:bodyPr wrap="none" rtlCol="0">
            <a:spAutoFit/>
          </a:bodyPr>
          <a:lstStyle/>
          <a:p>
            <a:pPr algn="ctr"/>
            <a:r>
              <a:rPr lang="en-HK" sz="800" dirty="0">
                <a:solidFill>
                  <a:prstClr val="black"/>
                </a:solidFill>
                <a:latin typeface="Arial Black" panose="020B0A04020102020204" pitchFamily="34" charset="0"/>
              </a:rPr>
              <a:t>May</a:t>
            </a:r>
          </a:p>
          <a:p>
            <a:pPr algn="ctr"/>
            <a:r>
              <a:rPr lang="en-HK" sz="800" dirty="0">
                <a:solidFill>
                  <a:prstClr val="black"/>
                </a:solidFill>
                <a:latin typeface="Arial Black" panose="020B0A04020102020204" pitchFamily="34" charset="0"/>
              </a:rPr>
              <a:t>2017</a:t>
            </a:r>
            <a:endParaRPr lang="en-US" sz="800" dirty="0">
              <a:solidFill>
                <a:prstClr val="black"/>
              </a:solidFill>
              <a:latin typeface="Arial Black" panose="020B0A04020102020204" pitchFamily="34" charset="0"/>
            </a:endParaRPr>
          </a:p>
        </p:txBody>
      </p:sp>
      <p:sp>
        <p:nvSpPr>
          <p:cNvPr id="41" name="TextBox 40"/>
          <p:cNvSpPr txBox="1"/>
          <p:nvPr/>
        </p:nvSpPr>
        <p:spPr>
          <a:xfrm>
            <a:off x="3369701" y="2621823"/>
            <a:ext cx="460382" cy="338554"/>
          </a:xfrm>
          <a:prstGeom prst="rect">
            <a:avLst/>
          </a:prstGeom>
          <a:noFill/>
        </p:spPr>
        <p:txBody>
          <a:bodyPr wrap="none" rtlCol="0">
            <a:spAutoFit/>
          </a:bodyPr>
          <a:lstStyle/>
          <a:p>
            <a:pPr algn="ctr"/>
            <a:r>
              <a:rPr lang="en-HK" sz="800" dirty="0">
                <a:solidFill>
                  <a:prstClr val="black"/>
                </a:solidFill>
                <a:latin typeface="Arial Black" panose="020B0A04020102020204" pitchFamily="34" charset="0"/>
              </a:rPr>
              <a:t>July</a:t>
            </a:r>
          </a:p>
          <a:p>
            <a:pPr algn="ctr"/>
            <a:r>
              <a:rPr lang="en-HK" sz="800" dirty="0">
                <a:solidFill>
                  <a:prstClr val="black"/>
                </a:solidFill>
                <a:latin typeface="Arial Black" panose="020B0A04020102020204" pitchFamily="34" charset="0"/>
              </a:rPr>
              <a:t>2017</a:t>
            </a:r>
            <a:endParaRPr lang="en-US" sz="800" dirty="0">
              <a:solidFill>
                <a:prstClr val="black"/>
              </a:solidFill>
              <a:latin typeface="Arial Black" panose="020B0A04020102020204" pitchFamily="34" charset="0"/>
            </a:endParaRPr>
          </a:p>
        </p:txBody>
      </p:sp>
      <p:sp>
        <p:nvSpPr>
          <p:cNvPr id="42" name="TextBox 41"/>
          <p:cNvSpPr txBox="1"/>
          <p:nvPr/>
        </p:nvSpPr>
        <p:spPr>
          <a:xfrm>
            <a:off x="4661312" y="2621823"/>
            <a:ext cx="460383" cy="338554"/>
          </a:xfrm>
          <a:prstGeom prst="rect">
            <a:avLst/>
          </a:prstGeom>
          <a:noFill/>
        </p:spPr>
        <p:txBody>
          <a:bodyPr wrap="none" rtlCol="0">
            <a:spAutoFit/>
          </a:bodyPr>
          <a:lstStyle/>
          <a:p>
            <a:pPr algn="ctr"/>
            <a:r>
              <a:rPr lang="en-HK" sz="800" dirty="0">
                <a:solidFill>
                  <a:prstClr val="black"/>
                </a:solidFill>
                <a:latin typeface="Arial Black" panose="020B0A04020102020204" pitchFamily="34" charset="0"/>
              </a:rPr>
              <a:t>Sept</a:t>
            </a:r>
          </a:p>
          <a:p>
            <a:pPr algn="ctr"/>
            <a:r>
              <a:rPr lang="en-HK" sz="800" dirty="0">
                <a:solidFill>
                  <a:prstClr val="black"/>
                </a:solidFill>
                <a:latin typeface="Arial Black" panose="020B0A04020102020204" pitchFamily="34" charset="0"/>
              </a:rPr>
              <a:t>2017</a:t>
            </a:r>
            <a:endParaRPr lang="en-US" sz="800" dirty="0">
              <a:solidFill>
                <a:prstClr val="black"/>
              </a:solidFill>
              <a:latin typeface="Arial Black" panose="020B0A04020102020204" pitchFamily="34" charset="0"/>
            </a:endParaRPr>
          </a:p>
        </p:txBody>
      </p:sp>
      <p:sp>
        <p:nvSpPr>
          <p:cNvPr id="43" name="TextBox 42"/>
          <p:cNvSpPr txBox="1"/>
          <p:nvPr/>
        </p:nvSpPr>
        <p:spPr>
          <a:xfrm>
            <a:off x="5303593" y="2621823"/>
            <a:ext cx="460382" cy="338554"/>
          </a:xfrm>
          <a:prstGeom prst="rect">
            <a:avLst/>
          </a:prstGeom>
          <a:noFill/>
        </p:spPr>
        <p:txBody>
          <a:bodyPr wrap="none" rtlCol="0">
            <a:spAutoFit/>
          </a:bodyPr>
          <a:lstStyle/>
          <a:p>
            <a:pPr algn="ctr"/>
            <a:r>
              <a:rPr lang="en-HK" sz="800" dirty="0">
                <a:solidFill>
                  <a:prstClr val="black"/>
                </a:solidFill>
                <a:latin typeface="Arial Black" panose="020B0A04020102020204" pitchFamily="34" charset="0"/>
              </a:rPr>
              <a:t>Oct</a:t>
            </a:r>
          </a:p>
          <a:p>
            <a:pPr algn="ctr"/>
            <a:r>
              <a:rPr lang="en-HK" sz="800" dirty="0">
                <a:solidFill>
                  <a:prstClr val="black"/>
                </a:solidFill>
                <a:latin typeface="Arial Black" panose="020B0A04020102020204" pitchFamily="34" charset="0"/>
              </a:rPr>
              <a:t>2017</a:t>
            </a:r>
            <a:endParaRPr lang="en-US" sz="800" dirty="0">
              <a:solidFill>
                <a:prstClr val="black"/>
              </a:solidFill>
              <a:latin typeface="Arial Black" panose="020B0A04020102020204" pitchFamily="34" charset="0"/>
            </a:endParaRPr>
          </a:p>
        </p:txBody>
      </p:sp>
      <p:sp>
        <p:nvSpPr>
          <p:cNvPr id="44" name="TextBox 43"/>
          <p:cNvSpPr txBox="1"/>
          <p:nvPr/>
        </p:nvSpPr>
        <p:spPr>
          <a:xfrm>
            <a:off x="7867349" y="2621823"/>
            <a:ext cx="460382" cy="338554"/>
          </a:xfrm>
          <a:prstGeom prst="rect">
            <a:avLst/>
          </a:prstGeom>
          <a:noFill/>
        </p:spPr>
        <p:txBody>
          <a:bodyPr wrap="none" rtlCol="0">
            <a:spAutoFit/>
          </a:bodyPr>
          <a:lstStyle/>
          <a:p>
            <a:pPr algn="ctr"/>
            <a:r>
              <a:rPr lang="en-HK" sz="800" dirty="0">
                <a:solidFill>
                  <a:prstClr val="black"/>
                </a:solidFill>
                <a:latin typeface="Arial Black" panose="020B0A04020102020204" pitchFamily="34" charset="0"/>
              </a:rPr>
              <a:t>Feb</a:t>
            </a:r>
          </a:p>
          <a:p>
            <a:pPr algn="ctr"/>
            <a:r>
              <a:rPr lang="en-HK" sz="800" dirty="0">
                <a:solidFill>
                  <a:prstClr val="black"/>
                </a:solidFill>
                <a:latin typeface="Arial Black" panose="020B0A04020102020204" pitchFamily="34" charset="0"/>
              </a:rPr>
              <a:t>2018</a:t>
            </a:r>
            <a:endParaRPr lang="en-US" sz="800" dirty="0">
              <a:solidFill>
                <a:prstClr val="black"/>
              </a:solidFill>
              <a:latin typeface="Arial Black" panose="020B0A04020102020204" pitchFamily="34" charset="0"/>
            </a:endParaRPr>
          </a:p>
        </p:txBody>
      </p:sp>
      <p:sp>
        <p:nvSpPr>
          <p:cNvPr id="45" name="TextBox 44"/>
          <p:cNvSpPr txBox="1"/>
          <p:nvPr/>
        </p:nvSpPr>
        <p:spPr>
          <a:xfrm>
            <a:off x="6182952" y="3819935"/>
            <a:ext cx="667170" cy="507831"/>
          </a:xfrm>
          <a:prstGeom prst="rect">
            <a:avLst/>
          </a:prstGeom>
          <a:noFill/>
        </p:spPr>
        <p:txBody>
          <a:bodyPr wrap="none" rtlCol="0">
            <a:spAutoFit/>
          </a:bodyPr>
          <a:lstStyle/>
          <a:p>
            <a:r>
              <a:rPr lang="en-US" sz="900" dirty="0">
                <a:solidFill>
                  <a:prstClr val="black"/>
                </a:solidFill>
                <a:cs typeface="Arial" panose="020B0604020202020204" pitchFamily="34" charset="0"/>
              </a:rPr>
              <a:t>IETF100</a:t>
            </a:r>
          </a:p>
          <a:p>
            <a:r>
              <a:rPr lang="en-HK" sz="900" b="1" dirty="0">
                <a:solidFill>
                  <a:prstClr val="black"/>
                </a:solidFill>
                <a:cs typeface="Arial" panose="020B0604020202020204" pitchFamily="34" charset="0"/>
              </a:rPr>
              <a:t>Singapore</a:t>
            </a:r>
            <a:r>
              <a:rPr lang="en-HK" sz="900" dirty="0">
                <a:solidFill>
                  <a:prstClr val="black"/>
                </a:solidFill>
                <a:cs typeface="Arial" panose="020B0604020202020204" pitchFamily="34" charset="0"/>
              </a:rPr>
              <a:t/>
            </a:r>
            <a:br>
              <a:rPr lang="en-HK" sz="900" dirty="0">
                <a:solidFill>
                  <a:prstClr val="black"/>
                </a:solidFill>
                <a:cs typeface="Arial" panose="020B0604020202020204" pitchFamily="34" charset="0"/>
              </a:rPr>
            </a:br>
            <a:r>
              <a:rPr lang="en-HK" sz="900" dirty="0">
                <a:solidFill>
                  <a:prstClr val="black"/>
                </a:solidFill>
                <a:cs typeface="Arial" panose="020B0604020202020204" pitchFamily="34" charset="0"/>
              </a:rPr>
              <a:t>Nov 12-17</a:t>
            </a:r>
            <a:endParaRPr lang="en-US" sz="900" dirty="0">
              <a:solidFill>
                <a:prstClr val="black"/>
              </a:solidFill>
              <a:cs typeface="Arial" panose="020B0604020202020204" pitchFamily="34" charset="0"/>
            </a:endParaRPr>
          </a:p>
        </p:txBody>
      </p:sp>
      <p:sp>
        <p:nvSpPr>
          <p:cNvPr id="46" name="TextBox 45"/>
          <p:cNvSpPr txBox="1"/>
          <p:nvPr/>
        </p:nvSpPr>
        <p:spPr>
          <a:xfrm>
            <a:off x="853205" y="3927377"/>
            <a:ext cx="774571" cy="507831"/>
          </a:xfrm>
          <a:prstGeom prst="rect">
            <a:avLst/>
          </a:prstGeom>
          <a:noFill/>
        </p:spPr>
        <p:txBody>
          <a:bodyPr wrap="none" rtlCol="0">
            <a:spAutoFit/>
          </a:bodyPr>
          <a:lstStyle/>
          <a:p>
            <a:r>
              <a:rPr lang="en-US" sz="900" dirty="0">
                <a:solidFill>
                  <a:prstClr val="black"/>
                </a:solidFill>
                <a:cs typeface="Arial" panose="020B0604020202020204" pitchFamily="34" charset="0"/>
              </a:rPr>
              <a:t>Copenhagen</a:t>
            </a:r>
          </a:p>
          <a:p>
            <a:r>
              <a:rPr lang="en-HK" sz="900" b="1" dirty="0">
                <a:solidFill>
                  <a:prstClr val="black"/>
                </a:solidFill>
                <a:cs typeface="Arial" panose="020B0604020202020204" pitchFamily="34" charset="0"/>
              </a:rPr>
              <a:t>Denmark</a:t>
            </a:r>
            <a:r>
              <a:rPr lang="en-HK" sz="900" dirty="0">
                <a:solidFill>
                  <a:prstClr val="black"/>
                </a:solidFill>
                <a:cs typeface="Arial" panose="020B0604020202020204" pitchFamily="34" charset="0"/>
              </a:rPr>
              <a:t/>
            </a:r>
            <a:br>
              <a:rPr lang="en-HK" sz="900" dirty="0">
                <a:solidFill>
                  <a:prstClr val="black"/>
                </a:solidFill>
                <a:cs typeface="Arial" panose="020B0604020202020204" pitchFamily="34" charset="0"/>
              </a:rPr>
            </a:br>
            <a:r>
              <a:rPr lang="en-HK" sz="900" dirty="0">
                <a:solidFill>
                  <a:prstClr val="black"/>
                </a:solidFill>
                <a:cs typeface="Arial" panose="020B0604020202020204" pitchFamily="34" charset="0"/>
              </a:rPr>
              <a:t>Mar 11-16</a:t>
            </a:r>
            <a:endParaRPr lang="en-US" sz="900" dirty="0">
              <a:solidFill>
                <a:prstClr val="black"/>
              </a:solidFill>
              <a:cs typeface="Arial" panose="020B0604020202020204" pitchFamily="34" charset="0"/>
            </a:endParaRPr>
          </a:p>
        </p:txBody>
      </p:sp>
      <p:pic>
        <p:nvPicPr>
          <p:cNvPr id="47" name="Picture 6" descr="http://apricot.asia/images/apricot-new.jpg"/>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r="65495"/>
          <a:stretch/>
        </p:blipFill>
        <p:spPr bwMode="auto">
          <a:xfrm>
            <a:off x="236152" y="3564995"/>
            <a:ext cx="280569" cy="282963"/>
          </a:xfrm>
          <a:prstGeom prst="rect">
            <a:avLst/>
          </a:prstGeom>
          <a:noFill/>
          <a:extLst>
            <a:ext uri="{909E8E84-426E-40DD-AFC4-6F175D3DCCD1}">
              <a14:hiddenFill xmlns:a14="http://schemas.microsoft.com/office/drawing/2010/main">
                <a:solidFill>
                  <a:srgbClr val="FFFFFF"/>
                </a:solidFill>
              </a14:hiddenFill>
            </a:ext>
          </a:extLst>
        </p:spPr>
      </p:pic>
      <p:sp>
        <p:nvSpPr>
          <p:cNvPr id="48" name="TextBox 47"/>
          <p:cNvSpPr txBox="1"/>
          <p:nvPr/>
        </p:nvSpPr>
        <p:spPr>
          <a:xfrm>
            <a:off x="129435" y="3927377"/>
            <a:ext cx="809837" cy="507831"/>
          </a:xfrm>
          <a:prstGeom prst="rect">
            <a:avLst/>
          </a:prstGeom>
          <a:noFill/>
        </p:spPr>
        <p:txBody>
          <a:bodyPr wrap="none" rtlCol="0">
            <a:spAutoFit/>
          </a:bodyPr>
          <a:lstStyle/>
          <a:p>
            <a:r>
              <a:rPr lang="en-US" sz="900" dirty="0">
                <a:solidFill>
                  <a:prstClr val="black"/>
                </a:solidFill>
                <a:cs typeface="Arial" panose="020B0604020202020204" pitchFamily="34" charset="0"/>
              </a:rPr>
              <a:t>Ho Chi Minh</a:t>
            </a:r>
          </a:p>
          <a:p>
            <a:r>
              <a:rPr lang="en-HK" sz="900" b="1" dirty="0">
                <a:solidFill>
                  <a:prstClr val="black"/>
                </a:solidFill>
                <a:cs typeface="Arial" panose="020B0604020202020204" pitchFamily="34" charset="0"/>
              </a:rPr>
              <a:t>Vietnam</a:t>
            </a:r>
            <a:r>
              <a:rPr lang="en-HK" sz="900" dirty="0">
                <a:solidFill>
                  <a:prstClr val="black"/>
                </a:solidFill>
                <a:cs typeface="Arial" panose="020B0604020202020204" pitchFamily="34" charset="0"/>
              </a:rPr>
              <a:t/>
            </a:r>
            <a:br>
              <a:rPr lang="en-HK" sz="900" dirty="0">
                <a:solidFill>
                  <a:prstClr val="black"/>
                </a:solidFill>
                <a:cs typeface="Arial" panose="020B0604020202020204" pitchFamily="34" charset="0"/>
              </a:rPr>
            </a:br>
            <a:r>
              <a:rPr lang="en-HK" sz="900" dirty="0">
                <a:solidFill>
                  <a:prstClr val="black"/>
                </a:solidFill>
                <a:cs typeface="Arial" panose="020B0604020202020204" pitchFamily="34" charset="0"/>
              </a:rPr>
              <a:t>Feb 20-Mar 2</a:t>
            </a:r>
            <a:endParaRPr lang="en-US" sz="900" dirty="0">
              <a:solidFill>
                <a:prstClr val="black"/>
              </a:solidFill>
              <a:cs typeface="Arial" panose="020B0604020202020204" pitchFamily="34" charset="0"/>
            </a:endParaRPr>
          </a:p>
        </p:txBody>
      </p:sp>
      <p:pic>
        <p:nvPicPr>
          <p:cNvPr id="49" name="Picture 4" descr="Icann logo"/>
          <p:cNvPicPr>
            <a:picLocks noChangeAspect="1" noChangeArrowheads="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805999" y="3564995"/>
            <a:ext cx="327329" cy="261863"/>
          </a:xfrm>
          <a:prstGeom prst="rect">
            <a:avLst/>
          </a:prstGeom>
          <a:noFill/>
          <a:extLst>
            <a:ext uri="{909E8E84-426E-40DD-AFC4-6F175D3DCCD1}">
              <a14:hiddenFill xmlns:a14="http://schemas.microsoft.com/office/drawing/2010/main">
                <a:solidFill>
                  <a:srgbClr val="FFFFFF"/>
                </a:solidFill>
              </a14:hiddenFill>
            </a:ext>
          </a:extLst>
        </p:spPr>
      </p:pic>
      <p:sp>
        <p:nvSpPr>
          <p:cNvPr id="50" name="TextBox 49"/>
          <p:cNvSpPr txBox="1"/>
          <p:nvPr/>
        </p:nvSpPr>
        <p:spPr>
          <a:xfrm>
            <a:off x="2746042" y="3902092"/>
            <a:ext cx="838691" cy="507831"/>
          </a:xfrm>
          <a:prstGeom prst="rect">
            <a:avLst/>
          </a:prstGeom>
          <a:noFill/>
        </p:spPr>
        <p:txBody>
          <a:bodyPr wrap="none" rtlCol="0">
            <a:spAutoFit/>
          </a:bodyPr>
          <a:lstStyle/>
          <a:p>
            <a:r>
              <a:rPr lang="en-US" sz="900" dirty="0">
                <a:solidFill>
                  <a:prstClr val="black"/>
                </a:solidFill>
                <a:cs typeface="Arial" panose="020B0604020202020204" pitchFamily="34" charset="0"/>
              </a:rPr>
              <a:t>Johannesburg</a:t>
            </a:r>
          </a:p>
          <a:p>
            <a:r>
              <a:rPr lang="en-HK" sz="900" b="1" dirty="0">
                <a:solidFill>
                  <a:prstClr val="black"/>
                </a:solidFill>
                <a:cs typeface="Arial" panose="020B0604020202020204" pitchFamily="34" charset="0"/>
              </a:rPr>
              <a:t>South Africa</a:t>
            </a:r>
            <a:r>
              <a:rPr lang="en-HK" sz="900" dirty="0">
                <a:solidFill>
                  <a:prstClr val="black"/>
                </a:solidFill>
                <a:cs typeface="Arial" panose="020B0604020202020204" pitchFamily="34" charset="0"/>
              </a:rPr>
              <a:t/>
            </a:r>
            <a:br>
              <a:rPr lang="en-HK" sz="900" dirty="0">
                <a:solidFill>
                  <a:prstClr val="black"/>
                </a:solidFill>
                <a:cs typeface="Arial" panose="020B0604020202020204" pitchFamily="34" charset="0"/>
              </a:rPr>
            </a:br>
            <a:r>
              <a:rPr lang="en-HK" sz="900" dirty="0">
                <a:solidFill>
                  <a:prstClr val="black"/>
                </a:solidFill>
                <a:cs typeface="Arial" panose="020B0604020202020204" pitchFamily="34" charset="0"/>
              </a:rPr>
              <a:t>Jun 26-29</a:t>
            </a:r>
            <a:endParaRPr lang="en-US" sz="900" dirty="0">
              <a:solidFill>
                <a:prstClr val="black"/>
              </a:solidFill>
              <a:cs typeface="Arial" panose="020B0604020202020204" pitchFamily="34" charset="0"/>
            </a:endParaRPr>
          </a:p>
        </p:txBody>
      </p:sp>
      <p:pic>
        <p:nvPicPr>
          <p:cNvPr id="51" name="Picture 4" descr="Icann logo"/>
          <p:cNvPicPr>
            <a:picLocks noChangeAspect="1" noChangeArrowheads="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677228" y="3564995"/>
            <a:ext cx="327329" cy="261863"/>
          </a:xfrm>
          <a:prstGeom prst="rect">
            <a:avLst/>
          </a:prstGeom>
          <a:noFill/>
          <a:extLst>
            <a:ext uri="{909E8E84-426E-40DD-AFC4-6F175D3DCCD1}">
              <a14:hiddenFill xmlns:a14="http://schemas.microsoft.com/office/drawing/2010/main">
                <a:solidFill>
                  <a:srgbClr val="FFFFFF"/>
                </a:solidFill>
              </a14:hiddenFill>
            </a:ext>
          </a:extLst>
        </p:spPr>
      </p:pic>
      <p:sp>
        <p:nvSpPr>
          <p:cNvPr id="52" name="TextBox 51"/>
          <p:cNvSpPr txBox="1"/>
          <p:nvPr/>
        </p:nvSpPr>
        <p:spPr>
          <a:xfrm>
            <a:off x="5524611" y="3825935"/>
            <a:ext cx="752129" cy="507831"/>
          </a:xfrm>
          <a:prstGeom prst="rect">
            <a:avLst/>
          </a:prstGeom>
          <a:noFill/>
        </p:spPr>
        <p:txBody>
          <a:bodyPr wrap="none" rtlCol="0">
            <a:spAutoFit/>
          </a:bodyPr>
          <a:lstStyle/>
          <a:p>
            <a:r>
              <a:rPr lang="en-US" sz="900" dirty="0">
                <a:solidFill>
                  <a:prstClr val="black"/>
                </a:solidFill>
                <a:cs typeface="Arial" panose="020B0604020202020204" pitchFamily="34" charset="0"/>
              </a:rPr>
              <a:t>Abu Dhabi</a:t>
            </a:r>
          </a:p>
          <a:p>
            <a:r>
              <a:rPr lang="en-HK" sz="900" b="1" dirty="0">
                <a:solidFill>
                  <a:prstClr val="black"/>
                </a:solidFill>
                <a:cs typeface="Arial" panose="020B0604020202020204" pitchFamily="34" charset="0"/>
              </a:rPr>
              <a:t>UAE </a:t>
            </a:r>
            <a:r>
              <a:rPr lang="en-HK" sz="900" dirty="0">
                <a:solidFill>
                  <a:prstClr val="black"/>
                </a:solidFill>
                <a:cs typeface="Arial" panose="020B0604020202020204" pitchFamily="34" charset="0"/>
              </a:rPr>
              <a:t>Oct 28-</a:t>
            </a:r>
          </a:p>
          <a:p>
            <a:r>
              <a:rPr lang="en-HK" sz="900" dirty="0">
                <a:solidFill>
                  <a:prstClr val="black"/>
                </a:solidFill>
                <a:cs typeface="Arial" panose="020B0604020202020204" pitchFamily="34" charset="0"/>
              </a:rPr>
              <a:t>Nov 3</a:t>
            </a:r>
            <a:endParaRPr lang="en-US" sz="900" dirty="0">
              <a:solidFill>
                <a:prstClr val="black"/>
              </a:solidFill>
              <a:cs typeface="Arial" panose="020B0604020202020204" pitchFamily="34" charset="0"/>
            </a:endParaRPr>
          </a:p>
        </p:txBody>
      </p:sp>
      <p:pic>
        <p:nvPicPr>
          <p:cNvPr id="53" name="Picture 4" descr="Icann logo"/>
          <p:cNvPicPr>
            <a:picLocks noChangeAspect="1" noChangeArrowheads="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589736" y="3564995"/>
            <a:ext cx="327329" cy="261863"/>
          </a:xfrm>
          <a:prstGeom prst="rect">
            <a:avLst/>
          </a:prstGeom>
          <a:noFill/>
          <a:extLst>
            <a:ext uri="{909E8E84-426E-40DD-AFC4-6F175D3DCCD1}">
              <a14:hiddenFill xmlns:a14="http://schemas.microsoft.com/office/drawing/2010/main">
                <a:solidFill>
                  <a:srgbClr val="FFFFFF"/>
                </a:solidFill>
              </a14:hiddenFill>
            </a:ext>
          </a:extLst>
        </p:spPr>
      </p:pic>
      <p:sp>
        <p:nvSpPr>
          <p:cNvPr id="54" name="TextBox 53"/>
          <p:cNvSpPr txBox="1"/>
          <p:nvPr/>
        </p:nvSpPr>
        <p:spPr>
          <a:xfrm>
            <a:off x="8580359" y="3826858"/>
            <a:ext cx="450764" cy="507831"/>
          </a:xfrm>
          <a:prstGeom prst="rect">
            <a:avLst/>
          </a:prstGeom>
          <a:noFill/>
        </p:spPr>
        <p:txBody>
          <a:bodyPr wrap="none" rtlCol="0">
            <a:spAutoFit/>
          </a:bodyPr>
          <a:lstStyle/>
          <a:p>
            <a:r>
              <a:rPr lang="en-HK" sz="900" b="1" dirty="0">
                <a:solidFill>
                  <a:prstClr val="black"/>
                </a:solidFill>
                <a:cs typeface="Arial" panose="020B0604020202020204" pitchFamily="34" charset="0"/>
              </a:rPr>
              <a:t>NA</a:t>
            </a:r>
            <a:r>
              <a:rPr lang="en-HK" sz="900" dirty="0">
                <a:solidFill>
                  <a:prstClr val="black"/>
                </a:solidFill>
                <a:cs typeface="Arial" panose="020B0604020202020204" pitchFamily="34" charset="0"/>
              </a:rPr>
              <a:t/>
            </a:r>
            <a:br>
              <a:rPr lang="en-HK" sz="900" dirty="0">
                <a:solidFill>
                  <a:prstClr val="black"/>
                </a:solidFill>
                <a:cs typeface="Arial" panose="020B0604020202020204" pitchFamily="34" charset="0"/>
              </a:rPr>
            </a:br>
            <a:r>
              <a:rPr lang="en-HK" sz="900" dirty="0">
                <a:solidFill>
                  <a:prstClr val="black"/>
                </a:solidFill>
                <a:cs typeface="Arial" panose="020B0604020202020204" pitchFamily="34" charset="0"/>
              </a:rPr>
              <a:t>Mar</a:t>
            </a:r>
          </a:p>
          <a:p>
            <a:r>
              <a:rPr lang="en-HK" sz="900" dirty="0">
                <a:solidFill>
                  <a:prstClr val="black"/>
                </a:solidFill>
                <a:cs typeface="Arial" panose="020B0604020202020204" pitchFamily="34" charset="0"/>
              </a:rPr>
              <a:t>10-15</a:t>
            </a:r>
            <a:endParaRPr lang="en-US" sz="900" dirty="0">
              <a:solidFill>
                <a:prstClr val="black"/>
              </a:solidFill>
              <a:cs typeface="Arial" panose="020B0604020202020204" pitchFamily="34" charset="0"/>
            </a:endParaRPr>
          </a:p>
        </p:txBody>
      </p:sp>
      <p:cxnSp>
        <p:nvCxnSpPr>
          <p:cNvPr id="22" name="Straight Connector 21"/>
          <p:cNvCxnSpPr/>
          <p:nvPr/>
        </p:nvCxnSpPr>
        <p:spPr>
          <a:xfrm>
            <a:off x="0" y="3187022"/>
            <a:ext cx="91440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57" name="Picture 56"/>
          <p:cNvPicPr>
            <a:picLocks noChangeAspect="1"/>
          </p:cNvPicPr>
          <p:nvPr/>
        </p:nvPicPr>
        <p:blipFill>
          <a:blip r:embed="rId13">
            <a:clrChange>
              <a:clrFrom>
                <a:srgbClr val="FFFFFF"/>
              </a:clrFrom>
              <a:clrTo>
                <a:srgbClr val="FFFFFF">
                  <a:alpha val="0"/>
                </a:srgbClr>
              </a:clrTo>
            </a:clrChange>
          </a:blip>
          <a:stretch>
            <a:fillRect/>
          </a:stretch>
        </p:blipFill>
        <p:spPr>
          <a:xfrm>
            <a:off x="3369702" y="4939826"/>
            <a:ext cx="178535" cy="266771"/>
          </a:xfrm>
          <a:prstGeom prst="rect">
            <a:avLst/>
          </a:prstGeom>
        </p:spPr>
      </p:pic>
      <p:sp>
        <p:nvSpPr>
          <p:cNvPr id="59" name="TextBox 58"/>
          <p:cNvSpPr txBox="1"/>
          <p:nvPr/>
        </p:nvSpPr>
        <p:spPr>
          <a:xfrm>
            <a:off x="3510925" y="4866055"/>
            <a:ext cx="638316" cy="507831"/>
          </a:xfrm>
          <a:prstGeom prst="rect">
            <a:avLst/>
          </a:prstGeom>
          <a:noFill/>
        </p:spPr>
        <p:txBody>
          <a:bodyPr wrap="none" rtlCol="0">
            <a:spAutoFit/>
          </a:bodyPr>
          <a:lstStyle/>
          <a:p>
            <a:r>
              <a:rPr lang="en-US" sz="900" b="1" dirty="0">
                <a:solidFill>
                  <a:prstClr val="black"/>
                </a:solidFill>
                <a:cs typeface="Arial" panose="020B0604020202020204" pitchFamily="34" charset="0"/>
              </a:rPr>
              <a:t>Global</a:t>
            </a:r>
          </a:p>
          <a:p>
            <a:r>
              <a:rPr lang="en-HK" sz="900" b="1" dirty="0">
                <a:solidFill>
                  <a:prstClr val="black"/>
                </a:solidFill>
                <a:cs typeface="Arial" panose="020B0604020202020204" pitchFamily="34" charset="0"/>
              </a:rPr>
              <a:t>Tiger Day</a:t>
            </a:r>
            <a:endParaRPr lang="en-US" sz="900" b="1" dirty="0">
              <a:solidFill>
                <a:prstClr val="black"/>
              </a:solidFill>
              <a:cs typeface="Arial" panose="020B0604020202020204" pitchFamily="34" charset="0"/>
            </a:endParaRPr>
          </a:p>
          <a:p>
            <a:r>
              <a:rPr lang="en-HK" sz="900" dirty="0">
                <a:solidFill>
                  <a:prstClr val="black"/>
                </a:solidFill>
                <a:cs typeface="Arial" panose="020B0604020202020204" pitchFamily="34" charset="0"/>
              </a:rPr>
              <a:t>Jul 29</a:t>
            </a:r>
            <a:endParaRPr lang="en-US" sz="900" dirty="0">
              <a:solidFill>
                <a:prstClr val="black"/>
              </a:solidFill>
              <a:cs typeface="Arial" panose="020B0604020202020204" pitchFamily="34" charset="0"/>
            </a:endParaRPr>
          </a:p>
        </p:txBody>
      </p:sp>
      <p:cxnSp>
        <p:nvCxnSpPr>
          <p:cNvPr id="62" name="Straight Connector 61"/>
          <p:cNvCxnSpPr/>
          <p:nvPr/>
        </p:nvCxnSpPr>
        <p:spPr>
          <a:xfrm flipV="1">
            <a:off x="3606940" y="2960377"/>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V="1">
            <a:off x="4891501" y="2960377"/>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flipV="1">
            <a:off x="5533784" y="2968359"/>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flipV="1">
            <a:off x="8100968" y="2968359"/>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flipV="1">
            <a:off x="392785" y="3261129"/>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flipV="1">
            <a:off x="1037817" y="3261129"/>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flipV="1">
            <a:off x="2964660" y="3261129"/>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flipV="1">
            <a:off x="4249222" y="3261129"/>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flipV="1">
            <a:off x="6176065" y="3258776"/>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flipV="1">
            <a:off x="6818346" y="3258776"/>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flipV="1">
            <a:off x="8745186" y="3268709"/>
            <a:ext cx="0" cy="15673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pic>
        <p:nvPicPr>
          <p:cNvPr id="1036" name="Picture 12" descr="https://community.icann.org/download/attachments/59645392/%5BInvitation%5D_2016_APIGA.jpg?version=1&amp;modificationDate=1465970833000&amp;api=v2"/>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t="23351" b="19871"/>
          <a:stretch/>
        </p:blipFill>
        <p:spPr bwMode="auto">
          <a:xfrm>
            <a:off x="3834144" y="3449564"/>
            <a:ext cx="822769" cy="216024"/>
          </a:xfrm>
          <a:prstGeom prst="rect">
            <a:avLst/>
          </a:prstGeom>
          <a:noFill/>
          <a:extLst>
            <a:ext uri="{909E8E84-426E-40DD-AFC4-6F175D3DCCD1}">
              <a14:hiddenFill xmlns:a14="http://schemas.microsoft.com/office/drawing/2010/main">
                <a:solidFill>
                  <a:srgbClr val="FFFFFF"/>
                </a:solidFill>
              </a14:hiddenFill>
            </a:ext>
          </a:extLst>
        </p:spPr>
      </p:pic>
      <p:pic>
        <p:nvPicPr>
          <p:cNvPr id="76" name="Picture 75"/>
          <p:cNvPicPr>
            <a:picLocks noChangeAspect="1" noChangeArrowheads="1"/>
          </p:cNvPicPr>
          <p:nvPr/>
        </p:nvPicPr>
        <p:blipFill>
          <a:blip r:embed="rId15" cstate="screen">
            <a:clrChange>
              <a:clrFrom>
                <a:srgbClr val="FFFFFF"/>
              </a:clrFrom>
              <a:clrTo>
                <a:srgbClr val="FFFFFF">
                  <a:alpha val="0"/>
                </a:srgbClr>
              </a:clrTo>
            </a:clrChange>
          </a:blip>
          <a:srcRect/>
          <a:stretch>
            <a:fillRect/>
          </a:stretch>
        </p:blipFill>
        <p:spPr bwMode="auto">
          <a:xfrm>
            <a:off x="2018632" y="5546532"/>
            <a:ext cx="607494" cy="296624"/>
          </a:xfrm>
          <a:prstGeom prst="rect">
            <a:avLst/>
          </a:prstGeom>
          <a:noFill/>
          <a:ln w="9525">
            <a:noFill/>
            <a:miter lim="800000"/>
            <a:headEnd/>
            <a:tailEnd/>
          </a:ln>
        </p:spPr>
      </p:pic>
      <p:pic>
        <p:nvPicPr>
          <p:cNvPr id="77" name="Picture 76"/>
          <p:cNvPicPr>
            <a:picLocks noChangeAspect="1"/>
          </p:cNvPicPr>
          <p:nvPr/>
        </p:nvPicPr>
        <p:blipFill>
          <a:blip r:embed="rId16"/>
          <a:stretch>
            <a:fillRect/>
          </a:stretch>
        </p:blipFill>
        <p:spPr>
          <a:xfrm>
            <a:off x="796082" y="5502078"/>
            <a:ext cx="483471" cy="350341"/>
          </a:xfrm>
          <a:prstGeom prst="rect">
            <a:avLst/>
          </a:prstGeom>
        </p:spPr>
      </p:pic>
      <p:pic>
        <p:nvPicPr>
          <p:cNvPr id="78" name="Picture 77"/>
          <p:cNvPicPr>
            <a:picLocks noChangeAspect="1"/>
          </p:cNvPicPr>
          <p:nvPr/>
        </p:nvPicPr>
        <p:blipFill>
          <a:blip r:embed="rId17"/>
          <a:stretch>
            <a:fillRect/>
          </a:stretch>
        </p:blipFill>
        <p:spPr>
          <a:xfrm>
            <a:off x="4049997" y="5553489"/>
            <a:ext cx="1129760" cy="255107"/>
          </a:xfrm>
          <a:prstGeom prst="rect">
            <a:avLst/>
          </a:prstGeom>
        </p:spPr>
      </p:pic>
      <p:pic>
        <p:nvPicPr>
          <p:cNvPr id="81" name="Picture 80"/>
          <p:cNvPicPr>
            <a:picLocks noChangeAspect="1"/>
          </p:cNvPicPr>
          <p:nvPr/>
        </p:nvPicPr>
        <p:blipFill>
          <a:blip r:embed="rId18"/>
          <a:stretch>
            <a:fillRect/>
          </a:stretch>
        </p:blipFill>
        <p:spPr>
          <a:xfrm>
            <a:off x="154661" y="4882174"/>
            <a:ext cx="1234124" cy="476304"/>
          </a:xfrm>
          <a:prstGeom prst="rect">
            <a:avLst/>
          </a:prstGeom>
        </p:spPr>
      </p:pic>
      <p:pic>
        <p:nvPicPr>
          <p:cNvPr id="56" name="Picture 55"/>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3838711" y="3661039"/>
            <a:ext cx="824613" cy="740210"/>
          </a:xfrm>
          <a:prstGeom prst="rect">
            <a:avLst/>
          </a:prstGeom>
        </p:spPr>
      </p:pic>
      <p:sp>
        <p:nvSpPr>
          <p:cNvPr id="60" name="TextBox 59"/>
          <p:cNvSpPr txBox="1"/>
          <p:nvPr/>
        </p:nvSpPr>
        <p:spPr>
          <a:xfrm>
            <a:off x="6054450" y="878907"/>
            <a:ext cx="1790939" cy="646331"/>
          </a:xfrm>
          <a:prstGeom prst="rect">
            <a:avLst/>
          </a:prstGeom>
          <a:noFill/>
        </p:spPr>
        <p:txBody>
          <a:bodyPr wrap="none" rtlCol="0">
            <a:spAutoFit/>
          </a:bodyPr>
          <a:lstStyle/>
          <a:p>
            <a:r>
              <a:rPr lang="en-HK" b="1" dirty="0">
                <a:solidFill>
                  <a:prstClr val="black"/>
                </a:solidFill>
              </a:rPr>
              <a:t>Year Anniversary</a:t>
            </a:r>
          </a:p>
          <a:p>
            <a:r>
              <a:rPr lang="en-HK" dirty="0">
                <a:solidFill>
                  <a:prstClr val="black"/>
                </a:solidFill>
              </a:rPr>
              <a:t>Calendar</a:t>
            </a:r>
            <a:endParaRPr lang="en-US" dirty="0">
              <a:solidFill>
                <a:prstClr val="black"/>
              </a:solidFill>
            </a:endParaRPr>
          </a:p>
        </p:txBody>
      </p:sp>
      <p:sp>
        <p:nvSpPr>
          <p:cNvPr id="2" name="Oval 1"/>
          <p:cNvSpPr/>
          <p:nvPr/>
        </p:nvSpPr>
        <p:spPr>
          <a:xfrm>
            <a:off x="5303593" y="2595254"/>
            <a:ext cx="460382" cy="82025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3" name="Oval 72"/>
          <p:cNvSpPr/>
          <p:nvPr/>
        </p:nvSpPr>
        <p:spPr>
          <a:xfrm>
            <a:off x="5959150" y="2595254"/>
            <a:ext cx="460382" cy="82025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4" name="Oval 73"/>
          <p:cNvSpPr/>
          <p:nvPr/>
        </p:nvSpPr>
        <p:spPr>
          <a:xfrm>
            <a:off x="7872713" y="2565865"/>
            <a:ext cx="460382" cy="82025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TextBox 4"/>
          <p:cNvSpPr txBox="1"/>
          <p:nvPr/>
        </p:nvSpPr>
        <p:spPr>
          <a:xfrm>
            <a:off x="1952137" y="4392776"/>
            <a:ext cx="821059" cy="430887"/>
          </a:xfrm>
          <a:prstGeom prst="rect">
            <a:avLst/>
          </a:prstGeom>
          <a:solidFill>
            <a:schemeClr val="accent1">
              <a:lumMod val="20000"/>
              <a:lumOff val="80000"/>
            </a:schemeClr>
          </a:solidFill>
          <a:ln>
            <a:solidFill>
              <a:schemeClr val="accent1">
                <a:lumMod val="60000"/>
                <a:lumOff val="40000"/>
              </a:schemeClr>
            </a:solidFill>
          </a:ln>
        </p:spPr>
        <p:txBody>
          <a:bodyPr wrap="none" rtlCol="0">
            <a:spAutoFit/>
          </a:bodyPr>
          <a:lstStyle/>
          <a:p>
            <a:pPr algn="ctr"/>
            <a:r>
              <a:rPr lang="en-HK" sz="1100" dirty="0">
                <a:solidFill>
                  <a:schemeClr val="accent1">
                    <a:lumMod val="50000"/>
                  </a:schemeClr>
                </a:solidFill>
              </a:rPr>
              <a:t>May 02</a:t>
            </a:r>
          </a:p>
          <a:p>
            <a:pPr algn="ctr"/>
            <a:r>
              <a:rPr lang="en-HK" sz="1100" b="1" dirty="0">
                <a:solidFill>
                  <a:schemeClr val="accent1">
                    <a:lumMod val="50000"/>
                  </a:schemeClr>
                </a:solidFill>
              </a:rPr>
              <a:t>Delegation</a:t>
            </a:r>
            <a:endParaRPr lang="en-US" sz="1100" b="1" dirty="0">
              <a:solidFill>
                <a:schemeClr val="accent1">
                  <a:lumMod val="50000"/>
                </a:schemeClr>
              </a:solidFill>
            </a:endParaRPr>
          </a:p>
        </p:txBody>
      </p:sp>
      <p:sp>
        <p:nvSpPr>
          <p:cNvPr id="75" name="TextBox 74"/>
          <p:cNvSpPr txBox="1"/>
          <p:nvPr/>
        </p:nvSpPr>
        <p:spPr>
          <a:xfrm>
            <a:off x="5255577" y="4384633"/>
            <a:ext cx="614272" cy="430887"/>
          </a:xfrm>
          <a:prstGeom prst="rect">
            <a:avLst/>
          </a:prstGeom>
          <a:solidFill>
            <a:schemeClr val="accent1">
              <a:lumMod val="20000"/>
              <a:lumOff val="80000"/>
            </a:schemeClr>
          </a:solidFill>
          <a:ln>
            <a:solidFill>
              <a:schemeClr val="accent1">
                <a:lumMod val="60000"/>
                <a:lumOff val="40000"/>
              </a:schemeClr>
            </a:solidFill>
          </a:ln>
        </p:spPr>
        <p:txBody>
          <a:bodyPr wrap="none" rtlCol="0">
            <a:spAutoFit/>
          </a:bodyPr>
          <a:lstStyle/>
          <a:p>
            <a:pPr algn="ctr"/>
            <a:r>
              <a:rPr lang="en-HK" sz="1100" dirty="0">
                <a:solidFill>
                  <a:schemeClr val="accent1">
                    <a:lumMod val="50000"/>
                  </a:schemeClr>
                </a:solidFill>
              </a:rPr>
              <a:t>Oct 09</a:t>
            </a:r>
          </a:p>
          <a:p>
            <a:pPr algn="ctr"/>
            <a:r>
              <a:rPr lang="en-HK" sz="1100" b="1" dirty="0">
                <a:solidFill>
                  <a:schemeClr val="accent1">
                    <a:lumMod val="50000"/>
                  </a:schemeClr>
                </a:solidFill>
              </a:rPr>
              <a:t>Sunrise</a:t>
            </a:r>
            <a:endParaRPr lang="en-US" sz="1100" b="1" dirty="0">
              <a:solidFill>
                <a:schemeClr val="accent1">
                  <a:lumMod val="50000"/>
                </a:schemeClr>
              </a:solidFill>
            </a:endParaRPr>
          </a:p>
        </p:txBody>
      </p:sp>
      <p:sp>
        <p:nvSpPr>
          <p:cNvPr id="79" name="TextBox 78"/>
          <p:cNvSpPr txBox="1"/>
          <p:nvPr/>
        </p:nvSpPr>
        <p:spPr>
          <a:xfrm>
            <a:off x="7738390" y="4392776"/>
            <a:ext cx="720069" cy="430887"/>
          </a:xfrm>
          <a:prstGeom prst="rect">
            <a:avLst/>
          </a:prstGeom>
          <a:solidFill>
            <a:schemeClr val="accent1">
              <a:lumMod val="20000"/>
              <a:lumOff val="80000"/>
            </a:schemeClr>
          </a:solidFill>
          <a:ln>
            <a:solidFill>
              <a:schemeClr val="accent1">
                <a:lumMod val="60000"/>
                <a:lumOff val="40000"/>
              </a:schemeClr>
            </a:solidFill>
          </a:ln>
        </p:spPr>
        <p:txBody>
          <a:bodyPr wrap="none" rtlCol="0">
            <a:spAutoFit/>
          </a:bodyPr>
          <a:lstStyle/>
          <a:p>
            <a:pPr algn="ctr"/>
            <a:r>
              <a:rPr lang="en-HK" sz="1100" dirty="0">
                <a:solidFill>
                  <a:schemeClr val="accent1">
                    <a:lumMod val="50000"/>
                  </a:schemeClr>
                </a:solidFill>
              </a:rPr>
              <a:t>Feb 20</a:t>
            </a:r>
          </a:p>
          <a:p>
            <a:pPr algn="ctr"/>
            <a:r>
              <a:rPr lang="en-HK" sz="1100" b="1" dirty="0" err="1">
                <a:solidFill>
                  <a:schemeClr val="accent1">
                    <a:lumMod val="50000"/>
                  </a:schemeClr>
                </a:solidFill>
              </a:rPr>
              <a:t>Landrush</a:t>
            </a:r>
            <a:endParaRPr lang="en-US" sz="1100" b="1" dirty="0">
              <a:solidFill>
                <a:schemeClr val="accent1">
                  <a:lumMod val="50000"/>
                </a:schemeClr>
              </a:solidFill>
            </a:endParaRPr>
          </a:p>
        </p:txBody>
      </p:sp>
      <p:sp>
        <p:nvSpPr>
          <p:cNvPr id="82" name="TextBox 81"/>
          <p:cNvSpPr txBox="1"/>
          <p:nvPr/>
        </p:nvSpPr>
        <p:spPr>
          <a:xfrm>
            <a:off x="8526138" y="4393318"/>
            <a:ext cx="614272" cy="430887"/>
          </a:xfrm>
          <a:prstGeom prst="rect">
            <a:avLst/>
          </a:prstGeom>
          <a:solidFill>
            <a:schemeClr val="accent1">
              <a:lumMod val="20000"/>
              <a:lumOff val="80000"/>
            </a:schemeClr>
          </a:solidFill>
          <a:ln>
            <a:solidFill>
              <a:schemeClr val="accent1">
                <a:lumMod val="60000"/>
                <a:lumOff val="40000"/>
              </a:schemeClr>
            </a:solidFill>
          </a:ln>
        </p:spPr>
        <p:txBody>
          <a:bodyPr wrap="none" rtlCol="0">
            <a:spAutoFit/>
          </a:bodyPr>
          <a:lstStyle/>
          <a:p>
            <a:pPr algn="ctr"/>
            <a:r>
              <a:rPr lang="en-HK" sz="1100" dirty="0">
                <a:solidFill>
                  <a:schemeClr val="accent1">
                    <a:lumMod val="50000"/>
                  </a:schemeClr>
                </a:solidFill>
              </a:rPr>
              <a:t>Mar 26</a:t>
            </a:r>
          </a:p>
          <a:p>
            <a:pPr algn="ctr"/>
            <a:r>
              <a:rPr lang="en-HK" sz="1100" b="1" dirty="0">
                <a:solidFill>
                  <a:schemeClr val="accent1">
                    <a:lumMod val="50000"/>
                  </a:schemeClr>
                </a:solidFill>
              </a:rPr>
              <a:t>Go Live</a:t>
            </a:r>
            <a:endParaRPr lang="en-US" sz="1100" b="1" dirty="0">
              <a:solidFill>
                <a:schemeClr val="accent1">
                  <a:lumMod val="50000"/>
                </a:schemeClr>
              </a:solidFill>
            </a:endParaRPr>
          </a:p>
        </p:txBody>
      </p:sp>
      <p:sp>
        <p:nvSpPr>
          <p:cNvPr id="83" name="TextBox 82"/>
          <p:cNvSpPr txBox="1"/>
          <p:nvPr/>
        </p:nvSpPr>
        <p:spPr>
          <a:xfrm>
            <a:off x="3353588" y="4398946"/>
            <a:ext cx="636713" cy="430887"/>
          </a:xfrm>
          <a:prstGeom prst="rect">
            <a:avLst/>
          </a:prstGeom>
          <a:solidFill>
            <a:schemeClr val="accent1">
              <a:lumMod val="20000"/>
              <a:lumOff val="80000"/>
            </a:schemeClr>
          </a:solidFill>
          <a:ln>
            <a:solidFill>
              <a:schemeClr val="accent1">
                <a:lumMod val="60000"/>
                <a:lumOff val="40000"/>
              </a:schemeClr>
            </a:solidFill>
          </a:ln>
        </p:spPr>
        <p:txBody>
          <a:bodyPr wrap="none" rtlCol="0">
            <a:spAutoFit/>
          </a:bodyPr>
          <a:lstStyle/>
          <a:p>
            <a:pPr algn="ctr"/>
            <a:r>
              <a:rPr lang="en-HK" sz="1100" dirty="0">
                <a:solidFill>
                  <a:schemeClr val="accent1">
                    <a:lumMod val="50000"/>
                  </a:schemeClr>
                </a:solidFill>
              </a:rPr>
              <a:t>Jul 11</a:t>
            </a:r>
          </a:p>
          <a:p>
            <a:pPr algn="ctr"/>
            <a:r>
              <a:rPr lang="en-HK" sz="1100" b="1" dirty="0">
                <a:solidFill>
                  <a:schemeClr val="accent1">
                    <a:lumMod val="50000"/>
                  </a:schemeClr>
                </a:solidFill>
              </a:rPr>
              <a:t>Pioneer</a:t>
            </a:r>
            <a:endParaRPr lang="en-US" sz="1100" b="1" dirty="0">
              <a:solidFill>
                <a:schemeClr val="accent1">
                  <a:lumMod val="50000"/>
                </a:schemeClr>
              </a:solidFill>
            </a:endParaRPr>
          </a:p>
        </p:txBody>
      </p:sp>
      <p:sp>
        <p:nvSpPr>
          <p:cNvPr id="84" name="TextBox 83"/>
          <p:cNvSpPr txBox="1"/>
          <p:nvPr/>
        </p:nvSpPr>
        <p:spPr>
          <a:xfrm>
            <a:off x="6818347" y="3826894"/>
            <a:ext cx="652743" cy="507831"/>
          </a:xfrm>
          <a:prstGeom prst="rect">
            <a:avLst/>
          </a:prstGeom>
          <a:noFill/>
        </p:spPr>
        <p:txBody>
          <a:bodyPr wrap="none" rtlCol="0">
            <a:spAutoFit/>
          </a:bodyPr>
          <a:lstStyle/>
          <a:p>
            <a:r>
              <a:rPr lang="en-US" sz="900" dirty="0">
                <a:solidFill>
                  <a:prstClr val="black"/>
                </a:solidFill>
                <a:cs typeface="Arial" panose="020B0604020202020204" pitchFamily="34" charset="0"/>
              </a:rPr>
              <a:t>IGF2017</a:t>
            </a:r>
          </a:p>
          <a:p>
            <a:r>
              <a:rPr lang="en-HK" sz="900" b="1" dirty="0">
                <a:solidFill>
                  <a:prstClr val="black"/>
                </a:solidFill>
                <a:cs typeface="Arial" panose="020B0604020202020204" pitchFamily="34" charset="0"/>
              </a:rPr>
              <a:t>Geneva</a:t>
            </a:r>
            <a:r>
              <a:rPr lang="en-HK" sz="900" dirty="0">
                <a:solidFill>
                  <a:prstClr val="black"/>
                </a:solidFill>
                <a:cs typeface="Arial" panose="020B0604020202020204" pitchFamily="34" charset="0"/>
              </a:rPr>
              <a:t/>
            </a:r>
            <a:br>
              <a:rPr lang="en-HK" sz="900" dirty="0">
                <a:solidFill>
                  <a:prstClr val="black"/>
                </a:solidFill>
                <a:cs typeface="Arial" panose="020B0604020202020204" pitchFamily="34" charset="0"/>
              </a:rPr>
            </a:br>
            <a:r>
              <a:rPr lang="en-HK" sz="900" dirty="0">
                <a:solidFill>
                  <a:prstClr val="black"/>
                </a:solidFill>
                <a:cs typeface="Arial" panose="020B0604020202020204" pitchFamily="34" charset="0"/>
              </a:rPr>
              <a:t>Dec 18-21</a:t>
            </a:r>
            <a:endParaRPr lang="en-US" sz="900" dirty="0">
              <a:solidFill>
                <a:prstClr val="black"/>
              </a:solidFill>
              <a:cs typeface="Arial" panose="020B0604020202020204" pitchFamily="34" charset="0"/>
            </a:endParaRPr>
          </a:p>
        </p:txBody>
      </p:sp>
      <p:pic>
        <p:nvPicPr>
          <p:cNvPr id="86" name="Picture 85"/>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5303593" y="5054953"/>
            <a:ext cx="2370371" cy="15808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7" name="Oval 86"/>
          <p:cNvSpPr/>
          <p:nvPr/>
        </p:nvSpPr>
        <p:spPr>
          <a:xfrm>
            <a:off x="2076947" y="2595254"/>
            <a:ext cx="460382" cy="82025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8" name="Oval 87"/>
          <p:cNvSpPr/>
          <p:nvPr/>
        </p:nvSpPr>
        <p:spPr>
          <a:xfrm>
            <a:off x="3361504" y="2595254"/>
            <a:ext cx="460382" cy="82025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9" name="TextBox 88"/>
          <p:cNvSpPr txBox="1"/>
          <p:nvPr/>
        </p:nvSpPr>
        <p:spPr>
          <a:xfrm>
            <a:off x="5975526" y="2621823"/>
            <a:ext cx="460382" cy="338554"/>
          </a:xfrm>
          <a:prstGeom prst="rect">
            <a:avLst/>
          </a:prstGeom>
          <a:noFill/>
        </p:spPr>
        <p:txBody>
          <a:bodyPr wrap="none" rtlCol="0">
            <a:spAutoFit/>
          </a:bodyPr>
          <a:lstStyle/>
          <a:p>
            <a:pPr algn="ctr"/>
            <a:r>
              <a:rPr lang="en-HK" sz="800" dirty="0" smtClean="0">
                <a:solidFill>
                  <a:prstClr val="black"/>
                </a:solidFill>
                <a:latin typeface="Arial Black" panose="020B0A04020102020204" pitchFamily="34" charset="0"/>
              </a:rPr>
              <a:t>Nov</a:t>
            </a:r>
            <a:endParaRPr lang="en-HK" sz="800" dirty="0">
              <a:solidFill>
                <a:prstClr val="black"/>
              </a:solidFill>
              <a:latin typeface="Arial Black" panose="020B0A04020102020204" pitchFamily="34" charset="0"/>
            </a:endParaRPr>
          </a:p>
          <a:p>
            <a:pPr algn="ctr"/>
            <a:r>
              <a:rPr lang="en-HK" sz="800" dirty="0">
                <a:solidFill>
                  <a:prstClr val="black"/>
                </a:solidFill>
                <a:latin typeface="Arial Black" panose="020B0A04020102020204" pitchFamily="34" charset="0"/>
              </a:rPr>
              <a:t>2017</a:t>
            </a:r>
            <a:endParaRPr lang="en-US" sz="800" dirty="0">
              <a:solidFill>
                <a:prstClr val="black"/>
              </a:solidFill>
              <a:latin typeface="Arial Black" panose="020B0A04020102020204" pitchFamily="34" charset="0"/>
            </a:endParaRPr>
          </a:p>
        </p:txBody>
      </p:sp>
    </p:spTree>
    <p:extLst>
      <p:ext uri="{BB962C8B-B14F-4D97-AF65-F5344CB8AC3E}">
        <p14:creationId xmlns:p14="http://schemas.microsoft.com/office/powerpoint/2010/main" val="2510745492"/>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250" fill="hold"/>
                                        <p:tgtEl>
                                          <p:spTgt spid="5"/>
                                        </p:tgtEl>
                                        <p:attrNameLst>
                                          <p:attrName>ppt_w</p:attrName>
                                        </p:attrNameLst>
                                      </p:cBhvr>
                                      <p:tavLst>
                                        <p:tav tm="0">
                                          <p:val>
                                            <p:fltVal val="0"/>
                                          </p:val>
                                        </p:tav>
                                        <p:tav tm="100000">
                                          <p:val>
                                            <p:strVal val="#ppt_w"/>
                                          </p:val>
                                        </p:tav>
                                      </p:tavLst>
                                    </p:anim>
                                    <p:anim calcmode="lin" valueType="num">
                                      <p:cBhvr>
                                        <p:cTn id="8" dur="250" fill="hold"/>
                                        <p:tgtEl>
                                          <p:spTgt spid="5"/>
                                        </p:tgtEl>
                                        <p:attrNameLst>
                                          <p:attrName>ppt_h</p:attrName>
                                        </p:attrNameLst>
                                      </p:cBhvr>
                                      <p:tavLst>
                                        <p:tav tm="0">
                                          <p:val>
                                            <p:fltVal val="0"/>
                                          </p:val>
                                        </p:tav>
                                        <p:tav tm="100000">
                                          <p:val>
                                            <p:strVal val="#ppt_h"/>
                                          </p:val>
                                        </p:tav>
                                      </p:tavLst>
                                    </p:anim>
                                    <p:animEffect transition="in" filter="fade">
                                      <p:cBhvr>
                                        <p:cTn id="9" dur="250"/>
                                        <p:tgtEl>
                                          <p:spTgt spid="5"/>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87"/>
                                        </p:tgtEl>
                                        <p:attrNameLst>
                                          <p:attrName>style.visibility</p:attrName>
                                        </p:attrNameLst>
                                      </p:cBhvr>
                                      <p:to>
                                        <p:strVal val="visible"/>
                                      </p:to>
                                    </p:set>
                                    <p:anim calcmode="lin" valueType="num">
                                      <p:cBhvr>
                                        <p:cTn id="12" dur="250" fill="hold"/>
                                        <p:tgtEl>
                                          <p:spTgt spid="87"/>
                                        </p:tgtEl>
                                        <p:attrNameLst>
                                          <p:attrName>ppt_w</p:attrName>
                                        </p:attrNameLst>
                                      </p:cBhvr>
                                      <p:tavLst>
                                        <p:tav tm="0">
                                          <p:val>
                                            <p:fltVal val="0"/>
                                          </p:val>
                                        </p:tav>
                                        <p:tav tm="100000">
                                          <p:val>
                                            <p:strVal val="#ppt_w"/>
                                          </p:val>
                                        </p:tav>
                                      </p:tavLst>
                                    </p:anim>
                                    <p:anim calcmode="lin" valueType="num">
                                      <p:cBhvr>
                                        <p:cTn id="13" dur="250" fill="hold"/>
                                        <p:tgtEl>
                                          <p:spTgt spid="87"/>
                                        </p:tgtEl>
                                        <p:attrNameLst>
                                          <p:attrName>ppt_h</p:attrName>
                                        </p:attrNameLst>
                                      </p:cBhvr>
                                      <p:tavLst>
                                        <p:tav tm="0">
                                          <p:val>
                                            <p:fltVal val="0"/>
                                          </p:val>
                                        </p:tav>
                                        <p:tav tm="100000">
                                          <p:val>
                                            <p:strVal val="#ppt_h"/>
                                          </p:val>
                                        </p:tav>
                                      </p:tavLst>
                                    </p:anim>
                                    <p:animEffect transition="in" filter="fade">
                                      <p:cBhvr>
                                        <p:cTn id="14" dur="250"/>
                                        <p:tgtEl>
                                          <p:spTgt spid="87"/>
                                        </p:tgtEl>
                                      </p:cBhvr>
                                    </p:animEffect>
                                  </p:childTnLst>
                                </p:cTn>
                              </p:par>
                            </p:childTnLst>
                          </p:cTn>
                        </p:par>
                        <p:par>
                          <p:cTn id="15" fill="hold">
                            <p:stCondLst>
                              <p:cond delay="250"/>
                            </p:stCondLst>
                            <p:childTnLst>
                              <p:par>
                                <p:cTn id="16" presetID="53" presetClass="entr" presetSubtype="16" fill="hold" grpId="0" nodeType="afterEffect">
                                  <p:stCondLst>
                                    <p:cond delay="0"/>
                                  </p:stCondLst>
                                  <p:childTnLst>
                                    <p:set>
                                      <p:cBhvr>
                                        <p:cTn id="17" dur="1" fill="hold">
                                          <p:stCondLst>
                                            <p:cond delay="0"/>
                                          </p:stCondLst>
                                        </p:cTn>
                                        <p:tgtEl>
                                          <p:spTgt spid="88"/>
                                        </p:tgtEl>
                                        <p:attrNameLst>
                                          <p:attrName>style.visibility</p:attrName>
                                        </p:attrNameLst>
                                      </p:cBhvr>
                                      <p:to>
                                        <p:strVal val="visible"/>
                                      </p:to>
                                    </p:set>
                                    <p:anim calcmode="lin" valueType="num">
                                      <p:cBhvr>
                                        <p:cTn id="18" dur="250" fill="hold"/>
                                        <p:tgtEl>
                                          <p:spTgt spid="88"/>
                                        </p:tgtEl>
                                        <p:attrNameLst>
                                          <p:attrName>ppt_w</p:attrName>
                                        </p:attrNameLst>
                                      </p:cBhvr>
                                      <p:tavLst>
                                        <p:tav tm="0">
                                          <p:val>
                                            <p:fltVal val="0"/>
                                          </p:val>
                                        </p:tav>
                                        <p:tav tm="100000">
                                          <p:val>
                                            <p:strVal val="#ppt_w"/>
                                          </p:val>
                                        </p:tav>
                                      </p:tavLst>
                                    </p:anim>
                                    <p:anim calcmode="lin" valueType="num">
                                      <p:cBhvr>
                                        <p:cTn id="19" dur="250" fill="hold"/>
                                        <p:tgtEl>
                                          <p:spTgt spid="88"/>
                                        </p:tgtEl>
                                        <p:attrNameLst>
                                          <p:attrName>ppt_h</p:attrName>
                                        </p:attrNameLst>
                                      </p:cBhvr>
                                      <p:tavLst>
                                        <p:tav tm="0">
                                          <p:val>
                                            <p:fltVal val="0"/>
                                          </p:val>
                                        </p:tav>
                                        <p:tav tm="100000">
                                          <p:val>
                                            <p:strVal val="#ppt_h"/>
                                          </p:val>
                                        </p:tav>
                                      </p:tavLst>
                                    </p:anim>
                                    <p:animEffect transition="in" filter="fade">
                                      <p:cBhvr>
                                        <p:cTn id="20" dur="250"/>
                                        <p:tgtEl>
                                          <p:spTgt spid="88"/>
                                        </p:tgtEl>
                                      </p:cBhvr>
                                    </p:animEffect>
                                  </p:childTnLst>
                                </p:cTn>
                              </p:par>
                              <p:par>
                                <p:cTn id="21" presetID="53" presetClass="entr" presetSubtype="16" fill="hold" grpId="0" nodeType="withEffect">
                                  <p:stCondLst>
                                    <p:cond delay="0"/>
                                  </p:stCondLst>
                                  <p:childTnLst>
                                    <p:set>
                                      <p:cBhvr>
                                        <p:cTn id="22" dur="1" fill="hold">
                                          <p:stCondLst>
                                            <p:cond delay="0"/>
                                          </p:stCondLst>
                                        </p:cTn>
                                        <p:tgtEl>
                                          <p:spTgt spid="83"/>
                                        </p:tgtEl>
                                        <p:attrNameLst>
                                          <p:attrName>style.visibility</p:attrName>
                                        </p:attrNameLst>
                                      </p:cBhvr>
                                      <p:to>
                                        <p:strVal val="visible"/>
                                      </p:to>
                                    </p:set>
                                    <p:anim calcmode="lin" valueType="num">
                                      <p:cBhvr>
                                        <p:cTn id="23" dur="250" fill="hold"/>
                                        <p:tgtEl>
                                          <p:spTgt spid="83"/>
                                        </p:tgtEl>
                                        <p:attrNameLst>
                                          <p:attrName>ppt_w</p:attrName>
                                        </p:attrNameLst>
                                      </p:cBhvr>
                                      <p:tavLst>
                                        <p:tav tm="0">
                                          <p:val>
                                            <p:fltVal val="0"/>
                                          </p:val>
                                        </p:tav>
                                        <p:tav tm="100000">
                                          <p:val>
                                            <p:strVal val="#ppt_w"/>
                                          </p:val>
                                        </p:tav>
                                      </p:tavLst>
                                    </p:anim>
                                    <p:anim calcmode="lin" valueType="num">
                                      <p:cBhvr>
                                        <p:cTn id="24" dur="250" fill="hold"/>
                                        <p:tgtEl>
                                          <p:spTgt spid="83"/>
                                        </p:tgtEl>
                                        <p:attrNameLst>
                                          <p:attrName>ppt_h</p:attrName>
                                        </p:attrNameLst>
                                      </p:cBhvr>
                                      <p:tavLst>
                                        <p:tav tm="0">
                                          <p:val>
                                            <p:fltVal val="0"/>
                                          </p:val>
                                        </p:tav>
                                        <p:tav tm="100000">
                                          <p:val>
                                            <p:strVal val="#ppt_h"/>
                                          </p:val>
                                        </p:tav>
                                      </p:tavLst>
                                    </p:anim>
                                    <p:animEffect transition="in" filter="fade">
                                      <p:cBhvr>
                                        <p:cTn id="25" dur="250"/>
                                        <p:tgtEl>
                                          <p:spTgt spid="83"/>
                                        </p:tgtEl>
                                      </p:cBhvr>
                                    </p:animEffect>
                                  </p:childTnLst>
                                </p:cTn>
                              </p:par>
                            </p:childTnLst>
                          </p:cTn>
                        </p:par>
                        <p:par>
                          <p:cTn id="26" fill="hold">
                            <p:stCondLst>
                              <p:cond delay="500"/>
                            </p:stCondLst>
                            <p:childTnLst>
                              <p:par>
                                <p:cTn id="27" presetID="53" presetClass="entr" presetSubtype="16" fill="hold" grpId="0" nodeType="afterEffect">
                                  <p:stCondLst>
                                    <p:cond delay="0"/>
                                  </p:stCondLst>
                                  <p:childTnLst>
                                    <p:set>
                                      <p:cBhvr>
                                        <p:cTn id="28" dur="1" fill="hold">
                                          <p:stCondLst>
                                            <p:cond delay="0"/>
                                          </p:stCondLst>
                                        </p:cTn>
                                        <p:tgtEl>
                                          <p:spTgt spid="2"/>
                                        </p:tgtEl>
                                        <p:attrNameLst>
                                          <p:attrName>style.visibility</p:attrName>
                                        </p:attrNameLst>
                                      </p:cBhvr>
                                      <p:to>
                                        <p:strVal val="visible"/>
                                      </p:to>
                                    </p:set>
                                    <p:anim calcmode="lin" valueType="num">
                                      <p:cBhvr>
                                        <p:cTn id="29" dur="250" fill="hold"/>
                                        <p:tgtEl>
                                          <p:spTgt spid="2"/>
                                        </p:tgtEl>
                                        <p:attrNameLst>
                                          <p:attrName>ppt_w</p:attrName>
                                        </p:attrNameLst>
                                      </p:cBhvr>
                                      <p:tavLst>
                                        <p:tav tm="0">
                                          <p:val>
                                            <p:fltVal val="0"/>
                                          </p:val>
                                        </p:tav>
                                        <p:tav tm="100000">
                                          <p:val>
                                            <p:strVal val="#ppt_w"/>
                                          </p:val>
                                        </p:tav>
                                      </p:tavLst>
                                    </p:anim>
                                    <p:anim calcmode="lin" valueType="num">
                                      <p:cBhvr>
                                        <p:cTn id="30" dur="250" fill="hold"/>
                                        <p:tgtEl>
                                          <p:spTgt spid="2"/>
                                        </p:tgtEl>
                                        <p:attrNameLst>
                                          <p:attrName>ppt_h</p:attrName>
                                        </p:attrNameLst>
                                      </p:cBhvr>
                                      <p:tavLst>
                                        <p:tav tm="0">
                                          <p:val>
                                            <p:fltVal val="0"/>
                                          </p:val>
                                        </p:tav>
                                        <p:tav tm="100000">
                                          <p:val>
                                            <p:strVal val="#ppt_h"/>
                                          </p:val>
                                        </p:tav>
                                      </p:tavLst>
                                    </p:anim>
                                    <p:animEffect transition="in" filter="fade">
                                      <p:cBhvr>
                                        <p:cTn id="31" dur="250"/>
                                        <p:tgtEl>
                                          <p:spTgt spid="2"/>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75"/>
                                        </p:tgtEl>
                                        <p:attrNameLst>
                                          <p:attrName>style.visibility</p:attrName>
                                        </p:attrNameLst>
                                      </p:cBhvr>
                                      <p:to>
                                        <p:strVal val="visible"/>
                                      </p:to>
                                    </p:set>
                                    <p:anim calcmode="lin" valueType="num">
                                      <p:cBhvr>
                                        <p:cTn id="34" dur="250" fill="hold"/>
                                        <p:tgtEl>
                                          <p:spTgt spid="75"/>
                                        </p:tgtEl>
                                        <p:attrNameLst>
                                          <p:attrName>ppt_w</p:attrName>
                                        </p:attrNameLst>
                                      </p:cBhvr>
                                      <p:tavLst>
                                        <p:tav tm="0">
                                          <p:val>
                                            <p:fltVal val="0"/>
                                          </p:val>
                                        </p:tav>
                                        <p:tav tm="100000">
                                          <p:val>
                                            <p:strVal val="#ppt_w"/>
                                          </p:val>
                                        </p:tav>
                                      </p:tavLst>
                                    </p:anim>
                                    <p:anim calcmode="lin" valueType="num">
                                      <p:cBhvr>
                                        <p:cTn id="35" dur="250" fill="hold"/>
                                        <p:tgtEl>
                                          <p:spTgt spid="75"/>
                                        </p:tgtEl>
                                        <p:attrNameLst>
                                          <p:attrName>ppt_h</p:attrName>
                                        </p:attrNameLst>
                                      </p:cBhvr>
                                      <p:tavLst>
                                        <p:tav tm="0">
                                          <p:val>
                                            <p:fltVal val="0"/>
                                          </p:val>
                                        </p:tav>
                                        <p:tav tm="100000">
                                          <p:val>
                                            <p:strVal val="#ppt_h"/>
                                          </p:val>
                                        </p:tav>
                                      </p:tavLst>
                                    </p:anim>
                                    <p:animEffect transition="in" filter="fade">
                                      <p:cBhvr>
                                        <p:cTn id="36" dur="250"/>
                                        <p:tgtEl>
                                          <p:spTgt spid="75"/>
                                        </p:tgtEl>
                                      </p:cBhvr>
                                    </p:animEffect>
                                  </p:childTnLst>
                                </p:cTn>
                              </p:par>
                              <p:par>
                                <p:cTn id="37" presetID="53" presetClass="entr" presetSubtype="16" fill="hold" nodeType="withEffect">
                                  <p:stCondLst>
                                    <p:cond delay="0"/>
                                  </p:stCondLst>
                                  <p:childTnLst>
                                    <p:set>
                                      <p:cBhvr>
                                        <p:cTn id="38" dur="1" fill="hold">
                                          <p:stCondLst>
                                            <p:cond delay="0"/>
                                          </p:stCondLst>
                                        </p:cTn>
                                        <p:tgtEl>
                                          <p:spTgt spid="86"/>
                                        </p:tgtEl>
                                        <p:attrNameLst>
                                          <p:attrName>style.visibility</p:attrName>
                                        </p:attrNameLst>
                                      </p:cBhvr>
                                      <p:to>
                                        <p:strVal val="visible"/>
                                      </p:to>
                                    </p:set>
                                    <p:anim calcmode="lin" valueType="num">
                                      <p:cBhvr>
                                        <p:cTn id="39" dur="250" fill="hold"/>
                                        <p:tgtEl>
                                          <p:spTgt spid="86"/>
                                        </p:tgtEl>
                                        <p:attrNameLst>
                                          <p:attrName>ppt_w</p:attrName>
                                        </p:attrNameLst>
                                      </p:cBhvr>
                                      <p:tavLst>
                                        <p:tav tm="0">
                                          <p:val>
                                            <p:fltVal val="0"/>
                                          </p:val>
                                        </p:tav>
                                        <p:tav tm="100000">
                                          <p:val>
                                            <p:strVal val="#ppt_w"/>
                                          </p:val>
                                        </p:tav>
                                      </p:tavLst>
                                    </p:anim>
                                    <p:anim calcmode="lin" valueType="num">
                                      <p:cBhvr>
                                        <p:cTn id="40" dur="250" fill="hold"/>
                                        <p:tgtEl>
                                          <p:spTgt spid="86"/>
                                        </p:tgtEl>
                                        <p:attrNameLst>
                                          <p:attrName>ppt_h</p:attrName>
                                        </p:attrNameLst>
                                      </p:cBhvr>
                                      <p:tavLst>
                                        <p:tav tm="0">
                                          <p:val>
                                            <p:fltVal val="0"/>
                                          </p:val>
                                        </p:tav>
                                        <p:tav tm="100000">
                                          <p:val>
                                            <p:strVal val="#ppt_h"/>
                                          </p:val>
                                        </p:tav>
                                      </p:tavLst>
                                    </p:anim>
                                    <p:animEffect transition="in" filter="fade">
                                      <p:cBhvr>
                                        <p:cTn id="41" dur="250"/>
                                        <p:tgtEl>
                                          <p:spTgt spid="86"/>
                                        </p:tgtEl>
                                      </p:cBhvr>
                                    </p:animEffect>
                                  </p:childTnLst>
                                </p:cTn>
                              </p:par>
                            </p:childTnLst>
                          </p:cTn>
                        </p:par>
                        <p:par>
                          <p:cTn id="42" fill="hold">
                            <p:stCondLst>
                              <p:cond delay="750"/>
                            </p:stCondLst>
                            <p:childTnLst>
                              <p:par>
                                <p:cTn id="43" presetID="53" presetClass="entr" presetSubtype="16" fill="hold" grpId="0" nodeType="afterEffect">
                                  <p:stCondLst>
                                    <p:cond delay="0"/>
                                  </p:stCondLst>
                                  <p:childTnLst>
                                    <p:set>
                                      <p:cBhvr>
                                        <p:cTn id="44" dur="1" fill="hold">
                                          <p:stCondLst>
                                            <p:cond delay="0"/>
                                          </p:stCondLst>
                                        </p:cTn>
                                        <p:tgtEl>
                                          <p:spTgt spid="73"/>
                                        </p:tgtEl>
                                        <p:attrNameLst>
                                          <p:attrName>style.visibility</p:attrName>
                                        </p:attrNameLst>
                                      </p:cBhvr>
                                      <p:to>
                                        <p:strVal val="visible"/>
                                      </p:to>
                                    </p:set>
                                    <p:anim calcmode="lin" valueType="num">
                                      <p:cBhvr>
                                        <p:cTn id="45" dur="250" fill="hold"/>
                                        <p:tgtEl>
                                          <p:spTgt spid="73"/>
                                        </p:tgtEl>
                                        <p:attrNameLst>
                                          <p:attrName>ppt_w</p:attrName>
                                        </p:attrNameLst>
                                      </p:cBhvr>
                                      <p:tavLst>
                                        <p:tav tm="0">
                                          <p:val>
                                            <p:fltVal val="0"/>
                                          </p:val>
                                        </p:tav>
                                        <p:tav tm="100000">
                                          <p:val>
                                            <p:strVal val="#ppt_w"/>
                                          </p:val>
                                        </p:tav>
                                      </p:tavLst>
                                    </p:anim>
                                    <p:anim calcmode="lin" valueType="num">
                                      <p:cBhvr>
                                        <p:cTn id="46" dur="250" fill="hold"/>
                                        <p:tgtEl>
                                          <p:spTgt spid="73"/>
                                        </p:tgtEl>
                                        <p:attrNameLst>
                                          <p:attrName>ppt_h</p:attrName>
                                        </p:attrNameLst>
                                      </p:cBhvr>
                                      <p:tavLst>
                                        <p:tav tm="0">
                                          <p:val>
                                            <p:fltVal val="0"/>
                                          </p:val>
                                        </p:tav>
                                        <p:tav tm="100000">
                                          <p:val>
                                            <p:strVal val="#ppt_h"/>
                                          </p:val>
                                        </p:tav>
                                      </p:tavLst>
                                    </p:anim>
                                    <p:animEffect transition="in" filter="fade">
                                      <p:cBhvr>
                                        <p:cTn id="47" dur="250"/>
                                        <p:tgtEl>
                                          <p:spTgt spid="73"/>
                                        </p:tgtEl>
                                      </p:cBhvr>
                                    </p:animEffect>
                                  </p:childTnLst>
                                </p:cTn>
                              </p:par>
                            </p:childTnLst>
                          </p:cTn>
                        </p:par>
                        <p:par>
                          <p:cTn id="48" fill="hold">
                            <p:stCondLst>
                              <p:cond delay="1000"/>
                            </p:stCondLst>
                            <p:childTnLst>
                              <p:par>
                                <p:cTn id="49" presetID="53" presetClass="entr" presetSubtype="16" fill="hold" grpId="0" nodeType="afterEffect">
                                  <p:stCondLst>
                                    <p:cond delay="0"/>
                                  </p:stCondLst>
                                  <p:childTnLst>
                                    <p:set>
                                      <p:cBhvr>
                                        <p:cTn id="50" dur="1" fill="hold">
                                          <p:stCondLst>
                                            <p:cond delay="0"/>
                                          </p:stCondLst>
                                        </p:cTn>
                                        <p:tgtEl>
                                          <p:spTgt spid="74"/>
                                        </p:tgtEl>
                                        <p:attrNameLst>
                                          <p:attrName>style.visibility</p:attrName>
                                        </p:attrNameLst>
                                      </p:cBhvr>
                                      <p:to>
                                        <p:strVal val="visible"/>
                                      </p:to>
                                    </p:set>
                                    <p:anim calcmode="lin" valueType="num">
                                      <p:cBhvr>
                                        <p:cTn id="51" dur="250" fill="hold"/>
                                        <p:tgtEl>
                                          <p:spTgt spid="74"/>
                                        </p:tgtEl>
                                        <p:attrNameLst>
                                          <p:attrName>ppt_w</p:attrName>
                                        </p:attrNameLst>
                                      </p:cBhvr>
                                      <p:tavLst>
                                        <p:tav tm="0">
                                          <p:val>
                                            <p:fltVal val="0"/>
                                          </p:val>
                                        </p:tav>
                                        <p:tav tm="100000">
                                          <p:val>
                                            <p:strVal val="#ppt_w"/>
                                          </p:val>
                                        </p:tav>
                                      </p:tavLst>
                                    </p:anim>
                                    <p:anim calcmode="lin" valueType="num">
                                      <p:cBhvr>
                                        <p:cTn id="52" dur="250" fill="hold"/>
                                        <p:tgtEl>
                                          <p:spTgt spid="74"/>
                                        </p:tgtEl>
                                        <p:attrNameLst>
                                          <p:attrName>ppt_h</p:attrName>
                                        </p:attrNameLst>
                                      </p:cBhvr>
                                      <p:tavLst>
                                        <p:tav tm="0">
                                          <p:val>
                                            <p:fltVal val="0"/>
                                          </p:val>
                                        </p:tav>
                                        <p:tav tm="100000">
                                          <p:val>
                                            <p:strVal val="#ppt_h"/>
                                          </p:val>
                                        </p:tav>
                                      </p:tavLst>
                                    </p:anim>
                                    <p:animEffect transition="in" filter="fade">
                                      <p:cBhvr>
                                        <p:cTn id="53" dur="250"/>
                                        <p:tgtEl>
                                          <p:spTgt spid="74"/>
                                        </p:tgtEl>
                                      </p:cBhvr>
                                    </p:animEffect>
                                  </p:childTnLst>
                                </p:cTn>
                              </p:par>
                              <p:par>
                                <p:cTn id="54" presetID="53" presetClass="entr" presetSubtype="16" fill="hold" grpId="0" nodeType="withEffect">
                                  <p:stCondLst>
                                    <p:cond delay="0"/>
                                  </p:stCondLst>
                                  <p:childTnLst>
                                    <p:set>
                                      <p:cBhvr>
                                        <p:cTn id="55" dur="1" fill="hold">
                                          <p:stCondLst>
                                            <p:cond delay="0"/>
                                          </p:stCondLst>
                                        </p:cTn>
                                        <p:tgtEl>
                                          <p:spTgt spid="79"/>
                                        </p:tgtEl>
                                        <p:attrNameLst>
                                          <p:attrName>style.visibility</p:attrName>
                                        </p:attrNameLst>
                                      </p:cBhvr>
                                      <p:to>
                                        <p:strVal val="visible"/>
                                      </p:to>
                                    </p:set>
                                    <p:anim calcmode="lin" valueType="num">
                                      <p:cBhvr>
                                        <p:cTn id="56" dur="250" fill="hold"/>
                                        <p:tgtEl>
                                          <p:spTgt spid="79"/>
                                        </p:tgtEl>
                                        <p:attrNameLst>
                                          <p:attrName>ppt_w</p:attrName>
                                        </p:attrNameLst>
                                      </p:cBhvr>
                                      <p:tavLst>
                                        <p:tav tm="0">
                                          <p:val>
                                            <p:fltVal val="0"/>
                                          </p:val>
                                        </p:tav>
                                        <p:tav tm="100000">
                                          <p:val>
                                            <p:strVal val="#ppt_w"/>
                                          </p:val>
                                        </p:tav>
                                      </p:tavLst>
                                    </p:anim>
                                    <p:anim calcmode="lin" valueType="num">
                                      <p:cBhvr>
                                        <p:cTn id="57" dur="250" fill="hold"/>
                                        <p:tgtEl>
                                          <p:spTgt spid="79"/>
                                        </p:tgtEl>
                                        <p:attrNameLst>
                                          <p:attrName>ppt_h</p:attrName>
                                        </p:attrNameLst>
                                      </p:cBhvr>
                                      <p:tavLst>
                                        <p:tav tm="0">
                                          <p:val>
                                            <p:fltVal val="0"/>
                                          </p:val>
                                        </p:tav>
                                        <p:tav tm="100000">
                                          <p:val>
                                            <p:strVal val="#ppt_h"/>
                                          </p:val>
                                        </p:tav>
                                      </p:tavLst>
                                    </p:anim>
                                    <p:animEffect transition="in" filter="fade">
                                      <p:cBhvr>
                                        <p:cTn id="58" dur="250"/>
                                        <p:tgtEl>
                                          <p:spTgt spid="79"/>
                                        </p:tgtEl>
                                      </p:cBhvr>
                                    </p:animEffect>
                                  </p:childTnLst>
                                </p:cTn>
                              </p:par>
                            </p:childTnLst>
                          </p:cTn>
                        </p:par>
                        <p:par>
                          <p:cTn id="59" fill="hold">
                            <p:stCondLst>
                              <p:cond delay="1250"/>
                            </p:stCondLst>
                            <p:childTnLst>
                              <p:par>
                                <p:cTn id="60" presetID="53" presetClass="entr" presetSubtype="16" fill="hold" grpId="0" nodeType="afterEffect">
                                  <p:stCondLst>
                                    <p:cond delay="0"/>
                                  </p:stCondLst>
                                  <p:childTnLst>
                                    <p:set>
                                      <p:cBhvr>
                                        <p:cTn id="61" dur="1" fill="hold">
                                          <p:stCondLst>
                                            <p:cond delay="0"/>
                                          </p:stCondLst>
                                        </p:cTn>
                                        <p:tgtEl>
                                          <p:spTgt spid="82"/>
                                        </p:tgtEl>
                                        <p:attrNameLst>
                                          <p:attrName>style.visibility</p:attrName>
                                        </p:attrNameLst>
                                      </p:cBhvr>
                                      <p:to>
                                        <p:strVal val="visible"/>
                                      </p:to>
                                    </p:set>
                                    <p:anim calcmode="lin" valueType="num">
                                      <p:cBhvr>
                                        <p:cTn id="62" dur="250" fill="hold"/>
                                        <p:tgtEl>
                                          <p:spTgt spid="82"/>
                                        </p:tgtEl>
                                        <p:attrNameLst>
                                          <p:attrName>ppt_w</p:attrName>
                                        </p:attrNameLst>
                                      </p:cBhvr>
                                      <p:tavLst>
                                        <p:tav tm="0">
                                          <p:val>
                                            <p:fltVal val="0"/>
                                          </p:val>
                                        </p:tav>
                                        <p:tav tm="100000">
                                          <p:val>
                                            <p:strVal val="#ppt_w"/>
                                          </p:val>
                                        </p:tav>
                                      </p:tavLst>
                                    </p:anim>
                                    <p:anim calcmode="lin" valueType="num">
                                      <p:cBhvr>
                                        <p:cTn id="63" dur="250" fill="hold"/>
                                        <p:tgtEl>
                                          <p:spTgt spid="82"/>
                                        </p:tgtEl>
                                        <p:attrNameLst>
                                          <p:attrName>ppt_h</p:attrName>
                                        </p:attrNameLst>
                                      </p:cBhvr>
                                      <p:tavLst>
                                        <p:tav tm="0">
                                          <p:val>
                                            <p:fltVal val="0"/>
                                          </p:val>
                                        </p:tav>
                                        <p:tav tm="100000">
                                          <p:val>
                                            <p:strVal val="#ppt_h"/>
                                          </p:val>
                                        </p:tav>
                                      </p:tavLst>
                                    </p:anim>
                                    <p:animEffect transition="in" filter="fade">
                                      <p:cBhvr>
                                        <p:cTn id="64" dur="25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3" grpId="0" animBg="1"/>
      <p:bldP spid="74" grpId="0" animBg="1"/>
      <p:bldP spid="5" grpId="0" animBg="1"/>
      <p:bldP spid="75" grpId="0" animBg="1"/>
      <p:bldP spid="79" grpId="0" animBg="1"/>
      <p:bldP spid="82" grpId="0" animBg="1"/>
      <p:bldP spid="83" grpId="0" animBg="1"/>
      <p:bldP spid="87" grpId="0" animBg="1"/>
      <p:bldP spid="88" grpId="0" animBg="1"/>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4294967295"/>
          </p:nvPr>
        </p:nvSpPr>
        <p:spPr>
          <a:xfrm>
            <a:off x="0" y="6278238"/>
            <a:ext cx="9144000" cy="719138"/>
          </a:xfrm>
        </p:spPr>
        <p:txBody>
          <a:bodyPr/>
          <a:lstStyle/>
          <a:p>
            <a:pPr marL="0" indent="0" algn="ctr">
              <a:buNone/>
            </a:pPr>
            <a:r>
              <a:rPr lang="en-US" sz="3000" dirty="0" smtClean="0"/>
              <a:t>October 2017  |  </a:t>
            </a:r>
            <a:r>
              <a:rPr lang="en-HK" sz="3000" b="1" dirty="0" smtClean="0"/>
              <a:t>10years.Asia</a:t>
            </a:r>
            <a:endParaRPr lang="en-US" sz="3000" b="1" dirty="0"/>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1616350"/>
            <a:ext cx="9144000" cy="3810000"/>
          </a:xfrm>
          <a:prstGeom prst="rect">
            <a:avLst/>
          </a:prstGeom>
        </p:spPr>
      </p:pic>
      <p:pic>
        <p:nvPicPr>
          <p:cNvPr id="3" name="Picture 2"/>
          <p:cNvPicPr>
            <a:picLocks noChangeAspect="1"/>
          </p:cNvPicPr>
          <p:nvPr/>
        </p:nvPicPr>
        <p:blipFill>
          <a:blip r:embed="rId3"/>
          <a:stretch>
            <a:fillRect/>
          </a:stretch>
        </p:blipFill>
        <p:spPr>
          <a:xfrm>
            <a:off x="2195736" y="5661248"/>
            <a:ext cx="4719656" cy="519042"/>
          </a:xfrm>
          <a:prstGeom prst="rect">
            <a:avLst/>
          </a:prstGeom>
        </p:spPr>
      </p:pic>
      <p:pic>
        <p:nvPicPr>
          <p:cNvPr id="7" name="Picture 6"/>
          <p:cNvPicPr>
            <a:picLocks noChangeAspect="1"/>
          </p:cNvPicPr>
          <p:nvPr/>
        </p:nvPicPr>
        <p:blipFill>
          <a:blip r:embed="rId4"/>
          <a:stretch>
            <a:fillRect/>
          </a:stretch>
        </p:blipFill>
        <p:spPr>
          <a:xfrm>
            <a:off x="2544246" y="532962"/>
            <a:ext cx="4055506" cy="701829"/>
          </a:xfrm>
          <a:prstGeom prst="rect">
            <a:avLst/>
          </a:prstGeom>
        </p:spPr>
      </p:pic>
      <p:pic>
        <p:nvPicPr>
          <p:cNvPr id="8" name="Picture 7"/>
          <p:cNvPicPr>
            <a:picLocks noChangeAspect="1"/>
          </p:cNvPicPr>
          <p:nvPr/>
        </p:nvPicPr>
        <p:blipFill>
          <a:blip r:embed="rId5"/>
          <a:stretch>
            <a:fillRect/>
          </a:stretch>
        </p:blipFill>
        <p:spPr>
          <a:xfrm>
            <a:off x="2547556" y="568498"/>
            <a:ext cx="746249" cy="666293"/>
          </a:xfrm>
          <a:prstGeom prst="rect">
            <a:avLst/>
          </a:prstGeom>
        </p:spPr>
      </p:pic>
      <p:pic>
        <p:nvPicPr>
          <p:cNvPr id="9" name="Picture 8"/>
          <p:cNvPicPr>
            <a:picLocks noChangeAspect="1"/>
          </p:cNvPicPr>
          <p:nvPr/>
        </p:nvPicPr>
        <p:blipFill>
          <a:blip r:embed="rId6"/>
          <a:stretch>
            <a:fillRect/>
          </a:stretch>
        </p:blipFill>
        <p:spPr>
          <a:xfrm>
            <a:off x="3665840" y="568498"/>
            <a:ext cx="692945" cy="630758"/>
          </a:xfrm>
          <a:prstGeom prst="rect">
            <a:avLst/>
          </a:prstGeom>
        </p:spPr>
      </p:pic>
      <p:pic>
        <p:nvPicPr>
          <p:cNvPr id="10" name="Picture 9"/>
          <p:cNvPicPr>
            <a:picLocks noChangeAspect="1"/>
          </p:cNvPicPr>
          <p:nvPr/>
        </p:nvPicPr>
        <p:blipFill>
          <a:blip r:embed="rId7"/>
          <a:stretch>
            <a:fillRect/>
          </a:stretch>
        </p:blipFill>
        <p:spPr>
          <a:xfrm>
            <a:off x="4628863" y="556924"/>
            <a:ext cx="932811" cy="1070512"/>
          </a:xfrm>
          <a:prstGeom prst="rect">
            <a:avLst/>
          </a:prstGeom>
        </p:spPr>
      </p:pic>
      <p:pic>
        <p:nvPicPr>
          <p:cNvPr id="12" name="Picture 11"/>
          <p:cNvPicPr>
            <a:picLocks noChangeAspect="1"/>
          </p:cNvPicPr>
          <p:nvPr/>
        </p:nvPicPr>
        <p:blipFill>
          <a:blip r:embed="rId8"/>
          <a:stretch>
            <a:fillRect/>
          </a:stretch>
        </p:blipFill>
        <p:spPr>
          <a:xfrm>
            <a:off x="5831752" y="532962"/>
            <a:ext cx="767813" cy="684450"/>
          </a:xfrm>
          <a:prstGeom prst="rect">
            <a:avLst/>
          </a:prstGeom>
        </p:spPr>
      </p:pic>
    </p:spTree>
    <p:extLst>
      <p:ext uri="{BB962C8B-B14F-4D97-AF65-F5344CB8AC3E}">
        <p14:creationId xmlns:p14="http://schemas.microsoft.com/office/powerpoint/2010/main" val="2860526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xit" presetSubtype="8" fill="hold" nodeType="afterEffect">
                                  <p:stCondLst>
                                    <p:cond delay="0"/>
                                  </p:stCondLst>
                                  <p:childTnLst>
                                    <p:animEffect transition="out" filter="wipe(left)">
                                      <p:cBhvr>
                                        <p:cTn id="6" dur="1000"/>
                                        <p:tgtEl>
                                          <p:spTgt spid="7"/>
                                        </p:tgtEl>
                                      </p:cBhvr>
                                    </p:animEffect>
                                    <p:set>
                                      <p:cBhvr>
                                        <p:cTn id="7" dur="1" fill="hold">
                                          <p:stCondLst>
                                            <p:cond delay="999"/>
                                          </p:stCondLst>
                                        </p:cTn>
                                        <p:tgtEl>
                                          <p:spTgt spid="7"/>
                                        </p:tgtEl>
                                        <p:attrNameLst>
                                          <p:attrName>style.visibility</p:attrName>
                                        </p:attrNameLst>
                                      </p:cBhvr>
                                      <p:to>
                                        <p:strVal val="hidden"/>
                                      </p:to>
                                    </p:se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nodeType="withEffect">
                                  <p:stCondLst>
                                    <p:cond delay="25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26" presetClass="entr" presetSubtype="0" fill="hold" nodeType="withEffect">
                                  <p:stCondLst>
                                    <p:cond delay="500"/>
                                  </p:stCondLst>
                                  <p:childTnLst>
                                    <p:set>
                                      <p:cBhvr>
                                        <p:cTn id="15" dur="1" fill="hold">
                                          <p:stCondLst>
                                            <p:cond delay="0"/>
                                          </p:stCondLst>
                                        </p:cTn>
                                        <p:tgtEl>
                                          <p:spTgt spid="10"/>
                                        </p:tgtEl>
                                        <p:attrNameLst>
                                          <p:attrName>style.visibility</p:attrName>
                                        </p:attrNameLst>
                                      </p:cBhvr>
                                      <p:to>
                                        <p:strVal val="visible"/>
                                      </p:to>
                                    </p:set>
                                    <p:animEffect transition="in" filter="wipe(down)">
                                      <p:cBhvr>
                                        <p:cTn id="16" dur="145">
                                          <p:stCondLst>
                                            <p:cond delay="0"/>
                                          </p:stCondLst>
                                        </p:cTn>
                                        <p:tgtEl>
                                          <p:spTgt spid="10"/>
                                        </p:tgtEl>
                                      </p:cBhvr>
                                    </p:animEffect>
                                    <p:anim calcmode="lin" valueType="num">
                                      <p:cBhvr>
                                        <p:cTn id="17" dur="456"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18" dur="166"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9" dur="166" tmFilter="0, 0; 0.125,0.2665; 0.25,0.4; 0.375,0.465; 0.5,0.5;  0.625,0.535; 0.75,0.6; 0.875,0.7335; 1,1">
                                          <p:stCondLst>
                                            <p:cond delay="166"/>
                                          </p:stCondLst>
                                        </p:cTn>
                                        <p:tgtEl>
                                          <p:spTgt spid="10"/>
                                        </p:tgtEl>
                                        <p:attrNameLst>
                                          <p:attrName>ppt_y</p:attrName>
                                        </p:attrNameLst>
                                      </p:cBhvr>
                                      <p:tavLst>
                                        <p:tav tm="0" fmla="#ppt_y-sin(pi*$)/9">
                                          <p:val>
                                            <p:fltVal val="0"/>
                                          </p:val>
                                        </p:tav>
                                        <p:tav tm="100000">
                                          <p:val>
                                            <p:fltVal val="1"/>
                                          </p:val>
                                        </p:tav>
                                      </p:tavLst>
                                    </p:anim>
                                    <p:anim calcmode="lin" valueType="num">
                                      <p:cBhvr>
                                        <p:cTn id="20" dur="83" tmFilter="0, 0; 0.125,0.2665; 0.25,0.4; 0.375,0.465; 0.5,0.5;  0.625,0.535; 0.75,0.6; 0.875,0.7335; 1,1">
                                          <p:stCondLst>
                                            <p:cond delay="331"/>
                                          </p:stCondLst>
                                        </p:cTn>
                                        <p:tgtEl>
                                          <p:spTgt spid="10"/>
                                        </p:tgtEl>
                                        <p:attrNameLst>
                                          <p:attrName>ppt_y</p:attrName>
                                        </p:attrNameLst>
                                      </p:cBhvr>
                                      <p:tavLst>
                                        <p:tav tm="0" fmla="#ppt_y-sin(pi*$)/27">
                                          <p:val>
                                            <p:fltVal val="0"/>
                                          </p:val>
                                        </p:tav>
                                        <p:tav tm="100000">
                                          <p:val>
                                            <p:fltVal val="1"/>
                                          </p:val>
                                        </p:tav>
                                      </p:tavLst>
                                    </p:anim>
                                    <p:anim calcmode="lin" valueType="num">
                                      <p:cBhvr>
                                        <p:cTn id="21" dur="41" tmFilter="0, 0; 0.125,0.2665; 0.25,0.4; 0.375,0.465; 0.5,0.5;  0.625,0.535; 0.75,0.6; 0.875,0.7335; 1,1">
                                          <p:stCondLst>
                                            <p:cond delay="414"/>
                                          </p:stCondLst>
                                        </p:cTn>
                                        <p:tgtEl>
                                          <p:spTgt spid="10"/>
                                        </p:tgtEl>
                                        <p:attrNameLst>
                                          <p:attrName>ppt_y</p:attrName>
                                        </p:attrNameLst>
                                      </p:cBhvr>
                                      <p:tavLst>
                                        <p:tav tm="0" fmla="#ppt_y-sin(pi*$)/81">
                                          <p:val>
                                            <p:fltVal val="0"/>
                                          </p:val>
                                        </p:tav>
                                        <p:tav tm="100000">
                                          <p:val>
                                            <p:fltVal val="1"/>
                                          </p:val>
                                        </p:tav>
                                      </p:tavLst>
                                    </p:anim>
                                    <p:animScale>
                                      <p:cBhvr>
                                        <p:cTn id="22" dur="7">
                                          <p:stCondLst>
                                            <p:cond delay="162"/>
                                          </p:stCondLst>
                                        </p:cTn>
                                        <p:tgtEl>
                                          <p:spTgt spid="10"/>
                                        </p:tgtEl>
                                      </p:cBhvr>
                                      <p:to x="100000" y="60000"/>
                                    </p:animScale>
                                    <p:animScale>
                                      <p:cBhvr>
                                        <p:cTn id="23" dur="41" decel="50000">
                                          <p:stCondLst>
                                            <p:cond delay="169"/>
                                          </p:stCondLst>
                                        </p:cTn>
                                        <p:tgtEl>
                                          <p:spTgt spid="10"/>
                                        </p:tgtEl>
                                      </p:cBhvr>
                                      <p:to x="100000" y="100000"/>
                                    </p:animScale>
                                    <p:animScale>
                                      <p:cBhvr>
                                        <p:cTn id="24" dur="7">
                                          <p:stCondLst>
                                            <p:cond delay="328"/>
                                          </p:stCondLst>
                                        </p:cTn>
                                        <p:tgtEl>
                                          <p:spTgt spid="10"/>
                                        </p:tgtEl>
                                      </p:cBhvr>
                                      <p:to x="100000" y="80000"/>
                                    </p:animScale>
                                    <p:animScale>
                                      <p:cBhvr>
                                        <p:cTn id="25" dur="41" decel="50000">
                                          <p:stCondLst>
                                            <p:cond delay="335"/>
                                          </p:stCondLst>
                                        </p:cTn>
                                        <p:tgtEl>
                                          <p:spTgt spid="10"/>
                                        </p:tgtEl>
                                      </p:cBhvr>
                                      <p:to x="100000" y="100000"/>
                                    </p:animScale>
                                    <p:animScale>
                                      <p:cBhvr>
                                        <p:cTn id="26" dur="7">
                                          <p:stCondLst>
                                            <p:cond delay="410"/>
                                          </p:stCondLst>
                                        </p:cTn>
                                        <p:tgtEl>
                                          <p:spTgt spid="10"/>
                                        </p:tgtEl>
                                      </p:cBhvr>
                                      <p:to x="100000" y="90000"/>
                                    </p:animScale>
                                    <p:animScale>
                                      <p:cBhvr>
                                        <p:cTn id="27" dur="41" decel="50000">
                                          <p:stCondLst>
                                            <p:cond delay="417"/>
                                          </p:stCondLst>
                                        </p:cTn>
                                        <p:tgtEl>
                                          <p:spTgt spid="10"/>
                                        </p:tgtEl>
                                      </p:cBhvr>
                                      <p:to x="100000" y="100000"/>
                                    </p:animScale>
                                    <p:animScale>
                                      <p:cBhvr>
                                        <p:cTn id="28" dur="7">
                                          <p:stCondLst>
                                            <p:cond delay="452"/>
                                          </p:stCondLst>
                                        </p:cTn>
                                        <p:tgtEl>
                                          <p:spTgt spid="10"/>
                                        </p:tgtEl>
                                      </p:cBhvr>
                                      <p:to x="100000" y="95000"/>
                                    </p:animScale>
                                    <p:animScale>
                                      <p:cBhvr>
                                        <p:cTn id="29" dur="41" decel="50000">
                                          <p:stCondLst>
                                            <p:cond delay="459"/>
                                          </p:stCondLst>
                                        </p:cTn>
                                        <p:tgtEl>
                                          <p:spTgt spid="10"/>
                                        </p:tgtEl>
                                      </p:cBhvr>
                                      <p:to x="100000" y="100000"/>
                                    </p:animScale>
                                  </p:childTnLst>
                                </p:cTn>
                              </p:par>
                              <p:par>
                                <p:cTn id="30" presetID="10" presetClass="entr" presetSubtype="0" fill="hold" nodeType="withEffect">
                                  <p:stCondLst>
                                    <p:cond delay="75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Board Elections 2016</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transition spd="slow">
    <p:fade thruBlk="1"/>
  </p:transition>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Board Elections 2017</a:t>
            </a:r>
            <a:endParaRPr lang="en-US" dirty="0"/>
          </a:p>
        </p:txBody>
      </p:sp>
      <p:sp>
        <p:nvSpPr>
          <p:cNvPr id="3" name="Content Placeholder 2"/>
          <p:cNvSpPr>
            <a:spLocks noGrp="1"/>
          </p:cNvSpPr>
          <p:nvPr>
            <p:ph idx="1"/>
          </p:nvPr>
        </p:nvSpPr>
        <p:spPr>
          <a:xfrm>
            <a:off x="457200" y="1052736"/>
            <a:ext cx="8686800" cy="5184576"/>
          </a:xfrm>
        </p:spPr>
        <p:txBody>
          <a:bodyPr>
            <a:normAutofit fontScale="92500" lnSpcReduction="10000"/>
          </a:bodyPr>
          <a:lstStyle/>
          <a:p>
            <a:r>
              <a:rPr lang="en-US" dirty="0" smtClean="0"/>
              <a:t>Board members with term ending by AGM 2017</a:t>
            </a:r>
          </a:p>
          <a:p>
            <a:pPr lvl="1"/>
            <a:r>
              <a:rPr lang="en-US" dirty="0" smtClean="0">
                <a:solidFill>
                  <a:srgbClr val="FFC000"/>
                </a:solidFill>
              </a:rPr>
              <a:t>Atsushi ENDO</a:t>
            </a:r>
          </a:p>
          <a:p>
            <a:pPr lvl="1"/>
            <a:r>
              <a:rPr lang="en-US" dirty="0" smtClean="0">
                <a:solidFill>
                  <a:srgbClr val="FFC000"/>
                </a:solidFill>
              </a:rPr>
              <a:t>Xiaodong LEE</a:t>
            </a:r>
          </a:p>
          <a:p>
            <a:pPr lvl="1"/>
            <a:r>
              <a:rPr lang="en-US" dirty="0" smtClean="0">
                <a:solidFill>
                  <a:srgbClr val="FFC000"/>
                </a:solidFill>
              </a:rPr>
              <a:t>LIM Choon Sai</a:t>
            </a:r>
          </a:p>
          <a:p>
            <a:pPr lvl="1"/>
            <a:r>
              <a:rPr lang="en-US" dirty="0" smtClean="0">
                <a:solidFill>
                  <a:srgbClr val="FFC000"/>
                </a:solidFill>
              </a:rPr>
              <a:t>Tommy MATSUMOTO</a:t>
            </a:r>
          </a:p>
          <a:p>
            <a:pPr lvl="1"/>
            <a:r>
              <a:rPr lang="en-US" dirty="0" smtClean="0">
                <a:solidFill>
                  <a:srgbClr val="FFC000"/>
                </a:solidFill>
              </a:rPr>
              <a:t>Dr. THAM Yiu Kwok</a:t>
            </a:r>
          </a:p>
          <a:p>
            <a:pPr lvl="1"/>
            <a:endParaRPr lang="en-US" dirty="0" smtClean="0">
              <a:solidFill>
                <a:srgbClr val="FFC000"/>
              </a:solidFill>
            </a:endParaRPr>
          </a:p>
          <a:p>
            <a:r>
              <a:rPr lang="en-US" dirty="0" smtClean="0">
                <a:solidFill>
                  <a:schemeClr val="bg1"/>
                </a:solidFill>
              </a:rPr>
              <a:t>Geographic diversity requirements already met</a:t>
            </a:r>
          </a:p>
          <a:p>
            <a:pPr lvl="1"/>
            <a:r>
              <a:rPr lang="en-US" dirty="0">
                <a:solidFill>
                  <a:schemeClr val="bg1"/>
                </a:solidFill>
              </a:rPr>
              <a:t>Joel DISINI</a:t>
            </a:r>
            <a:r>
              <a:rPr lang="en-US" dirty="0"/>
              <a:t>		– South &amp; South East Asia</a:t>
            </a:r>
          </a:p>
          <a:p>
            <a:pPr lvl="1"/>
            <a:r>
              <a:rPr lang="en-US" dirty="0">
                <a:solidFill>
                  <a:schemeClr val="bg1"/>
                </a:solidFill>
              </a:rPr>
              <a:t>Maureen HILYARD</a:t>
            </a:r>
            <a:r>
              <a:rPr lang="en-US" dirty="0"/>
              <a:t>	– </a:t>
            </a:r>
            <a:r>
              <a:rPr lang="en-CA" dirty="0"/>
              <a:t>Australasia and Pacific</a:t>
            </a:r>
            <a:endParaRPr lang="en-US" dirty="0"/>
          </a:p>
          <a:p>
            <a:pPr lvl="1"/>
            <a:r>
              <a:rPr lang="en-US" dirty="0">
                <a:solidFill>
                  <a:schemeClr val="bg1"/>
                </a:solidFill>
              </a:rPr>
              <a:t>Alireza SALEH</a:t>
            </a:r>
            <a:r>
              <a:rPr lang="en-US" dirty="0"/>
              <a:t>	</a:t>
            </a:r>
            <a:r>
              <a:rPr lang="en-US" dirty="0" smtClean="0"/>
              <a:t>	– </a:t>
            </a:r>
            <a:r>
              <a:rPr lang="en-CA" dirty="0"/>
              <a:t>Middle East, Asia Minor, Eurasia</a:t>
            </a:r>
            <a:endParaRPr lang="en-US" dirty="0"/>
          </a:p>
          <a:p>
            <a:pPr lvl="1"/>
            <a:r>
              <a:rPr lang="en-US" dirty="0">
                <a:solidFill>
                  <a:schemeClr val="bg1"/>
                </a:solidFill>
              </a:rPr>
              <a:t>Dr. SIR Jae-Chul</a:t>
            </a:r>
            <a:r>
              <a:rPr lang="en-US" dirty="0"/>
              <a:t>	– North &amp; North East Asia</a:t>
            </a:r>
          </a:p>
          <a:p>
            <a:pPr lvl="1"/>
            <a:r>
              <a:rPr lang="en-CA" dirty="0">
                <a:solidFill>
                  <a:schemeClr val="bg1"/>
                </a:solidFill>
              </a:rPr>
              <a:t>Kanchana KANCHANASUT</a:t>
            </a:r>
            <a:endParaRPr lang="en-US" dirty="0">
              <a:solidFill>
                <a:schemeClr val="bg1"/>
              </a:solidFill>
            </a:endParaRPr>
          </a:p>
        </p:txBody>
      </p:sp>
    </p:spTree>
    <p:extLst>
      <p:ext uri="{BB962C8B-B14F-4D97-AF65-F5344CB8AC3E}">
        <p14:creationId xmlns:p14="http://schemas.microsoft.com/office/powerpoint/2010/main" val="989204245"/>
      </p:ext>
    </p:extLst>
  </p:cSld>
  <p:clrMapOvr>
    <a:masterClrMapping/>
  </p:clrMapOvr>
  <p:transition>
    <p:fade thruBlk="1"/>
  </p:transition>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Board Elections Schedule</a:t>
            </a:r>
            <a:endParaRPr lang="en-US" dirty="0"/>
          </a:p>
        </p:txBody>
      </p:sp>
      <p:sp>
        <p:nvSpPr>
          <p:cNvPr id="3" name="Content Placeholder 2"/>
          <p:cNvSpPr>
            <a:spLocks noGrp="1"/>
          </p:cNvSpPr>
          <p:nvPr>
            <p:ph idx="1"/>
          </p:nvPr>
        </p:nvSpPr>
        <p:spPr>
          <a:xfrm>
            <a:off x="457200" y="980728"/>
            <a:ext cx="8939336" cy="5472608"/>
          </a:xfrm>
        </p:spPr>
        <p:txBody>
          <a:bodyPr>
            <a:normAutofit fontScale="70000" lnSpcReduction="20000"/>
          </a:bodyPr>
          <a:lstStyle/>
          <a:p>
            <a:pPr>
              <a:buNone/>
            </a:pPr>
            <a:r>
              <a:rPr lang="en-CA" b="1" dirty="0" smtClean="0">
                <a:solidFill>
                  <a:schemeClr val="bg1">
                    <a:lumMod val="75000"/>
                  </a:schemeClr>
                </a:solidFill>
              </a:rPr>
              <a:t>Drafting &amp; Finalization of Elections Procedures</a:t>
            </a:r>
          </a:p>
          <a:p>
            <a:r>
              <a:rPr lang="en-CA" dirty="0" smtClean="0"/>
              <a:t>Draft to be Circulated to Board		Oct 25, 2016 (Tue)</a:t>
            </a:r>
          </a:p>
          <a:p>
            <a:r>
              <a:rPr lang="en-CA" dirty="0" smtClean="0"/>
              <a:t>Posting 1</a:t>
            </a:r>
            <a:r>
              <a:rPr lang="en-CA" baseline="30000" dirty="0" smtClean="0"/>
              <a:t>st</a:t>
            </a:r>
            <a:r>
              <a:rPr lang="en-CA" dirty="0" smtClean="0"/>
              <a:t> Draft of Board Election Procedure	Nov 16, 2016 (Wed)</a:t>
            </a:r>
          </a:p>
          <a:p>
            <a:r>
              <a:rPr lang="en-CA" dirty="0" smtClean="0"/>
              <a:t>Posting 2</a:t>
            </a:r>
            <a:r>
              <a:rPr lang="en-CA" baseline="30000" dirty="0" smtClean="0"/>
              <a:t>nd</a:t>
            </a:r>
            <a:r>
              <a:rPr lang="en-CA" dirty="0" smtClean="0"/>
              <a:t> Draft of Board Election Procedure	Nov 29, 2016 (Tue)</a:t>
            </a:r>
          </a:p>
          <a:p>
            <a:r>
              <a:rPr lang="en-CA" dirty="0" smtClean="0"/>
              <a:t>Posting Final Board Election Procedure	Dec 5, 2016 (Mon)</a:t>
            </a:r>
          </a:p>
          <a:p>
            <a:pPr>
              <a:buNone/>
            </a:pPr>
            <a:endParaRPr lang="en-CA" b="1" dirty="0" smtClean="0"/>
          </a:p>
          <a:p>
            <a:pPr>
              <a:buNone/>
            </a:pPr>
            <a:r>
              <a:rPr lang="en-CA" b="1" dirty="0" smtClean="0"/>
              <a:t>Elections &amp; Ratification Process</a:t>
            </a:r>
          </a:p>
          <a:p>
            <a:r>
              <a:rPr lang="en-CA" dirty="0" smtClean="0">
                <a:solidFill>
                  <a:schemeClr val="bg1">
                    <a:lumMod val="95000"/>
                  </a:schemeClr>
                </a:solidFill>
              </a:rPr>
              <a:t>Nomination Period (5 weeks)	Dec 7, 2016 (Wed) – Jan 11, 2017 (Wed)</a:t>
            </a:r>
          </a:p>
          <a:p>
            <a:r>
              <a:rPr lang="en-CA" dirty="0" smtClean="0">
                <a:solidFill>
                  <a:schemeClr val="bg1">
                    <a:lumMod val="95000"/>
                  </a:schemeClr>
                </a:solidFill>
              </a:rPr>
              <a:t>Send results to Board	Jan 13, 2017 (Fri)</a:t>
            </a:r>
          </a:p>
          <a:p>
            <a:r>
              <a:rPr lang="en-CA" strike="sngStrike" dirty="0" smtClean="0">
                <a:solidFill>
                  <a:schemeClr val="bg1">
                    <a:lumMod val="75000"/>
                  </a:schemeClr>
                </a:solidFill>
              </a:rPr>
              <a:t>Voting Period (if req. 2wks)	Jan 25 (Wed) – Feb 8, 2017 (Wed)</a:t>
            </a:r>
          </a:p>
          <a:p>
            <a:r>
              <a:rPr lang="en-CA" dirty="0" smtClean="0">
                <a:solidFill>
                  <a:schemeClr val="bg1">
                    <a:lumMod val="95000"/>
                  </a:schemeClr>
                </a:solidFill>
              </a:rPr>
              <a:t>Call AGM			Feb 3, 2017 (Fri)</a:t>
            </a:r>
          </a:p>
          <a:p>
            <a:r>
              <a:rPr lang="en-CA" dirty="0" smtClean="0">
                <a:solidFill>
                  <a:schemeClr val="bg1">
                    <a:lumMod val="95000"/>
                  </a:schemeClr>
                </a:solidFill>
              </a:rPr>
              <a:t>Table Resolution		Feb 10, 2017 (Fri)</a:t>
            </a:r>
          </a:p>
          <a:p>
            <a:r>
              <a:rPr lang="en-CA" dirty="0" smtClean="0">
                <a:solidFill>
                  <a:srgbClr val="FFC000"/>
                </a:solidFill>
              </a:rPr>
              <a:t>Ratification at AGM		Feb 26, 2017 (Sun)</a:t>
            </a:r>
          </a:p>
          <a:p>
            <a:r>
              <a:rPr lang="en-CA" dirty="0" smtClean="0"/>
              <a:t>Election Results posted	Mar 28, 2017 (Tue)</a:t>
            </a:r>
          </a:p>
          <a:p>
            <a:r>
              <a:rPr lang="en-CA" dirty="0" smtClean="0"/>
              <a:t>Annual Return to be filed	Aug 11, 2017 (Fri)</a:t>
            </a:r>
            <a:endParaRPr lang="en-US" dirty="0"/>
          </a:p>
        </p:txBody>
      </p:sp>
    </p:spTree>
    <p:extLst>
      <p:ext uri="{BB962C8B-B14F-4D97-AF65-F5344CB8AC3E}">
        <p14:creationId xmlns:p14="http://schemas.microsoft.com/office/powerpoint/2010/main" val="3377155387"/>
      </p:ext>
    </p:extLst>
  </p:cSld>
  <p:clrMapOvr>
    <a:masterClrMapping/>
  </p:clrMapOvr>
  <p:transition>
    <p:fade thruBlk="1"/>
  </p:transition>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Board Elections 2017</a:t>
            </a:r>
            <a:endParaRPr lang="en-CA" dirty="0"/>
          </a:p>
        </p:txBody>
      </p:sp>
      <p:sp>
        <p:nvSpPr>
          <p:cNvPr id="3" name="Content Placeholder 2"/>
          <p:cNvSpPr>
            <a:spLocks noGrp="1"/>
          </p:cNvSpPr>
          <p:nvPr>
            <p:ph idx="1"/>
          </p:nvPr>
        </p:nvSpPr>
        <p:spPr/>
        <p:txBody>
          <a:bodyPr/>
          <a:lstStyle/>
          <a:p>
            <a:r>
              <a:rPr lang="en-US" dirty="0" smtClean="0"/>
              <a:t>Nominations Received:</a:t>
            </a:r>
          </a:p>
          <a:p>
            <a:r>
              <a:rPr lang="en-US" dirty="0" smtClean="0"/>
              <a:t>Sponsor Member Category</a:t>
            </a:r>
          </a:p>
          <a:p>
            <a:pPr lvl="1"/>
            <a:endParaRPr lang="en-US" dirty="0" smtClean="0"/>
          </a:p>
          <a:p>
            <a:pPr lvl="1"/>
            <a:endParaRPr lang="en-US" dirty="0"/>
          </a:p>
          <a:p>
            <a:pPr lvl="1"/>
            <a:endParaRPr lang="en-US" dirty="0" smtClean="0"/>
          </a:p>
          <a:p>
            <a:pPr lvl="1"/>
            <a:endParaRPr lang="en-US" dirty="0"/>
          </a:p>
          <a:p>
            <a:pPr lvl="1"/>
            <a:endParaRPr lang="en-US" dirty="0" smtClean="0"/>
          </a:p>
          <a:p>
            <a:r>
              <a:rPr lang="en-US" dirty="0" smtClean="0"/>
              <a:t>Co-Sponsor Member Category</a:t>
            </a:r>
            <a:endParaRPr lang="en-CA" dirty="0"/>
          </a:p>
        </p:txBody>
      </p:sp>
      <p:graphicFrame>
        <p:nvGraphicFramePr>
          <p:cNvPr id="5" name="Table 4"/>
          <p:cNvGraphicFramePr>
            <a:graphicFrameLocks noGrp="1"/>
          </p:cNvGraphicFramePr>
          <p:nvPr>
            <p:extLst/>
          </p:nvPr>
        </p:nvGraphicFramePr>
        <p:xfrm>
          <a:off x="1475656" y="2132856"/>
          <a:ext cx="6929487" cy="1843400"/>
        </p:xfrm>
        <a:graphic>
          <a:graphicData uri="http://schemas.openxmlformats.org/drawingml/2006/table">
            <a:tbl>
              <a:tblPr firstRow="1" bandRow="1">
                <a:tableStyleId>{5C22544A-7EE6-4342-B048-85BDC9FD1C3A}</a:tableStyleId>
              </a:tblPr>
              <a:tblGrid>
                <a:gridCol w="2286016"/>
                <a:gridCol w="1865938"/>
                <a:gridCol w="2777533"/>
              </a:tblGrid>
              <a:tr h="360040">
                <a:tc>
                  <a:txBody>
                    <a:bodyPr/>
                    <a:lstStyle/>
                    <a:p>
                      <a:pPr>
                        <a:spcAft>
                          <a:spcPts val="0"/>
                        </a:spcAft>
                      </a:pPr>
                      <a:r>
                        <a:rPr lang="en-CA" sz="1800" b="1" dirty="0">
                          <a:solidFill>
                            <a:schemeClr val="bg1"/>
                          </a:solidFill>
                          <a:effectLst/>
                          <a:latin typeface="Arial" panose="020B0604020202020204" pitchFamily="34" charset="0"/>
                          <a:ea typeface="PMingLiU" panose="02020500000000000000" pitchFamily="18" charset="-120"/>
                          <a:cs typeface="Times New Roman" panose="02020603050405020304" pitchFamily="18" charset="0"/>
                        </a:rPr>
                        <a:t>Candidate</a:t>
                      </a:r>
                      <a:endParaRPr lang="en-CA" sz="3600" dirty="0">
                        <a:solidFill>
                          <a:schemeClr val="bg1"/>
                        </a:solidFill>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800" b="1" dirty="0">
                          <a:solidFill>
                            <a:schemeClr val="bg1"/>
                          </a:solidFill>
                          <a:effectLst/>
                          <a:latin typeface="Arial" panose="020B0604020202020204" pitchFamily="34" charset="0"/>
                          <a:ea typeface="PMingLiU" panose="02020500000000000000" pitchFamily="18" charset="-120"/>
                          <a:cs typeface="Times New Roman" panose="02020603050405020304" pitchFamily="18" charset="0"/>
                        </a:rPr>
                        <a:t>Nominated By</a:t>
                      </a:r>
                      <a:endParaRPr lang="en-CA" sz="3600" dirty="0">
                        <a:solidFill>
                          <a:schemeClr val="bg1"/>
                        </a:solidFill>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800" b="1" dirty="0">
                          <a:solidFill>
                            <a:schemeClr val="bg1"/>
                          </a:solidFill>
                          <a:effectLst/>
                          <a:latin typeface="Arial" panose="020B0604020202020204" pitchFamily="34" charset="0"/>
                          <a:ea typeface="PMingLiU" panose="02020500000000000000" pitchFamily="18" charset="-120"/>
                          <a:cs typeface="Times New Roman" panose="02020603050405020304" pitchFamily="18" charset="0"/>
                        </a:rPr>
                        <a:t>Seconded By</a:t>
                      </a:r>
                      <a:endParaRPr lang="en-CA" sz="3600" dirty="0">
                        <a:solidFill>
                          <a:schemeClr val="bg1"/>
                        </a:solidFill>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r>
              <a:tr h="370840">
                <a:tc>
                  <a:txBody>
                    <a:bodyPr/>
                    <a:lstStyle/>
                    <a:p>
                      <a:pPr>
                        <a:spcAft>
                          <a:spcPts val="0"/>
                        </a:spcAft>
                      </a:pPr>
                      <a:r>
                        <a:rPr lang="en-CA" sz="1600" b="1" dirty="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Dr. THAM Yiu Kwok</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600" b="1" dirty="0" err="1">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DotPH</a:t>
                      </a:r>
                      <a:r>
                        <a:rPr lang="en-CA" sz="1600" b="1" dirty="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 (.PH)</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600" b="1" dirty="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SGNIC (.SG)</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r>
              <a:tr h="370840">
                <a:tc>
                  <a:txBody>
                    <a:bodyPr/>
                    <a:lstStyle/>
                    <a:p>
                      <a:pPr>
                        <a:spcAft>
                          <a:spcPts val="0"/>
                        </a:spcAft>
                      </a:pPr>
                      <a:r>
                        <a:rPr lang="en-CA" sz="1600" b="1">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Choon Sai LIM</a:t>
                      </a:r>
                      <a:endParaRPr lang="en-CA" sz="3200" b="1">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600" b="1">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JPRS (.JP)</a:t>
                      </a:r>
                      <a:endParaRPr lang="en-CA" sz="3200" b="1">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600" b="1" dirty="0" smtClean="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KISA (.KR)</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r>
              <a:tr h="370840">
                <a:tc>
                  <a:txBody>
                    <a:bodyPr/>
                    <a:lstStyle/>
                    <a:p>
                      <a:pPr>
                        <a:spcAft>
                          <a:spcPts val="0"/>
                        </a:spcAft>
                      </a:pPr>
                      <a:r>
                        <a:rPr lang="en-CA" sz="1600" b="1">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Atsushi ENDO</a:t>
                      </a:r>
                      <a:endParaRPr lang="en-CA" sz="3200" b="1">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600" b="1" dirty="0" smtClean="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KISA (.KR)</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600" b="1" dirty="0" err="1" smtClean="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DotPH</a:t>
                      </a:r>
                      <a:r>
                        <a:rPr lang="en-CA" sz="1600" b="1" dirty="0" smtClean="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 (.PH)</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r>
              <a:tr h="370840">
                <a:tc>
                  <a:txBody>
                    <a:bodyPr/>
                    <a:lstStyle/>
                    <a:p>
                      <a:pPr>
                        <a:spcAft>
                          <a:spcPts val="0"/>
                        </a:spcAft>
                      </a:pPr>
                      <a:r>
                        <a:rPr lang="en-CA" sz="1600" b="1">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Dr. Xiaodong LEE</a:t>
                      </a:r>
                      <a:endParaRPr lang="en-CA" sz="3200" b="1">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600" b="1" dirty="0" smtClean="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JPRS (.JP)</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600" b="1" dirty="0" smtClean="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CNNIC (.CN)</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r>
            </a:tbl>
          </a:graphicData>
        </a:graphic>
      </p:graphicFrame>
      <p:graphicFrame>
        <p:nvGraphicFramePr>
          <p:cNvPr id="6" name="Table 5"/>
          <p:cNvGraphicFramePr>
            <a:graphicFrameLocks noGrp="1"/>
          </p:cNvGraphicFramePr>
          <p:nvPr>
            <p:extLst/>
          </p:nvPr>
        </p:nvGraphicFramePr>
        <p:xfrm>
          <a:off x="1475656" y="4797152"/>
          <a:ext cx="6929487" cy="730880"/>
        </p:xfrm>
        <a:graphic>
          <a:graphicData uri="http://schemas.openxmlformats.org/drawingml/2006/table">
            <a:tbl>
              <a:tblPr firstRow="1" bandRow="1">
                <a:tableStyleId>{5C22544A-7EE6-4342-B048-85BDC9FD1C3A}</a:tableStyleId>
              </a:tblPr>
              <a:tblGrid>
                <a:gridCol w="2286016"/>
                <a:gridCol w="1865938"/>
                <a:gridCol w="2777533"/>
              </a:tblGrid>
              <a:tr h="360040">
                <a:tc>
                  <a:txBody>
                    <a:bodyPr/>
                    <a:lstStyle/>
                    <a:p>
                      <a:pPr>
                        <a:spcAft>
                          <a:spcPts val="0"/>
                        </a:spcAft>
                      </a:pPr>
                      <a:r>
                        <a:rPr lang="en-CA" sz="1800" b="1" dirty="0">
                          <a:solidFill>
                            <a:schemeClr val="bg1"/>
                          </a:solidFill>
                          <a:effectLst/>
                          <a:latin typeface="Arial" panose="020B0604020202020204" pitchFamily="34" charset="0"/>
                          <a:ea typeface="PMingLiU" panose="02020500000000000000" pitchFamily="18" charset="-120"/>
                          <a:cs typeface="Times New Roman" panose="02020603050405020304" pitchFamily="18" charset="0"/>
                        </a:rPr>
                        <a:t>Candidate</a:t>
                      </a:r>
                      <a:endParaRPr lang="en-CA" sz="3600" dirty="0">
                        <a:solidFill>
                          <a:schemeClr val="bg1"/>
                        </a:solidFill>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800" b="1" dirty="0">
                          <a:solidFill>
                            <a:schemeClr val="bg1"/>
                          </a:solidFill>
                          <a:effectLst/>
                          <a:latin typeface="Arial" panose="020B0604020202020204" pitchFamily="34" charset="0"/>
                          <a:ea typeface="PMingLiU" panose="02020500000000000000" pitchFamily="18" charset="-120"/>
                          <a:cs typeface="Times New Roman" panose="02020603050405020304" pitchFamily="18" charset="0"/>
                        </a:rPr>
                        <a:t>Nominated By</a:t>
                      </a:r>
                      <a:endParaRPr lang="en-CA" sz="3600" dirty="0">
                        <a:solidFill>
                          <a:schemeClr val="bg1"/>
                        </a:solidFill>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800" b="1" dirty="0">
                          <a:solidFill>
                            <a:schemeClr val="bg1"/>
                          </a:solidFill>
                          <a:effectLst/>
                          <a:latin typeface="Arial" panose="020B0604020202020204" pitchFamily="34" charset="0"/>
                          <a:ea typeface="PMingLiU" panose="02020500000000000000" pitchFamily="18" charset="-120"/>
                          <a:cs typeface="Times New Roman" panose="02020603050405020304" pitchFamily="18" charset="0"/>
                        </a:rPr>
                        <a:t>Seconded By</a:t>
                      </a:r>
                      <a:endParaRPr lang="en-CA" sz="3600" dirty="0">
                        <a:solidFill>
                          <a:schemeClr val="bg1"/>
                        </a:solidFill>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r>
              <a:tr h="370840">
                <a:tc>
                  <a:txBody>
                    <a:bodyPr/>
                    <a:lstStyle/>
                    <a:p>
                      <a:pPr>
                        <a:spcAft>
                          <a:spcPts val="0"/>
                        </a:spcAft>
                      </a:pPr>
                      <a:r>
                        <a:rPr lang="en-CA" sz="1600" b="1" dirty="0" smtClean="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Tommy MATSUMOTO</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600" b="1" dirty="0" smtClean="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APIA</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c>
                  <a:txBody>
                    <a:bodyPr/>
                    <a:lstStyle/>
                    <a:p>
                      <a:pPr>
                        <a:spcAft>
                          <a:spcPts val="0"/>
                        </a:spcAft>
                      </a:pPr>
                      <a:r>
                        <a:rPr lang="en-CA" sz="1600" b="1" dirty="0" smtClean="0">
                          <a:solidFill>
                            <a:srgbClr val="000000"/>
                          </a:solidFill>
                          <a:effectLst/>
                          <a:latin typeface="Arial" panose="020B0604020202020204" pitchFamily="34" charset="0"/>
                          <a:ea typeface="PMingLiU" panose="02020500000000000000" pitchFamily="18" charset="-120"/>
                          <a:cs typeface="Times New Roman" panose="02020603050405020304" pitchFamily="18" charset="0"/>
                        </a:rPr>
                        <a:t>APNG</a:t>
                      </a:r>
                      <a:endParaRPr lang="en-CA" sz="3200" b="1" dirty="0">
                        <a:effectLst/>
                        <a:latin typeface="Calibri" panose="020F0502020204030204" pitchFamily="34" charset="0"/>
                        <a:ea typeface="PMingLiU" panose="02020500000000000000" pitchFamily="18" charset="-120"/>
                        <a:cs typeface="Times New Roman" panose="02020603050405020304" pitchFamily="18" charset="0"/>
                      </a:endParaRPr>
                    </a:p>
                  </a:txBody>
                  <a:tcPr marL="17145" marR="17145" marT="0" marB="0" anchor="b"/>
                </a:tc>
              </a:tr>
            </a:tbl>
          </a:graphicData>
        </a:graphic>
      </p:graphicFrame>
    </p:spTree>
    <p:extLst>
      <p:ext uri="{BB962C8B-B14F-4D97-AF65-F5344CB8AC3E}">
        <p14:creationId xmlns:p14="http://schemas.microsoft.com/office/powerpoint/2010/main" val="2818125934"/>
      </p:ext>
    </p:extLst>
  </p:cSld>
  <p:clrMapOvr>
    <a:masterClrMapping/>
  </p:clrMapOvr>
  <p:transition spd="slow">
    <p:fade thruBlk="1"/>
  </p:transition>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3645024"/>
            <a:ext cx="9144000" cy="3212976"/>
          </a:xfrm>
          <a:prstGeom prst="rect">
            <a:avLst/>
          </a:prstGeom>
          <a:solidFill>
            <a:schemeClr val="tx1">
              <a:alpha val="1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2" name="Title 1"/>
          <p:cNvSpPr>
            <a:spLocks noGrp="1"/>
          </p:cNvSpPr>
          <p:nvPr>
            <p:ph type="title"/>
          </p:nvPr>
        </p:nvSpPr>
        <p:spPr>
          <a:xfrm>
            <a:off x="457200" y="274637"/>
            <a:ext cx="8686800" cy="634083"/>
          </a:xfrm>
        </p:spPr>
        <p:txBody>
          <a:bodyPr>
            <a:normAutofit fontScale="90000"/>
          </a:bodyPr>
          <a:lstStyle/>
          <a:p>
            <a:r>
              <a:rPr lang="en-CA" dirty="0" smtClean="0"/>
              <a:t>Complete Board Elections 2017 Results</a:t>
            </a:r>
            <a:endParaRPr lang="en-CA" dirty="0"/>
          </a:p>
        </p:txBody>
      </p:sp>
      <p:sp>
        <p:nvSpPr>
          <p:cNvPr id="3" name="Content Placeholder 2"/>
          <p:cNvSpPr>
            <a:spLocks noGrp="1"/>
          </p:cNvSpPr>
          <p:nvPr>
            <p:ph idx="1"/>
          </p:nvPr>
        </p:nvSpPr>
        <p:spPr>
          <a:xfrm>
            <a:off x="457200" y="980728"/>
            <a:ext cx="8229600" cy="5877272"/>
          </a:xfrm>
        </p:spPr>
        <p:txBody>
          <a:bodyPr>
            <a:normAutofit fontScale="92500"/>
          </a:bodyPr>
          <a:lstStyle/>
          <a:p>
            <a:r>
              <a:rPr lang="en-US" b="1" dirty="0" smtClean="0"/>
              <a:t>Elected Board Members: </a:t>
            </a:r>
            <a:r>
              <a:rPr lang="en-US" sz="2000" dirty="0" smtClean="0"/>
              <a:t>(serving until AGM 2019)</a:t>
            </a:r>
            <a:endParaRPr lang="en-US" b="1" dirty="0" smtClean="0"/>
          </a:p>
          <a:p>
            <a:pPr lvl="1"/>
            <a:r>
              <a:rPr lang="en-US" dirty="0" smtClean="0"/>
              <a:t>Atsushi ENDO 		– North &amp; North East Asia</a:t>
            </a:r>
          </a:p>
          <a:p>
            <a:pPr lvl="1"/>
            <a:r>
              <a:rPr lang="en-US" dirty="0"/>
              <a:t>Xiaodong LEE		– North &amp; North East Asia</a:t>
            </a:r>
          </a:p>
          <a:p>
            <a:pPr lvl="1"/>
            <a:r>
              <a:rPr lang="en-US" dirty="0" smtClean="0"/>
              <a:t>LIM Choon Sai 		– South &amp; South East Asia</a:t>
            </a:r>
          </a:p>
          <a:p>
            <a:pPr lvl="1"/>
            <a:r>
              <a:rPr lang="en-US" dirty="0" smtClean="0"/>
              <a:t>Dr. THAM Yiu Kwok	– North &amp; North East Asia</a:t>
            </a:r>
          </a:p>
          <a:p>
            <a:pPr lvl="1"/>
            <a:r>
              <a:rPr lang="en-US" dirty="0" smtClean="0"/>
              <a:t>Tommy MATSUMOTO</a:t>
            </a:r>
          </a:p>
          <a:p>
            <a:pPr lvl="2"/>
            <a:endParaRPr lang="en-US" dirty="0" smtClean="0"/>
          </a:p>
          <a:p>
            <a:r>
              <a:rPr lang="en-US" b="1" dirty="0" smtClean="0"/>
              <a:t>Other Elected </a:t>
            </a:r>
            <a:r>
              <a:rPr lang="en-US" b="1" dirty="0"/>
              <a:t>Board Members: </a:t>
            </a:r>
            <a:r>
              <a:rPr lang="en-US" sz="2000" dirty="0"/>
              <a:t>(serving until AGM </a:t>
            </a:r>
            <a:r>
              <a:rPr lang="en-US" sz="2000" dirty="0" smtClean="0"/>
              <a:t>2018)</a:t>
            </a:r>
            <a:endParaRPr lang="en-US" dirty="0"/>
          </a:p>
          <a:p>
            <a:pPr lvl="1"/>
            <a:r>
              <a:rPr lang="en-US" dirty="0"/>
              <a:t>Joel DISINI		– South &amp; South East Asia</a:t>
            </a:r>
          </a:p>
          <a:p>
            <a:pPr lvl="1"/>
            <a:r>
              <a:rPr lang="en-US" dirty="0" smtClean="0"/>
              <a:t>Maureen HILYARD</a:t>
            </a:r>
            <a:r>
              <a:rPr lang="en-US" dirty="0"/>
              <a:t>	– </a:t>
            </a:r>
            <a:r>
              <a:rPr lang="en-CA" dirty="0"/>
              <a:t>Australia and Pacific Asia</a:t>
            </a:r>
            <a:endParaRPr lang="en-US" dirty="0"/>
          </a:p>
          <a:p>
            <a:pPr lvl="1"/>
            <a:r>
              <a:rPr lang="en-US" dirty="0"/>
              <a:t>Alireza SALEH	</a:t>
            </a:r>
            <a:r>
              <a:rPr lang="en-US" dirty="0" smtClean="0"/>
              <a:t>	– </a:t>
            </a:r>
            <a:r>
              <a:rPr lang="en-CA" dirty="0"/>
              <a:t>Middle East, Asia Minor, Eurasia</a:t>
            </a:r>
            <a:endParaRPr lang="en-US" dirty="0"/>
          </a:p>
          <a:p>
            <a:pPr lvl="1"/>
            <a:r>
              <a:rPr lang="en-US" dirty="0" smtClean="0"/>
              <a:t>Dr</a:t>
            </a:r>
            <a:r>
              <a:rPr lang="en-US" dirty="0"/>
              <a:t>. SIR Jae-Chul	– North &amp; North East </a:t>
            </a:r>
            <a:r>
              <a:rPr lang="en-US" dirty="0" smtClean="0"/>
              <a:t>Asia</a:t>
            </a:r>
          </a:p>
          <a:p>
            <a:pPr lvl="1"/>
            <a:r>
              <a:rPr lang="en-US" dirty="0"/>
              <a:t>Kanchana </a:t>
            </a:r>
            <a:r>
              <a:rPr lang="en-US" dirty="0" smtClean="0"/>
              <a:t>KANCHANASUT</a:t>
            </a:r>
            <a:endParaRPr lang="en-US" dirty="0"/>
          </a:p>
        </p:txBody>
      </p:sp>
    </p:spTree>
    <p:extLst>
      <p:ext uri="{BB962C8B-B14F-4D97-AF65-F5344CB8AC3E}">
        <p14:creationId xmlns:p14="http://schemas.microsoft.com/office/powerpoint/2010/main" val="460520350"/>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fade">
                                      <p:cBhvr>
                                        <p:cTn id="33" dur="500"/>
                                        <p:tgtEl>
                                          <p:spTgt spid="3">
                                            <p:txEl>
                                              <p:pRg st="9" end="9"/>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fade">
                                      <p:cBhvr>
                                        <p:cTn id="36" dur="500"/>
                                        <p:tgtEl>
                                          <p:spTgt spid="3">
                                            <p:txEl>
                                              <p:pRg st="10" end="10"/>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Effect transition="in" filter="fade">
                                      <p:cBhvr>
                                        <p:cTn id="39" dur="500"/>
                                        <p:tgtEl>
                                          <p:spTgt spid="3">
                                            <p:txEl>
                                              <p:pRg st="11" end="11"/>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animEffect transition="in" filter="fade">
                                      <p:cBhvr>
                                        <p:cTn id="42" dur="500"/>
                                        <p:tgtEl>
                                          <p:spTgt spid="3">
                                            <p:txEl>
                                              <p:pRg st="12" end="12"/>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4"/>
                                        </p:tgtEl>
                                        <p:attrNameLst>
                                          <p:attrName>style.visibility</p:attrName>
                                        </p:attrNameLst>
                                      </p:cBhvr>
                                      <p:to>
                                        <p:strVal val="visible"/>
                                      </p:to>
                                    </p:set>
                                    <p:animEffect transition="in" filter="fade">
                                      <p:cBhvr>
                                        <p:cTn id="4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build="p"/>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5143512"/>
            <a:ext cx="9144000" cy="1714488"/>
          </a:xfrm>
          <a:prstGeom prst="rect">
            <a:avLst/>
          </a:prstGeom>
          <a:solidFill>
            <a:srgbClr val="DDE3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290" name="Picture 2" descr="DotAsia map"/>
          <p:cNvPicPr>
            <a:picLocks noChangeAspect="1" noChangeArrowheads="1"/>
          </p:cNvPicPr>
          <p:nvPr/>
        </p:nvPicPr>
        <p:blipFill>
          <a:blip r:embed="rId2"/>
          <a:srcRect/>
          <a:stretch>
            <a:fillRect/>
          </a:stretch>
        </p:blipFill>
        <p:spPr bwMode="auto">
          <a:xfrm>
            <a:off x="0" y="0"/>
            <a:ext cx="9144000" cy="5175116"/>
          </a:xfrm>
          <a:prstGeom prst="rect">
            <a:avLst/>
          </a:prstGeom>
          <a:noFill/>
        </p:spPr>
      </p:pic>
      <p:pic>
        <p:nvPicPr>
          <p:cNvPr id="4" name="Picture 3"/>
          <p:cNvPicPr>
            <a:picLocks noChangeAspect="1" noChangeArrowheads="1"/>
          </p:cNvPicPr>
          <p:nvPr/>
        </p:nvPicPr>
        <p:blipFill>
          <a:blip r:embed="rId3"/>
          <a:srcRect b="66666"/>
          <a:stretch>
            <a:fillRect/>
          </a:stretch>
        </p:blipFill>
        <p:spPr bwMode="auto">
          <a:xfrm>
            <a:off x="0" y="5429264"/>
            <a:ext cx="3376208" cy="1357322"/>
          </a:xfrm>
          <a:prstGeom prst="rect">
            <a:avLst/>
          </a:prstGeom>
          <a:noFill/>
          <a:ln w="9525">
            <a:noFill/>
            <a:miter lim="800000"/>
            <a:headEnd/>
            <a:tailEnd/>
          </a:ln>
          <a:effectLst/>
        </p:spPr>
      </p:pic>
      <p:pic>
        <p:nvPicPr>
          <p:cNvPr id="5" name="Picture 3"/>
          <p:cNvPicPr>
            <a:picLocks noChangeAspect="1" noChangeArrowheads="1"/>
          </p:cNvPicPr>
          <p:nvPr/>
        </p:nvPicPr>
        <p:blipFill>
          <a:blip r:embed="rId3"/>
          <a:srcRect t="31579" b="29825"/>
          <a:stretch>
            <a:fillRect/>
          </a:stretch>
        </p:blipFill>
        <p:spPr bwMode="auto">
          <a:xfrm>
            <a:off x="2857488" y="5214950"/>
            <a:ext cx="3376208" cy="1571636"/>
          </a:xfrm>
          <a:prstGeom prst="rect">
            <a:avLst/>
          </a:prstGeom>
          <a:noFill/>
          <a:ln w="9525">
            <a:noFill/>
            <a:miter lim="800000"/>
            <a:headEnd/>
            <a:tailEnd/>
          </a:ln>
          <a:effectLst/>
        </p:spPr>
      </p:pic>
      <p:pic>
        <p:nvPicPr>
          <p:cNvPr id="140291" name="Picture 3"/>
          <p:cNvPicPr>
            <a:picLocks noChangeAspect="1" noChangeArrowheads="1"/>
          </p:cNvPicPr>
          <p:nvPr/>
        </p:nvPicPr>
        <p:blipFill>
          <a:blip r:embed="rId3"/>
          <a:srcRect t="68421"/>
          <a:stretch>
            <a:fillRect/>
          </a:stretch>
        </p:blipFill>
        <p:spPr bwMode="auto">
          <a:xfrm>
            <a:off x="5767792" y="5500726"/>
            <a:ext cx="3376208" cy="1285860"/>
          </a:xfrm>
          <a:prstGeom prst="rect">
            <a:avLst/>
          </a:prstGeom>
          <a:noFill/>
          <a:ln w="9525">
            <a:noFill/>
            <a:miter lim="800000"/>
            <a:headEnd/>
            <a:tailEnd/>
          </a:ln>
          <a:effectLst/>
        </p:spPr>
      </p:pic>
    </p:spTree>
  </p:cSld>
  <p:clrMapOvr>
    <a:masterClrMapping/>
  </p:clrMapOvr>
  <p:transition spd="slow">
    <p:fade thruBlk="1"/>
  </p:transition>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04664"/>
            <a:ext cx="7772400" cy="1728192"/>
          </a:xfrm>
        </p:spPr>
        <p:txBody>
          <a:bodyPr/>
          <a:lstStyle/>
          <a:p>
            <a:r>
              <a:rPr lang="en-CA" dirty="0" smtClean="0"/>
              <a:t>Thank you Everyone for your Continued Support</a:t>
            </a:r>
            <a:endParaRPr lang="en-CA" dirty="0"/>
          </a:p>
        </p:txBody>
      </p:sp>
      <p:sp>
        <p:nvSpPr>
          <p:cNvPr id="3" name="Subtitle 2"/>
          <p:cNvSpPr>
            <a:spLocks noGrp="1"/>
          </p:cNvSpPr>
          <p:nvPr>
            <p:ph type="subTitle" idx="1"/>
          </p:nvPr>
        </p:nvSpPr>
        <p:spPr>
          <a:xfrm>
            <a:off x="1371600" y="4581128"/>
            <a:ext cx="6400800" cy="1489720"/>
          </a:xfrm>
        </p:spPr>
        <p:txBody>
          <a:bodyPr/>
          <a:lstStyle/>
          <a:p>
            <a:r>
              <a:rPr lang="en-CA" sz="3200" b="1" dirty="0">
                <a:solidFill>
                  <a:schemeClr val="bg1">
                    <a:lumMod val="65000"/>
                  </a:schemeClr>
                </a:solidFill>
              </a:rPr>
              <a:t>Joint Dinner with AP*</a:t>
            </a:r>
          </a:p>
          <a:p>
            <a:r>
              <a:rPr lang="en-CA" dirty="0"/>
              <a:t>@ </a:t>
            </a:r>
            <a:r>
              <a:rPr lang="en-CA" dirty="0" smtClean="0"/>
              <a:t>El Gaucho (</a:t>
            </a:r>
            <a:r>
              <a:rPr lang="en-CA" b="1" dirty="0" smtClean="0">
                <a:solidFill>
                  <a:srgbClr val="FFC000"/>
                </a:solidFill>
              </a:rPr>
              <a:t>www.elgaucho.asia</a:t>
            </a:r>
            <a:r>
              <a:rPr lang="en-CA" dirty="0" smtClean="0"/>
              <a:t>)</a:t>
            </a:r>
            <a:endParaRPr lang="en-CA" dirty="0"/>
          </a:p>
          <a:p>
            <a:r>
              <a:rPr lang="en-US" dirty="0">
                <a:solidFill>
                  <a:schemeClr val="bg1">
                    <a:lumMod val="65000"/>
                  </a:schemeClr>
                </a:solidFill>
              </a:rPr>
              <a:t>@</a:t>
            </a:r>
            <a:r>
              <a:rPr lang="en-HK" dirty="0">
                <a:solidFill>
                  <a:schemeClr val="bg1">
                    <a:lumMod val="65000"/>
                  </a:schemeClr>
                </a:solidFill>
              </a:rPr>
              <a:t>18:30: gather at </a:t>
            </a:r>
            <a:r>
              <a:rPr lang="en-HK" dirty="0" smtClean="0">
                <a:solidFill>
                  <a:schemeClr val="bg1">
                    <a:lumMod val="65000"/>
                  </a:schemeClr>
                </a:solidFill>
              </a:rPr>
              <a:t>Sheraton Hotel Lobby</a:t>
            </a:r>
            <a:endParaRPr lang="en-US" dirty="0">
              <a:solidFill>
                <a:schemeClr val="bg1">
                  <a:lumMod val="65000"/>
                </a:schemeClr>
              </a:solidFill>
            </a:endParaRPr>
          </a:p>
        </p:txBody>
      </p:sp>
      <p:pic>
        <p:nvPicPr>
          <p:cNvPr id="4" name="Picture 3"/>
          <p:cNvPicPr>
            <a:picLocks noChangeAspect="1"/>
          </p:cNvPicPr>
          <p:nvPr/>
        </p:nvPicPr>
        <p:blipFill>
          <a:blip r:embed="rId2"/>
          <a:stretch>
            <a:fillRect/>
          </a:stretch>
        </p:blipFill>
        <p:spPr>
          <a:xfrm>
            <a:off x="2826120" y="2132856"/>
            <a:ext cx="3487295" cy="2304256"/>
          </a:xfrm>
          <a:prstGeom prst="rect">
            <a:avLst/>
          </a:prstGeom>
        </p:spPr>
      </p:pic>
    </p:spTree>
  </p:cSld>
  <p:clrMapOvr>
    <a:masterClrMapping/>
  </p:clrMapOvr>
  <p:transition spd="slow">
    <p:fade thruBlk="1"/>
  </p:transition>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7504" y="0"/>
            <a:ext cx="8229600" cy="786960"/>
          </a:xfrm>
        </p:spPr>
        <p:txBody>
          <a:bodyPr>
            <a:normAutofit/>
          </a:bodyPr>
          <a:lstStyle/>
          <a:p>
            <a:r>
              <a:rPr lang="en-HK" b="1" dirty="0" smtClean="0">
                <a:solidFill>
                  <a:srgbClr val="FFC000"/>
                </a:solidFill>
              </a:rPr>
              <a:t>www.elgaucho.asia</a:t>
            </a:r>
            <a:endParaRPr lang="en-US" b="1" dirty="0">
              <a:solidFill>
                <a:srgbClr val="FFC000"/>
              </a:solidFill>
            </a:endParaRPr>
          </a:p>
        </p:txBody>
      </p:sp>
      <p:pic>
        <p:nvPicPr>
          <p:cNvPr id="5" name="Picture 4"/>
          <p:cNvPicPr>
            <a:picLocks noChangeAspect="1"/>
          </p:cNvPicPr>
          <p:nvPr/>
        </p:nvPicPr>
        <p:blipFill>
          <a:blip r:embed="rId2"/>
          <a:stretch>
            <a:fillRect/>
          </a:stretch>
        </p:blipFill>
        <p:spPr>
          <a:xfrm>
            <a:off x="1" y="816034"/>
            <a:ext cx="9144000" cy="6041966"/>
          </a:xfrm>
          <a:prstGeom prst="rect">
            <a:avLst/>
          </a:prstGeom>
        </p:spPr>
      </p:pic>
    </p:spTree>
    <p:extLst>
      <p:ext uri="{BB962C8B-B14F-4D97-AF65-F5344CB8AC3E}">
        <p14:creationId xmlns:p14="http://schemas.microsoft.com/office/powerpoint/2010/main" val="3809099454"/>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95936" y="1196752"/>
            <a:ext cx="3672408" cy="4032448"/>
          </a:xfrm>
        </p:spPr>
        <p:txBody>
          <a:bodyPr>
            <a:normAutofit/>
          </a:bodyPr>
          <a:lstStyle/>
          <a:p>
            <a:r>
              <a:rPr lang="en-US" sz="4000" b="0" dirty="0" smtClean="0">
                <a:latin typeface="Helvetica-Light" pitchFamily="34" charset="0"/>
              </a:rPr>
              <a:t>Every .Asia Domain </a:t>
            </a:r>
            <a:br>
              <a:rPr lang="en-US" sz="4000" b="0" dirty="0" smtClean="0">
                <a:latin typeface="Helvetica-Light" pitchFamily="34" charset="0"/>
              </a:rPr>
            </a:br>
            <a:r>
              <a:rPr lang="en-US" sz="4000" b="0" dirty="0" smtClean="0">
                <a:latin typeface="Helvetica-Light" pitchFamily="34" charset="0"/>
              </a:rPr>
              <a:t>Contributes to Internet Development in Asia</a:t>
            </a:r>
            <a:endParaRPr lang="en-CA" sz="4000" b="0" dirty="0">
              <a:latin typeface="Helvetica-Light" pitchFamily="34" charset="0"/>
            </a:endParaRPr>
          </a:p>
        </p:txBody>
      </p:sp>
      <p:sp>
        <p:nvSpPr>
          <p:cNvPr id="13" name="Subtitle 12"/>
          <p:cNvSpPr>
            <a:spLocks noGrp="1"/>
          </p:cNvSpPr>
          <p:nvPr>
            <p:ph type="subTitle" idx="1"/>
          </p:nvPr>
        </p:nvSpPr>
        <p:spPr>
          <a:xfrm>
            <a:off x="3995936" y="4941168"/>
            <a:ext cx="4536504" cy="1224136"/>
          </a:xfrm>
        </p:spPr>
        <p:txBody>
          <a:bodyPr/>
          <a:lstStyle/>
          <a:p>
            <a:pPr lvl="0"/>
            <a:r>
              <a:rPr lang="en-US" b="1" dirty="0" err="1" smtClean="0">
                <a:solidFill>
                  <a:schemeClr val="tx1">
                    <a:tint val="75000"/>
                  </a:schemeClr>
                </a:solidFill>
              </a:rPr>
              <a:t>Edmon</a:t>
            </a:r>
            <a:r>
              <a:rPr lang="en-US" b="1" dirty="0" smtClean="0">
                <a:solidFill>
                  <a:schemeClr val="tx1">
                    <a:tint val="75000"/>
                  </a:schemeClr>
                </a:solidFill>
              </a:rPr>
              <a:t> Chung </a:t>
            </a:r>
            <a:r>
              <a:rPr lang="en-US" dirty="0" smtClean="0">
                <a:solidFill>
                  <a:schemeClr val="tx1">
                    <a:tint val="75000"/>
                  </a:schemeClr>
                </a:solidFill>
              </a:rPr>
              <a:t>&lt;edmon@registry.asia&gt;</a:t>
            </a:r>
            <a:endParaRPr lang="en-CA" dirty="0" smtClean="0">
              <a:solidFill>
                <a:schemeClr val="tx1">
                  <a:tint val="75000"/>
                </a:schemeClr>
              </a:solidFill>
            </a:endParaRPr>
          </a:p>
        </p:txBody>
      </p:sp>
      <p:pic>
        <p:nvPicPr>
          <p:cNvPr id="4" name="Picture 4"/>
          <p:cNvPicPr>
            <a:picLocks noChangeAspect="1" noChangeArrowheads="1"/>
          </p:cNvPicPr>
          <p:nvPr/>
        </p:nvPicPr>
        <p:blipFill>
          <a:blip r:embed="rId2" cstate="print"/>
          <a:srcRect/>
          <a:stretch>
            <a:fillRect/>
          </a:stretch>
        </p:blipFill>
        <p:spPr bwMode="auto">
          <a:xfrm>
            <a:off x="500034" y="241112"/>
            <a:ext cx="3430790" cy="2286016"/>
          </a:xfrm>
          <a:prstGeom prst="rect">
            <a:avLst/>
          </a:prstGeom>
          <a:ln>
            <a:noFill/>
          </a:ln>
          <a:effectLst>
            <a:outerShdw blurRad="292100" dist="139700" dir="2700000" algn="tl" rotWithShape="0">
              <a:srgbClr val="333333">
                <a:alpha val="65000"/>
              </a:srgbClr>
            </a:outerShdw>
          </a:effectLst>
        </p:spPr>
      </p:pic>
      <p:pic>
        <p:nvPicPr>
          <p:cNvPr id="5" name="Picture 5"/>
          <p:cNvPicPr>
            <a:picLocks noChangeAspect="1" noChangeArrowheads="1"/>
          </p:cNvPicPr>
          <p:nvPr/>
        </p:nvPicPr>
        <p:blipFill>
          <a:blip r:embed="rId3" cstate="print"/>
          <a:srcRect/>
          <a:stretch>
            <a:fillRect/>
          </a:stretch>
        </p:blipFill>
        <p:spPr bwMode="auto">
          <a:xfrm>
            <a:off x="500038" y="884057"/>
            <a:ext cx="3430789" cy="2286015"/>
          </a:xfrm>
          <a:prstGeom prst="rect">
            <a:avLst/>
          </a:prstGeom>
          <a:ln>
            <a:noFill/>
          </a:ln>
          <a:effectLst>
            <a:outerShdw blurRad="292100" dist="139700" dir="2700000" algn="tl" rotWithShape="0">
              <a:srgbClr val="333333">
                <a:alpha val="65000"/>
              </a:srgbClr>
            </a:outerShdw>
          </a:effectLst>
        </p:spPr>
      </p:pic>
      <p:pic>
        <p:nvPicPr>
          <p:cNvPr id="6" name="Picture 4"/>
          <p:cNvPicPr>
            <a:picLocks noChangeAspect="1" noChangeArrowheads="1"/>
          </p:cNvPicPr>
          <p:nvPr/>
        </p:nvPicPr>
        <p:blipFill>
          <a:blip r:embed="rId4" cstate="print"/>
          <a:srcRect/>
          <a:stretch>
            <a:fillRect/>
          </a:stretch>
        </p:blipFill>
        <p:spPr bwMode="auto">
          <a:xfrm>
            <a:off x="500034" y="1741311"/>
            <a:ext cx="3429024" cy="2284711"/>
          </a:xfrm>
          <a:prstGeom prst="rect">
            <a:avLst/>
          </a:prstGeom>
          <a:ln>
            <a:noFill/>
          </a:ln>
          <a:effectLst>
            <a:outerShdw blurRad="292100" dist="139700" dir="2700000" algn="tl" rotWithShape="0">
              <a:srgbClr val="333333">
                <a:alpha val="65000"/>
              </a:srgbClr>
            </a:outerShdw>
          </a:effectLst>
        </p:spPr>
      </p:pic>
      <p:pic>
        <p:nvPicPr>
          <p:cNvPr id="7" name="Picture 7"/>
          <p:cNvPicPr>
            <a:picLocks noChangeAspect="1" noChangeArrowheads="1"/>
          </p:cNvPicPr>
          <p:nvPr/>
        </p:nvPicPr>
        <p:blipFill>
          <a:blip r:embed="rId5" cstate="print"/>
          <a:srcRect/>
          <a:stretch>
            <a:fillRect/>
          </a:stretch>
        </p:blipFill>
        <p:spPr bwMode="auto">
          <a:xfrm>
            <a:off x="500038" y="2384252"/>
            <a:ext cx="3430791" cy="2286016"/>
          </a:xfrm>
          <a:prstGeom prst="rect">
            <a:avLst/>
          </a:prstGeom>
          <a:ln>
            <a:noFill/>
          </a:ln>
          <a:effectLst>
            <a:outerShdw blurRad="292100" dist="139700" dir="2700000" algn="tl" rotWithShape="0">
              <a:srgbClr val="333333">
                <a:alpha val="65000"/>
              </a:srgbClr>
            </a:outerShdw>
          </a:effectLst>
        </p:spPr>
      </p:pic>
      <p:pic>
        <p:nvPicPr>
          <p:cNvPr id="8" name="Picture 3"/>
          <p:cNvPicPr>
            <a:picLocks noChangeAspect="1" noChangeArrowheads="1"/>
          </p:cNvPicPr>
          <p:nvPr/>
        </p:nvPicPr>
        <p:blipFill>
          <a:blip r:embed="rId6" cstate="print"/>
          <a:srcRect/>
          <a:stretch>
            <a:fillRect/>
          </a:stretch>
        </p:blipFill>
        <p:spPr bwMode="auto">
          <a:xfrm>
            <a:off x="500038" y="3000396"/>
            <a:ext cx="3429023" cy="2241376"/>
          </a:xfrm>
          <a:prstGeom prst="rect">
            <a:avLst/>
          </a:prstGeom>
          <a:ln>
            <a:noFill/>
          </a:ln>
          <a:effectLst>
            <a:outerShdw blurRad="292100" dist="139700" dir="2700000" algn="tl" rotWithShape="0">
              <a:srgbClr val="333333">
                <a:alpha val="65000"/>
              </a:srgbClr>
            </a:outerShdw>
          </a:effectLst>
        </p:spPr>
      </p:pic>
      <p:pic>
        <p:nvPicPr>
          <p:cNvPr id="9" name="Picture 2"/>
          <p:cNvPicPr>
            <a:picLocks noChangeAspect="1" noChangeArrowheads="1"/>
          </p:cNvPicPr>
          <p:nvPr/>
        </p:nvPicPr>
        <p:blipFill>
          <a:blip r:embed="rId7" cstate="print"/>
          <a:srcRect/>
          <a:stretch>
            <a:fillRect/>
          </a:stretch>
        </p:blipFill>
        <p:spPr bwMode="auto">
          <a:xfrm>
            <a:off x="500034" y="3633139"/>
            <a:ext cx="3429024" cy="2323015"/>
          </a:xfrm>
          <a:prstGeom prst="rect">
            <a:avLst/>
          </a:prstGeom>
          <a:ln>
            <a:noFill/>
          </a:ln>
          <a:effectLst>
            <a:outerShdw blurRad="292100" dist="139700" dir="2700000" algn="tl" rotWithShape="0">
              <a:srgbClr val="333333">
                <a:alpha val="65000"/>
              </a:srgbClr>
            </a:outerShdw>
          </a:effectLst>
        </p:spPr>
      </p:pic>
      <p:pic>
        <p:nvPicPr>
          <p:cNvPr id="10" name="Picture 2"/>
          <p:cNvPicPr>
            <a:picLocks noChangeAspect="1" noChangeArrowheads="1"/>
          </p:cNvPicPr>
          <p:nvPr/>
        </p:nvPicPr>
        <p:blipFill>
          <a:blip r:embed="rId8" cstate="print"/>
          <a:srcRect/>
          <a:stretch>
            <a:fillRect/>
          </a:stretch>
        </p:blipFill>
        <p:spPr bwMode="auto">
          <a:xfrm>
            <a:off x="500034" y="4214843"/>
            <a:ext cx="3429024" cy="2285992"/>
          </a:xfrm>
          <a:prstGeom prst="rect">
            <a:avLst/>
          </a:prstGeom>
          <a:ln>
            <a:noFill/>
          </a:ln>
          <a:effectLst>
            <a:outerShdw blurRad="292100" dist="139700" dir="2700000" algn="tl" rotWithShape="0">
              <a:srgbClr val="333333">
                <a:alpha val="65000"/>
              </a:srgbClr>
            </a:outerShdw>
          </a:effectLst>
        </p:spPr>
      </p:pic>
      <p:sp>
        <p:nvSpPr>
          <p:cNvPr id="12" name="Text Placeholder 3"/>
          <p:cNvSpPr txBox="1">
            <a:spLocks/>
          </p:cNvSpPr>
          <p:nvPr/>
        </p:nvSpPr>
        <p:spPr bwMode="auto">
          <a:xfrm>
            <a:off x="3643306" y="5572141"/>
            <a:ext cx="4643438" cy="1000115"/>
          </a:xfrm>
          <a:prstGeom prst="rect">
            <a:avLst/>
          </a:prstGeom>
          <a:noFill/>
          <a:ln w="9525">
            <a:noFill/>
            <a:miter lim="800000"/>
            <a:headEnd/>
            <a:tailEnd/>
          </a:ln>
        </p:spPr>
        <p:txBody>
          <a:bodyPr vert="horz" wrap="square" lIns="91440" tIns="45720" rIns="91440" bIns="45720" numCol="1" anchor="t" anchorCtr="1" compatLnSpc="1">
            <a:prstTxWarp prst="textNoShape">
              <a:avLst/>
            </a:prstTxWarp>
            <a:normAutofit/>
          </a:bodyPr>
          <a:lstStyle/>
          <a:p>
            <a:pPr marL="0" marR="0" lvl="0" indent="0" defTabSz="914400" rtl="0" eaLnBrk="1" fontAlgn="base" latinLnBrk="0" hangingPunct="1">
              <a:lnSpc>
                <a:spcPct val="100000"/>
              </a:lnSpc>
              <a:spcBef>
                <a:spcPct val="20000"/>
              </a:spcBef>
              <a:spcAft>
                <a:spcPct val="0"/>
              </a:spcAft>
              <a:buClrTx/>
              <a:buSzTx/>
              <a:buFont typeface="Arial" charset="0"/>
              <a:buNone/>
              <a:tabLst/>
              <a:defRPr/>
            </a:pPr>
            <a:endParaRPr kumimoji="0" lang="en-CA" sz="2400" b="0" i="0" u="none" strike="noStrike" kern="1200" cap="none" spc="0" normalizeH="0" baseline="0" noProof="0" dirty="0" smtClean="0">
              <a:ln>
                <a:noFill/>
              </a:ln>
              <a:solidFill>
                <a:schemeClr val="tx1">
                  <a:tint val="75000"/>
                </a:schemeClr>
              </a:solidFill>
              <a:effectLst/>
              <a:uLnTx/>
              <a:uFillTx/>
              <a:latin typeface="Helvetica" pitchFamily="34" charset="0"/>
              <a:ea typeface="+mn-ea"/>
              <a:cs typeface="+mn-cs"/>
            </a:endParaRPr>
          </a:p>
        </p:txBody>
      </p:sp>
    </p:spTree>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7" presetClass="entr" presetSubtype="0"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7"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7" presetClass="entr" presetSubtype="0" fill="hold"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7" presetClass="entr" presetSubtype="0" fill="hold" nodeType="after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1000"/>
                                        <p:tgtEl>
                                          <p:spTgt spid="9"/>
                                        </p:tgtEl>
                                      </p:cBhvr>
                                    </p:animEffect>
                                    <p:anim calcmode="lin" valueType="num">
                                      <p:cBhvr>
                                        <p:cTn id="38" dur="1000" fill="hold"/>
                                        <p:tgtEl>
                                          <p:spTgt spid="9"/>
                                        </p:tgtEl>
                                        <p:attrNameLst>
                                          <p:attrName>ppt_x</p:attrName>
                                        </p:attrNameLst>
                                      </p:cBhvr>
                                      <p:tavLst>
                                        <p:tav tm="0">
                                          <p:val>
                                            <p:strVal val="#ppt_x"/>
                                          </p:val>
                                        </p:tav>
                                        <p:tav tm="100000">
                                          <p:val>
                                            <p:strVal val="#ppt_x"/>
                                          </p:val>
                                        </p:tav>
                                      </p:tavLst>
                                    </p:anim>
                                    <p:anim calcmode="lin" valueType="num">
                                      <p:cBhvr>
                                        <p:cTn id="39" dur="1000" fill="hold"/>
                                        <p:tgtEl>
                                          <p:spTgt spid="9"/>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7" presetClass="entr" presetSubtype="0" fill="hold" nodeType="after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1000"/>
                                        <p:tgtEl>
                                          <p:spTgt spid="10"/>
                                        </p:tgtEl>
                                      </p:cBhvr>
                                    </p:animEffect>
                                    <p:anim calcmode="lin" valueType="num">
                                      <p:cBhvr>
                                        <p:cTn id="44" dur="1000" fill="hold"/>
                                        <p:tgtEl>
                                          <p:spTgt spid="10"/>
                                        </p:tgtEl>
                                        <p:attrNameLst>
                                          <p:attrName>ppt_x</p:attrName>
                                        </p:attrNameLst>
                                      </p:cBhvr>
                                      <p:tavLst>
                                        <p:tav tm="0">
                                          <p:val>
                                            <p:strVal val="#ppt_x"/>
                                          </p:val>
                                        </p:tav>
                                        <p:tav tm="100000">
                                          <p:val>
                                            <p:strVal val="#ppt_x"/>
                                          </p:val>
                                        </p:tav>
                                      </p:tavLst>
                                    </p:anim>
                                    <p:anim calcmode="lin" valueType="num">
                                      <p:cBhvr>
                                        <p:cTn id="45" dur="1000" fill="hold"/>
                                        <p:tgtEl>
                                          <p:spTgt spid="10"/>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10" presetClass="entr" presetSubtype="0" fill="hold" grpId="0" nodeType="afterEffect" nodePh="1">
                                  <p:stCondLst>
                                    <p:cond delay="0"/>
                                  </p:stCondLst>
                                  <p:endCondLst>
                                    <p:cond evt="begin" delay="0">
                                      <p:tn val="47"/>
                                    </p:cond>
                                  </p:endCondLst>
                                  <p:childTnLst>
                                    <p:set>
                                      <p:cBhvr>
                                        <p:cTn id="48" dur="1" fill="hold">
                                          <p:stCondLst>
                                            <p:cond delay="0"/>
                                          </p:stCondLst>
                                        </p:cTn>
                                        <p:tgtEl>
                                          <p:spTgt spid="12">
                                            <p:txEl>
                                              <p:pRg st="0" end="0"/>
                                            </p:txEl>
                                          </p:spTgt>
                                        </p:tgtEl>
                                        <p:attrNameLst>
                                          <p:attrName>style.visibility</p:attrName>
                                        </p:attrNameLst>
                                      </p:cBhvr>
                                      <p:to>
                                        <p:strVal val="visible"/>
                                      </p:to>
                                    </p:set>
                                    <p:animEffect transition="in" filter="fade">
                                      <p:cBhvr>
                                        <p:cTn id="49"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24796" y="5301208"/>
            <a:ext cx="7772400" cy="1008112"/>
          </a:xfrm>
        </p:spPr>
        <p:txBody>
          <a:bodyPr/>
          <a:lstStyle/>
          <a:p>
            <a:r>
              <a:rPr lang="en-US" dirty="0" smtClean="0"/>
              <a:t>DotAsia as a not-for-profit </a:t>
            </a:r>
            <a:r>
              <a:rPr lang="en-US" dirty="0" err="1" smtClean="0"/>
              <a:t>organisation</a:t>
            </a:r>
            <a:r>
              <a:rPr lang="en-US" dirty="0" smtClean="0"/>
              <a:t> with a mandate to </a:t>
            </a:r>
            <a:r>
              <a:rPr lang="en-US" dirty="0" smtClean="0">
                <a:solidFill>
                  <a:srgbClr val="FFC000"/>
                </a:solidFill>
              </a:rPr>
              <a:t>promote Internet development and adoption in Asia</a:t>
            </a:r>
            <a:r>
              <a:rPr lang="en-US" dirty="0" smtClean="0"/>
              <a:t>.</a:t>
            </a:r>
            <a:endParaRPr lang="en-CA" dirty="0"/>
          </a:p>
        </p:txBody>
      </p:sp>
      <p:pic>
        <p:nvPicPr>
          <p:cNvPr id="4" name="Picture 2"/>
          <p:cNvPicPr>
            <a:picLocks noChangeAspect="1" noChangeArrowheads="1"/>
          </p:cNvPicPr>
          <p:nvPr/>
        </p:nvPicPr>
        <p:blipFill>
          <a:blip r:embed="rId2" cstate="print">
            <a:clrChange>
              <a:clrFrom>
                <a:srgbClr val="231F20"/>
              </a:clrFrom>
              <a:clrTo>
                <a:srgbClr val="231F20">
                  <a:alpha val="0"/>
                </a:srgbClr>
              </a:clrTo>
            </a:clrChange>
          </a:blip>
          <a:srcRect r="3465" b="9482"/>
          <a:stretch>
            <a:fillRect/>
          </a:stretch>
        </p:blipFill>
        <p:spPr bwMode="auto">
          <a:xfrm>
            <a:off x="0" y="836712"/>
            <a:ext cx="8604448" cy="2779898"/>
          </a:xfrm>
          <a:prstGeom prst="rect">
            <a:avLst/>
          </a:prstGeom>
          <a:noFill/>
          <a:ln w="9525">
            <a:noFill/>
            <a:miter lim="800000"/>
            <a:headEnd/>
            <a:tailEnd/>
          </a:ln>
          <a:effectLst/>
        </p:spPr>
      </p:pic>
    </p:spTree>
  </p:cSld>
  <p:clrMapOvr>
    <a:masterClrMapping/>
  </p:clrMapOvr>
  <p:transition spd="slow">
    <p:fade thruBlk="1"/>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8_DotAsia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DotAsia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古典">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1_DotAsia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2_DotAsia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9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3_DotAsia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1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10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0.xml><?xml version="1.0" encoding="utf-8"?>
<a:theme xmlns:a="http://schemas.openxmlformats.org/drawingml/2006/main" name="4_DotAsia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1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1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1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4.xml><?xml version="1.0" encoding="utf-8"?>
<a:theme xmlns:a="http://schemas.openxmlformats.org/drawingml/2006/main" name="1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5.xml><?xml version="1.0" encoding="utf-8"?>
<a:theme xmlns:a="http://schemas.openxmlformats.org/drawingml/2006/main" name="17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6.xml><?xml version="1.0" encoding="utf-8"?>
<a:theme xmlns:a="http://schemas.openxmlformats.org/drawingml/2006/main" name="5_DotAsia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6_DotAsia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古典">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8.xml><?xml version="1.0" encoding="utf-8"?>
<a:theme xmlns:a="http://schemas.openxmlformats.org/drawingml/2006/main" name="18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3060</TotalTime>
  <Words>3259</Words>
  <Application>Microsoft Office PowerPoint</Application>
  <PresentationFormat>On-screen Show (4:3)</PresentationFormat>
  <Paragraphs>982</Paragraphs>
  <Slides>125</Slides>
  <Notes>21</Notes>
  <HiddenSlides>0</HiddenSlides>
  <MMClips>3</MMClips>
  <ScaleCrop>false</ScaleCrop>
  <HeadingPairs>
    <vt:vector size="6" baseType="variant">
      <vt:variant>
        <vt:lpstr>Fonts Used</vt:lpstr>
      </vt:variant>
      <vt:variant>
        <vt:i4>20</vt:i4>
      </vt:variant>
      <vt:variant>
        <vt:lpstr>Theme</vt:lpstr>
      </vt:variant>
      <vt:variant>
        <vt:i4>28</vt:i4>
      </vt:variant>
      <vt:variant>
        <vt:lpstr>Slide Titles</vt:lpstr>
      </vt:variant>
      <vt:variant>
        <vt:i4>125</vt:i4>
      </vt:variant>
    </vt:vector>
  </HeadingPairs>
  <TitlesOfParts>
    <vt:vector size="173" baseType="lpstr">
      <vt:lpstr>Noto Sans CJK JP Black</vt:lpstr>
      <vt:lpstr>Titillium Web</vt:lpstr>
      <vt:lpstr>Calibri</vt:lpstr>
      <vt:lpstr>Myriad Pro</vt:lpstr>
      <vt:lpstr>Times New Roman</vt:lpstr>
      <vt:lpstr>Arial Black</vt:lpstr>
      <vt:lpstr>Arial</vt:lpstr>
      <vt:lpstr>PMingLiU</vt:lpstr>
      <vt:lpstr>Helvetica-Light</vt:lpstr>
      <vt:lpstr>Exo 2.0 Extra Bold</vt:lpstr>
      <vt:lpstr>Helvetica Light</vt:lpstr>
      <vt:lpstr>Arial Unicode MS</vt:lpstr>
      <vt:lpstr>黑体</vt:lpstr>
      <vt:lpstr>Myriad Pro Light</vt:lpstr>
      <vt:lpstr>PMingLiU</vt:lpstr>
      <vt:lpstr>SimSun</vt:lpstr>
      <vt:lpstr>Futura Medium</vt:lpstr>
      <vt:lpstr>Century Gothic</vt:lpstr>
      <vt:lpstr>Calibri Light</vt:lpstr>
      <vt:lpstr>Helvetica</vt:lpstr>
      <vt:lpstr>Office Theme</vt:lpstr>
      <vt:lpstr>1_Office Theme</vt:lpstr>
      <vt:lpstr>2_Office Theme</vt:lpstr>
      <vt:lpstr>3_Office Theme</vt:lpstr>
      <vt:lpstr>5_Office Theme</vt:lpstr>
      <vt:lpstr>8_DotAsia2013</vt:lpstr>
      <vt:lpstr>6_Office Theme</vt:lpstr>
      <vt:lpstr>4_Office Theme</vt:lpstr>
      <vt:lpstr>7_Office Theme</vt:lpstr>
      <vt:lpstr>8_Office Theme</vt:lpstr>
      <vt:lpstr>DotAsia2013</vt:lpstr>
      <vt:lpstr>1_DotAsia2013</vt:lpstr>
      <vt:lpstr>2_DotAsia2013</vt:lpstr>
      <vt:lpstr>9_Office Theme</vt:lpstr>
      <vt:lpstr>3_DotAsia2013</vt:lpstr>
      <vt:lpstr>11_Office Theme</vt:lpstr>
      <vt:lpstr>Custom Design</vt:lpstr>
      <vt:lpstr>10_Office Theme</vt:lpstr>
      <vt:lpstr>13_Office Theme</vt:lpstr>
      <vt:lpstr>4_DotAsia2013</vt:lpstr>
      <vt:lpstr>12_Office Theme</vt:lpstr>
      <vt:lpstr>14_Office Theme</vt:lpstr>
      <vt:lpstr>15_Office Theme</vt:lpstr>
      <vt:lpstr>16_Office Theme</vt:lpstr>
      <vt:lpstr>17_Office Theme</vt:lpstr>
      <vt:lpstr>5_DotAsia2013</vt:lpstr>
      <vt:lpstr>6_DotAsia2013</vt:lpstr>
      <vt:lpstr>18_Office Theme</vt:lpstr>
      <vt:lpstr> DotAsia Annual General Meeting DotAsia AGM 2017</vt:lpstr>
      <vt:lpstr>DotAsia AGM Agenda</vt:lpstr>
      <vt:lpstr>DotAsia Operations 2016</vt:lpstr>
      <vt:lpstr>PowerPoint Presentation</vt:lpstr>
      <vt:lpstr>PowerPoint Presentation</vt:lpstr>
      <vt:lpstr>PowerPoint Presentation</vt:lpstr>
      <vt:lpstr>PowerPoint Presentation</vt:lpstr>
      <vt:lpstr>PowerPoint Presentation</vt:lpstr>
      <vt:lpstr>PowerPoint Presentation</vt:lpstr>
      <vt:lpstr>Top Economies for .Asia New Registrations</vt:lpstr>
      <vt:lpstr>.Asia Domain Names Under Management (DUM)</vt:lpstr>
      <vt:lpstr>PowerPoint Presentation</vt:lpstr>
      <vt:lpstr>Income/Loss for Financial Year</vt:lpstr>
      <vt:lpstr>Accredited Registrars for .Asia</vt:lpstr>
      <vt:lpstr>PowerPoint Presentation</vt:lpstr>
      <vt:lpstr>PowerPoint Presentation</vt:lpstr>
      <vt:lpstr>Asian Opportunities </vt:lpstr>
      <vt:lpstr>PowerPoint Presentation</vt:lpstr>
      <vt:lpstr>www.mixels.asia</vt:lpstr>
      <vt:lpstr>www.DivaTV.asia</vt:lpstr>
      <vt:lpstr>大閘蟹.asia</vt:lpstr>
      <vt:lpstr>PowerPoint Presentation</vt:lpstr>
      <vt:lpstr>PowerPoint Presentation</vt:lpstr>
      <vt:lpstr>PowerPoint Presentation</vt:lpstr>
      <vt:lpstr> Internet of Things</vt:lpstr>
      <vt:lpstr>PowerPoint Presentation</vt:lpstr>
      <vt:lpstr>PowerPoint Presentation</vt:lpstr>
      <vt:lpstr>Consumers Will Become More Technology Literate, Not Less</vt:lpstr>
      <vt:lpstr>PowerPoint Presentation</vt:lpstr>
      <vt:lpstr>Mesh Computing</vt:lpstr>
      <vt:lpstr>PowerPoint Presentation</vt:lpstr>
      <vt:lpstr>PowerPoint Presentation</vt:lpstr>
      <vt:lpstr>PowerPoint Presentation</vt:lpstr>
      <vt:lpstr>PowerPoint Presentation</vt:lpstr>
      <vt:lpstr>PowerPoint Presentation</vt:lpstr>
      <vt:lpstr>PowerPoint Presentation</vt:lpstr>
      <vt:lpstr>.earth</vt:lpstr>
      <vt:lpstr>PowerPoint Presentation</vt:lpstr>
      <vt:lpstr>PowerPoint Presentation</vt:lpstr>
      <vt:lpstr>PowerPoint Presentation</vt:lpstr>
      <vt:lpstr>PowerPoint Presentation</vt:lpstr>
      <vt:lpstr>PowerPoint Presentation</vt:lpstr>
      <vt:lpstr>Class of NetMission Ambassadors 6.0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Asia Pacific Regional Internet Governance Forum (APrIGF)</vt:lpstr>
      <vt:lpstr>Co-Hosts: Chulalongkorn University &amp; NBTC Thailand  Date: 26-29 July 2017 </vt:lpstr>
      <vt:lpstr>Synthesis Doc</vt:lpstr>
      <vt:lpstr>PowerPoint Presentation</vt:lpstr>
      <vt:lpstr>PowerPoint Presentation</vt:lpstr>
      <vt:lpstr>PowerPoint Presentation</vt:lpstr>
      <vt:lpstr>Think.Cook.Save  Health &amp; Food Education Program 2016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WISE-RIDE  智慧的旅程</vt:lpstr>
      <vt:lpstr>PowerPoint Presentation</vt:lpstr>
      <vt:lpstr>PowerPoint Presentation</vt:lpstr>
      <vt:lpstr>.ASIA Backend Registry Technology Provider Updates</vt:lpstr>
      <vt:lpstr>Financial Report 2016</vt:lpstr>
      <vt:lpstr>Financial Report</vt:lpstr>
      <vt:lpstr>Financial Report</vt:lpstr>
      <vt:lpstr>Financial Report </vt:lpstr>
      <vt:lpstr>PowerPoint Presentation</vt:lpstr>
      <vt:lpstr>* Other Income (Breakdown)</vt:lpstr>
      <vt:lpstr>Income Statement  (Cont’d)</vt:lpstr>
      <vt:lpstr>Balance Sheet   (as at Sep 30, 2016)</vt:lpstr>
      <vt:lpstr>Balance Sheet   (Cont’d)</vt:lpstr>
      <vt:lpstr>Balance Sheet   (Cont’d)</vt:lpstr>
      <vt:lpstr>Balance Sheet   (Cont’d)</vt:lpstr>
      <vt:lpstr>Equity</vt:lpstr>
      <vt:lpstr>DotAsia Organisation Operating Expenses</vt:lpstr>
      <vt:lpstr>DotAsia Foundation</vt:lpstr>
      <vt:lpstr>DotAsia Foundation Profit &amp; Loss Statement</vt:lpstr>
      <vt:lpstr>Investment Portfolio (Current)</vt:lpstr>
      <vt:lpstr>Credit Facility with JPM</vt:lpstr>
      <vt:lpstr>Investment Portfolio (Breakdown)</vt:lpstr>
      <vt:lpstr>Strategic Plan 2017</vt:lpstr>
      <vt:lpstr>PowerPoint Presentation</vt:lpstr>
      <vt:lpstr>PowerPoint Presentation</vt:lpstr>
      <vt:lpstr>PowerPoint Presentation</vt:lpstr>
      <vt:lpstr>Asia Expansion</vt:lpstr>
      <vt:lpstr>PowerPoint Presentation</vt:lpstr>
      <vt:lpstr>APrIGF</vt:lpstr>
      <vt:lpstr>Aiming for inaugural gathering @APrIGF Bangkok</vt:lpstr>
      <vt:lpstr>June 20, 2011: ICANN Approves New gTLD Program</vt:lpstr>
      <vt:lpstr>PowerPoint Presentation</vt:lpstr>
      <vt:lpstr>PowerPoint Presentation</vt:lpstr>
      <vt:lpstr>PowerPoint Presentation</vt:lpstr>
      <vt:lpstr>PowerPoint Presentation</vt:lpstr>
      <vt:lpstr>PowerPoint Presentation</vt:lpstr>
      <vt:lpstr>PowerPoint Presentation</vt:lpstr>
      <vt:lpstr>Proposal for Reorganization of Advisory Council</vt:lpstr>
      <vt:lpstr>Draft Scope / Charters</vt:lpstr>
      <vt:lpstr>PowerPoint Presentation</vt:lpstr>
      <vt:lpstr>PowerPoint Presentation</vt:lpstr>
      <vt:lpstr>PowerPoint Presentation</vt:lpstr>
      <vt:lpstr>PowerPoint Presentation</vt:lpstr>
      <vt:lpstr>PowerPoint Presentation</vt:lpstr>
      <vt:lpstr>PowerPoint Presentation</vt:lpstr>
      <vt:lpstr>Board Elections 2016</vt:lpstr>
      <vt:lpstr>Board Elections 2017</vt:lpstr>
      <vt:lpstr>Board Elections Schedule</vt:lpstr>
      <vt:lpstr>Board Elections 2017</vt:lpstr>
      <vt:lpstr>Complete Board Elections 2017 Results</vt:lpstr>
      <vt:lpstr>PowerPoint Presentation</vt:lpstr>
      <vt:lpstr>Thank you Everyone for your Continued Support</vt:lpstr>
      <vt:lpstr>www.elgaucho.asia</vt:lpstr>
      <vt:lpstr>Every .Asia Domain  Contributes to Internet Development in Asia</vt:lpstr>
      <vt:lpstr>PowerPoint Presentation</vt:lpstr>
    </vt:vector>
  </TitlesOfParts>
  <Company>DotAsia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Edmon Chung</dc:creator>
  <cp:lastModifiedBy>Edmon Chung</cp:lastModifiedBy>
  <cp:revision>323</cp:revision>
  <dcterms:created xsi:type="dcterms:W3CDTF">2013-02-24T00:33:53Z</dcterms:created>
  <dcterms:modified xsi:type="dcterms:W3CDTF">2017-02-26T06:32:21Z</dcterms:modified>
</cp:coreProperties>
</file>