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26"/>
  </p:notesMasterIdLst>
  <p:sldIdLst>
    <p:sldId id="257" r:id="rId5"/>
    <p:sldId id="260" r:id="rId6"/>
    <p:sldId id="261" r:id="rId7"/>
    <p:sldId id="262" r:id="rId8"/>
    <p:sldId id="283" r:id="rId9"/>
    <p:sldId id="282" r:id="rId10"/>
    <p:sldId id="277" r:id="rId11"/>
    <p:sldId id="278" r:id="rId12"/>
    <p:sldId id="279" r:id="rId13"/>
    <p:sldId id="280" r:id="rId14"/>
    <p:sldId id="284" r:id="rId15"/>
    <p:sldId id="281" r:id="rId16"/>
    <p:sldId id="269" r:id="rId17"/>
    <p:sldId id="270" r:id="rId18"/>
    <p:sldId id="285" r:id="rId19"/>
    <p:sldId id="273" r:id="rId20"/>
    <p:sldId id="274" r:id="rId21"/>
    <p:sldId id="275" r:id="rId22"/>
    <p:sldId id="286" r:id="rId23"/>
    <p:sldId id="287" r:id="rId24"/>
    <p:sldId id="28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595" autoAdjust="0"/>
  </p:normalViewPr>
  <p:slideViewPr>
    <p:cSldViewPr>
      <p:cViewPr varScale="1">
        <p:scale>
          <a:sx n="64" d="100"/>
          <a:sy n="64" d="100"/>
        </p:scale>
        <p:origin x="-11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FFAB3-3725-4071-86E4-B82FF2FE4C0E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83920-BE21-4453-9DAE-7DC002119E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FBEC1C4-4AE7-4A98-89D2-E41733ECD8FB}" type="slidenum">
              <a:rPr lang="en-CA" smtClean="0"/>
              <a:pPr/>
              <a:t>13</a:t>
            </a:fld>
            <a:endParaRPr lang="en-C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FBEC1C4-4AE7-4A98-89D2-E41733ECD8FB}" type="slidenum">
              <a:rPr lang="en-CA" smtClean="0"/>
              <a:pPr/>
              <a:t>15</a:t>
            </a:fld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897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897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tAsia-ppt-template_mai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368152"/>
          </a:xfrm>
        </p:spPr>
        <p:txBody>
          <a:bodyPr anchor="t"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708920"/>
            <a:ext cx="5616624" cy="122413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897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20/02/2016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otAsia-ppt-template_white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tx1"/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Asia-ppt-template_blue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accent1">
              <a:lumMod val="60000"/>
              <a:lumOff val="40000"/>
            </a:schemeClr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otAsia-ppt-template_grey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76" r:id="rId3"/>
    <p:sldLayoutId id="2147483677" r:id="rId4"/>
    <p:sldLayoutId id="2147483678" r:id="rId5"/>
    <p:sldLayoutId id="2147483679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bg1"/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Asia-ppt-template_black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6" r:id="rId2"/>
    <p:sldLayoutId id="2147483688" r:id="rId3"/>
    <p:sldLayoutId id="2147483689" r:id="rId4"/>
    <p:sldLayoutId id="2147483690" r:id="rId5"/>
    <p:sldLayoutId id="2147483691" r:id="rId6"/>
    <p:sldLayoutId id="2147483698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bg1"/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cs typeface="Helvetica" pitchFamily="34" charset="0"/>
              </a:rPr>
              <a:t>.Asia Financial Report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Fiscal Year Ending September 30, </a:t>
            </a:r>
            <a:r>
              <a:rPr lang="en-CA" dirty="0" smtClean="0"/>
              <a:t>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latin typeface="Helvetica" pitchFamily="34" charset="0"/>
                <a:cs typeface="Helvetica" pitchFamily="34" charset="0"/>
              </a:rPr>
              <a:t>Balance Sheet   (Cont’d)</a:t>
            </a:r>
            <a:endParaRPr sz="36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124744"/>
          <a:ext cx="8496945" cy="518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64496"/>
                <a:gridCol w="1872208"/>
                <a:gridCol w="288032"/>
                <a:gridCol w="1872209"/>
              </a:tblGrid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Current Liabilities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2015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2014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Trade Payables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414,171</a:t>
                      </a:r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218,548</a:t>
                      </a: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Accruals &amp; Other Payables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661,447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1,119,358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Deposits Received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1,120,177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1,869,344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Deferred Revenue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2,191,130</a:t>
                      </a:r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2,625,184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Due to Directors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9,745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7,627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Due to </a:t>
                      </a:r>
                      <a:r>
                        <a:rPr lang="en-CA" sz="2800" dirty="0" smtClean="0"/>
                        <a:t>Associates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15,322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33,222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Due to Related Companies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500,000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500,000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Bank Loans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4,235,050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4,213,522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Current</a:t>
                      </a:r>
                      <a:r>
                        <a:rPr lang="en-CA" sz="2800" b="1" baseline="0" dirty="0" smtClean="0"/>
                        <a:t> Liabilities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9,147,042</a:t>
                      </a:r>
                      <a:endParaRPr lang="en-CA" sz="2800" b="1" dirty="0" smtClean="0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10,586,805</a:t>
                      </a:r>
                      <a:endParaRPr lang="en-CA" sz="2800" b="1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latin typeface="Helvetica" pitchFamily="34" charset="0"/>
                <a:cs typeface="Helvetica" pitchFamily="34" charset="0"/>
              </a:rPr>
              <a:t>Balance Sheet   (Cont’d)</a:t>
            </a:r>
            <a:endParaRPr sz="36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412776"/>
          <a:ext cx="8496945" cy="1981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92488"/>
                <a:gridCol w="1800200"/>
                <a:gridCol w="360040"/>
                <a:gridCol w="1944217"/>
              </a:tblGrid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2015</a:t>
                      </a:r>
                      <a:endParaRPr lang="en-CA" sz="2800" b="1" u="sng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2014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Net Current</a:t>
                      </a:r>
                      <a:r>
                        <a:rPr lang="en-CA" sz="2800" b="1" baseline="0" dirty="0" smtClean="0"/>
                        <a:t> </a:t>
                      </a:r>
                      <a:r>
                        <a:rPr lang="en-CA" sz="2800" b="1" baseline="0" dirty="0" smtClean="0"/>
                        <a:t>Liabilities</a:t>
                      </a:r>
                      <a:endParaRPr lang="en-CA" sz="2800" b="1" dirty="0" smtClean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-1,831,106</a:t>
                      </a: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-4,047,401</a:t>
                      </a:r>
                      <a:endParaRPr lang="en-CA" sz="2800" b="1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NET</a:t>
                      </a:r>
                      <a:r>
                        <a:rPr lang="en-CA" sz="2800" b="1" baseline="0" dirty="0" smtClean="0"/>
                        <a:t> </a:t>
                      </a:r>
                      <a:r>
                        <a:rPr lang="en-CA" sz="2800" b="1" baseline="0" dirty="0" smtClean="0"/>
                        <a:t>ASSETS/(LIABILITIES)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1,510,139</a:t>
                      </a:r>
                      <a:endParaRPr lang="en-CA" sz="2800" b="1" dirty="0" smtClean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-1,016,756</a:t>
                      </a:r>
                      <a:endParaRPr lang="en-CA" sz="2800" b="1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latin typeface="Helvetica" pitchFamily="34" charset="0"/>
                <a:cs typeface="Helvetica" pitchFamily="34" charset="0"/>
              </a:rPr>
              <a:t>Equity</a:t>
            </a:r>
            <a:endParaRPr sz="36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1484784"/>
          <a:ext cx="8712969" cy="353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05621"/>
                <a:gridCol w="1830455"/>
                <a:gridCol w="219655"/>
                <a:gridCol w="1757238"/>
              </a:tblGrid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Reserves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2015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2014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Investment Revaluation Reserve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-85,054</a:t>
                      </a:r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58,514</a:t>
                      </a: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Property Revaluation</a:t>
                      </a:r>
                      <a:r>
                        <a:rPr lang="en-CA" sz="2800" baseline="0" dirty="0" smtClean="0"/>
                        <a:t> Reserve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1,218,671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859,159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Accumulated</a:t>
                      </a:r>
                      <a:r>
                        <a:rPr lang="en-US" sz="2800" baseline="0" dirty="0" smtClean="0"/>
                        <a:t> Losses / </a:t>
                      </a:r>
                      <a:r>
                        <a:rPr lang="en-CA" sz="2800" dirty="0" smtClean="0"/>
                        <a:t>Retained</a:t>
                      </a:r>
                      <a:r>
                        <a:rPr lang="en-CA" sz="2800" baseline="0" dirty="0" smtClean="0"/>
                        <a:t> Profits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-1,934,429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-1,282,162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Profit/Loss for </a:t>
                      </a:r>
                      <a:r>
                        <a:rPr lang="en-CA" sz="2800" dirty="0" smtClean="0"/>
                        <a:t>the Year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2,310,951</a:t>
                      </a:r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-652,267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1,510,139</a:t>
                      </a:r>
                      <a:endParaRPr lang="en-CA" sz="2800" b="1" dirty="0" smtClean="0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-1,016,756</a:t>
                      </a:r>
                      <a:endParaRPr lang="en-CA" sz="2800" b="1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3408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CA" b="1" dirty="0" smtClean="0">
                <a:latin typeface="Helvetica" pitchFamily="34" charset="0"/>
                <a:cs typeface="Helvetica" pitchFamily="34" charset="0"/>
              </a:rPr>
              <a:t>DotAsia Organisation</a:t>
            </a:r>
            <a:br>
              <a:rPr lang="en-CA" b="1" dirty="0" smtClean="0">
                <a:latin typeface="Helvetica" pitchFamily="34" charset="0"/>
                <a:cs typeface="Helvetica" pitchFamily="34" charset="0"/>
              </a:rPr>
            </a:br>
            <a:r>
              <a:rPr b="1" dirty="0" smtClean="0">
                <a:latin typeface="Helvetica" pitchFamily="34" charset="0"/>
                <a:cs typeface="Helvetica" pitchFamily="34" charset="0"/>
              </a:rPr>
              <a:t>Operating Expenses</a:t>
            </a:r>
            <a:endParaRPr b="1" dirty="0" smtClean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7544" y="1700808"/>
          <a:ext cx="8424937" cy="2895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6424"/>
                <a:gridCol w="1728192"/>
                <a:gridCol w="720080"/>
                <a:gridCol w="1512168"/>
                <a:gridCol w="648073"/>
              </a:tblGrid>
              <a:tr h="363698">
                <a:tc>
                  <a:txBody>
                    <a:bodyPr/>
                    <a:lstStyle/>
                    <a:p>
                      <a:endParaRPr lang="en-C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b="1" u="sng" dirty="0" smtClean="0"/>
                        <a:t>2015</a:t>
                      </a:r>
                      <a:endParaRPr lang="en-CA" sz="20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b="1" u="sng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2014</a:t>
                      </a:r>
                      <a:endParaRPr lang="en-CA" sz="2000" b="1" u="sng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000" b="1" u="sng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Salaries</a:t>
                      </a:r>
                      <a:r>
                        <a:rPr lang="en-CA" sz="2000" baseline="0" dirty="0" smtClean="0"/>
                        <a:t> &amp; Professional Fees</a:t>
                      </a:r>
                      <a:endParaRPr lang="en-C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815,955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58%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1,023,414</a:t>
                      </a:r>
                      <a:endParaRPr lang="en-CA" sz="2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54%</a:t>
                      </a:r>
                      <a:endParaRPr lang="en-CA" sz="2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Marketing &amp; Promotion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82,203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6%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220,876</a:t>
                      </a:r>
                      <a:endParaRPr lang="en-CA" sz="2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12%</a:t>
                      </a:r>
                      <a:endParaRPr lang="en-CA" sz="2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Travel</a:t>
                      </a:r>
                      <a:r>
                        <a:rPr lang="en-CA" sz="2000" baseline="0" dirty="0" smtClean="0"/>
                        <a:t> &amp; Outreach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167,057</a:t>
                      </a:r>
                      <a:endParaRPr lang="en-C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12%</a:t>
                      </a:r>
                      <a:endParaRPr lang="en-C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230,809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12%</a:t>
                      </a:r>
                      <a:endParaRPr lang="en-CA" sz="2000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Funding Community Projects</a:t>
                      </a:r>
                      <a:r>
                        <a:rPr lang="en-CA" sz="2000" baseline="0" dirty="0" smtClean="0"/>
                        <a:t>*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48,066</a:t>
                      </a:r>
                      <a:endParaRPr lang="en-C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3%</a:t>
                      </a:r>
                      <a:endParaRPr lang="en-CA" sz="2000" dirty="0" smtClean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115,111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6%</a:t>
                      </a:r>
                      <a:endParaRPr lang="en-CA" sz="2000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Other Expenses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290,243</a:t>
                      </a:r>
                      <a:endParaRPr lang="en-CA" sz="2000" dirty="0" smtClean="0"/>
                    </a:p>
                  </a:txBody>
                  <a:tcPr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21%</a:t>
                      </a:r>
                      <a:endParaRPr lang="en-CA" sz="20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298,175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16%</a:t>
                      </a:r>
                      <a:endParaRPr lang="en-CA" sz="2000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400" b="1" dirty="0" smtClean="0"/>
                        <a:t>Total</a:t>
                      </a:r>
                      <a:r>
                        <a:rPr lang="en-CA" sz="2400" b="1" baseline="0" dirty="0" smtClean="0"/>
                        <a:t> Operating Expenses</a:t>
                      </a:r>
                      <a:endParaRPr lang="en-C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b="1" dirty="0" smtClean="0"/>
                        <a:t> </a:t>
                      </a:r>
                      <a:r>
                        <a:rPr lang="en-CA" sz="2400" b="1" dirty="0" smtClean="0"/>
                        <a:t>1,403,524</a:t>
                      </a:r>
                      <a:endParaRPr lang="en-CA" sz="2400" b="1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400" b="1" dirty="0" smtClean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1,888,384</a:t>
                      </a:r>
                      <a:endParaRPr lang="en-CA" sz="2400" b="1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CA" b="1" dirty="0" smtClean="0">
                <a:latin typeface="Helvetica" pitchFamily="34" charset="0"/>
                <a:cs typeface="Helvetica" pitchFamily="34" charset="0"/>
              </a:rPr>
              <a:t>DotAsia Foundation</a:t>
            </a:r>
            <a:endParaRPr b="1" dirty="0" smtClean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/>
          <a:p>
            <a:r>
              <a:rPr lang="en-CA" dirty="0" smtClean="0"/>
              <a:t>DotAsia Foundation (DF) is the charity arm of DotAsia Organisation (DO)</a:t>
            </a:r>
          </a:p>
          <a:p>
            <a:r>
              <a:rPr lang="en-CA" dirty="0" smtClean="0"/>
              <a:t>For the fiscal year, separate accounts are prepared for DF to account for costs attributable to community</a:t>
            </a:r>
            <a:endParaRPr lang="en-CA" dirty="0" smtClean="0"/>
          </a:p>
          <a:p>
            <a:r>
              <a:rPr lang="en-CA" dirty="0" smtClean="0"/>
              <a:t>DO inject funds into DF to fund its operation and to cover any deficit</a:t>
            </a:r>
          </a:p>
          <a:p>
            <a:r>
              <a:rPr lang="en-CA" dirty="0" smtClean="0"/>
              <a:t>Staff costs and office expenses attributable to community projects are allocated/billed from DO to DF</a:t>
            </a:r>
            <a:endParaRPr lang="en-CA" dirty="0" smtClean="0"/>
          </a:p>
          <a:p>
            <a:pPr>
              <a:buNone/>
            </a:pPr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3610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CA" b="1" dirty="0" smtClean="0">
                <a:latin typeface="Helvetica" pitchFamily="34" charset="0"/>
                <a:cs typeface="Helvetica" pitchFamily="34" charset="0"/>
              </a:rPr>
              <a:t>DotAsia Foundation</a:t>
            </a:r>
            <a:br>
              <a:rPr lang="en-CA" b="1" dirty="0" smtClean="0">
                <a:latin typeface="Helvetica" pitchFamily="34" charset="0"/>
                <a:cs typeface="Helvetica" pitchFamily="34" charset="0"/>
              </a:rPr>
            </a:br>
            <a:r>
              <a:rPr lang="en-CA" sz="3100" b="1" i="1" dirty="0" smtClean="0">
                <a:latin typeface="Helvetica" pitchFamily="34" charset="0"/>
                <a:cs typeface="Helvetica" pitchFamily="34" charset="0"/>
              </a:rPr>
              <a:t>Profit &amp; Loss Statement</a:t>
            </a:r>
            <a:endParaRPr sz="3100" b="1" i="1" dirty="0" smtClean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7544" y="1340768"/>
          <a:ext cx="8208912" cy="518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52728"/>
                <a:gridCol w="1656184"/>
              </a:tblGrid>
              <a:tr h="363698">
                <a:tc>
                  <a:txBody>
                    <a:bodyPr/>
                    <a:lstStyle/>
                    <a:p>
                      <a:r>
                        <a:rPr lang="en-CA" sz="2800" b="1" dirty="0" smtClean="0"/>
                        <a:t>Income</a:t>
                      </a:r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u="sng" dirty="0" smtClean="0"/>
                        <a:t>2015</a:t>
                      </a: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pPr lvl="1"/>
                      <a:r>
                        <a:rPr lang="en-CA" sz="2800" dirty="0" smtClean="0"/>
                        <a:t>Secretariat</a:t>
                      </a:r>
                      <a:r>
                        <a:rPr lang="en-CA" sz="2800" baseline="0" dirty="0" smtClean="0"/>
                        <a:t> Service, sponsorship etc.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77,691</a:t>
                      </a: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800" b="1" dirty="0" smtClean="0"/>
                        <a:t>Expenses</a:t>
                      </a:r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pPr lvl="1"/>
                      <a:r>
                        <a:rPr lang="en-CA" sz="2800" dirty="0" smtClean="0"/>
                        <a:t>Staff</a:t>
                      </a:r>
                      <a:r>
                        <a:rPr lang="en-CA" sz="2800" baseline="0" dirty="0" smtClean="0"/>
                        <a:t> / </a:t>
                      </a:r>
                      <a:r>
                        <a:rPr lang="en-CA" sz="2800" baseline="0" dirty="0" err="1" smtClean="0"/>
                        <a:t>Personel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90,363</a:t>
                      </a:r>
                      <a:endParaRPr lang="en-CA" sz="2800" dirty="0" smtClean="0"/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pPr lvl="1"/>
                      <a:r>
                        <a:rPr lang="en-CA" sz="2800" dirty="0" smtClean="0"/>
                        <a:t>Office &amp;</a:t>
                      </a:r>
                      <a:r>
                        <a:rPr lang="en-CA" sz="2800" baseline="0" dirty="0" smtClean="0"/>
                        <a:t> Other </a:t>
                      </a:r>
                      <a:r>
                        <a:rPr lang="en-CA" sz="2800" dirty="0" smtClean="0"/>
                        <a:t>Expenses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12,074</a:t>
                      </a:r>
                      <a:endParaRPr lang="en-CA" sz="2800" dirty="0" smtClean="0"/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pPr lvl="1"/>
                      <a:r>
                        <a:rPr lang="en-CA" sz="2800" dirty="0" smtClean="0"/>
                        <a:t>Community</a:t>
                      </a:r>
                      <a:r>
                        <a:rPr lang="en-CA" sz="2800" baseline="0" dirty="0" smtClean="0"/>
                        <a:t> Contributions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23,319</a:t>
                      </a:r>
                      <a:endParaRPr lang="en-CA" sz="2800" dirty="0" smtClean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800" b="1" dirty="0" smtClean="0"/>
                        <a:t>Total</a:t>
                      </a:r>
                      <a:r>
                        <a:rPr lang="en-CA" sz="2800" b="1" baseline="0" dirty="0" smtClean="0"/>
                        <a:t> </a:t>
                      </a:r>
                      <a:r>
                        <a:rPr lang="en-CA" sz="2800" b="1" baseline="0" dirty="0" smtClean="0"/>
                        <a:t>Expenses</a:t>
                      </a:r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dirty="0" smtClean="0"/>
                        <a:t>125,756</a:t>
                      </a:r>
                      <a:endParaRPr lang="en-CA" sz="2800" b="1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endParaRPr lang="en-CA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0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800" b="0" dirty="0" smtClean="0"/>
                        <a:t>Surplus / Deficit</a:t>
                      </a:r>
                      <a:endParaRPr lang="en-CA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0" dirty="0" smtClean="0"/>
                        <a:t>-48,066</a:t>
                      </a:r>
                      <a:endParaRPr lang="en-CA" sz="2800" b="0" dirty="0" smtClean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800" b="1" dirty="0" smtClean="0"/>
                        <a:t>DotAsia Organisation Contribution</a:t>
                      </a:r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dirty="0" smtClean="0"/>
                        <a:t>48,066</a:t>
                      </a:r>
                      <a:endParaRPr lang="en-CA" sz="2800" b="1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Investment Portfolio (Current)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z="2800" dirty="0" smtClean="0"/>
              <a:t>Investment Portfolio at JP Morgan</a:t>
            </a:r>
          </a:p>
          <a:p>
            <a:r>
              <a:rPr lang="en-CA" dirty="0" smtClean="0"/>
              <a:t>Total </a:t>
            </a:r>
            <a:r>
              <a:rPr lang="en-CA" dirty="0" smtClean="0"/>
              <a:t>Assets: </a:t>
            </a:r>
            <a:r>
              <a:rPr lang="en-CA" dirty="0" smtClean="0"/>
              <a:t>USD3,879,667</a:t>
            </a:r>
          </a:p>
          <a:p>
            <a:r>
              <a:rPr lang="en-CA" dirty="0" smtClean="0"/>
              <a:t>Total </a:t>
            </a:r>
            <a:r>
              <a:rPr lang="en-CA" dirty="0" smtClean="0"/>
              <a:t>Net Asset (incl. loan): USD </a:t>
            </a:r>
            <a:r>
              <a:rPr lang="en-CA" dirty="0" smtClean="0"/>
              <a:t>579,691</a:t>
            </a:r>
            <a:endParaRPr lang="en-CA" sz="2800" dirty="0" smtClean="0"/>
          </a:p>
          <a:p>
            <a:pPr eaLnBrk="1" hangingPunct="1"/>
            <a:r>
              <a:rPr lang="en-CA" sz="2800" dirty="0" smtClean="0"/>
              <a:t>Conservative portfolio aiming at long-term investment</a:t>
            </a:r>
          </a:p>
          <a:p>
            <a:r>
              <a:rPr lang="en-CA" dirty="0" smtClean="0"/>
              <a:t>Invests in a balanced fashion with focus in fixed income funds and a healthy allocation in conservative equity and balanced funds, in order to generate return via both income and capital appreciation with controlled volatility</a:t>
            </a:r>
          </a:p>
          <a:p>
            <a:pPr eaLnBrk="1" hangingPunct="1">
              <a:buFont typeface="Arial" charset="0"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  <a:p>
            <a:pPr eaLnBrk="1" hangingPunct="1">
              <a:buFont typeface="Arial" charset="0"/>
              <a:buNone/>
            </a:pPr>
            <a:endParaRPr lang="en-CA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Credit Facility with JPM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pPr eaLnBrk="1" hangingPunct="1"/>
            <a:r>
              <a:rPr lang="en-CA" sz="2800" dirty="0" smtClean="0"/>
              <a:t>JPM credit line: amount up to round 75% of portfolio </a:t>
            </a:r>
            <a:r>
              <a:rPr lang="en-CA" sz="2800" dirty="0" smtClean="0"/>
              <a:t>value</a:t>
            </a:r>
          </a:p>
          <a:p>
            <a:pPr eaLnBrk="1" hangingPunct="1"/>
            <a:r>
              <a:rPr lang="en-CA" sz="2800" dirty="0" smtClean="0"/>
              <a:t>Investments </a:t>
            </a:r>
            <a:r>
              <a:rPr lang="en-CA" sz="2800" dirty="0" smtClean="0"/>
              <a:t>as collateral</a:t>
            </a:r>
          </a:p>
          <a:p>
            <a:pPr eaLnBrk="1" hangingPunct="1"/>
            <a:r>
              <a:rPr lang="en-CA" sz="2800" dirty="0" smtClean="0"/>
              <a:t>Low borrowing rate, currently at </a:t>
            </a:r>
            <a:r>
              <a:rPr lang="en-CA" sz="2800" dirty="0" smtClean="0"/>
              <a:t>1.43% </a:t>
            </a:r>
            <a:r>
              <a:rPr lang="en-CA" sz="2800" dirty="0" smtClean="0"/>
              <a:t>p.a</a:t>
            </a:r>
            <a:r>
              <a:rPr lang="en-CA" sz="2800" dirty="0" smtClean="0"/>
              <a:t>. (increased by 0.25% compared to previous year)</a:t>
            </a:r>
            <a:endParaRPr lang="en-CA" sz="2800" dirty="0" smtClean="0"/>
          </a:p>
          <a:p>
            <a:pPr eaLnBrk="1" hangingPunct="1">
              <a:buFont typeface="Arial" charset="0"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  <a:p>
            <a:pPr eaLnBrk="1" hangingPunct="1">
              <a:buFont typeface="Arial" charset="0"/>
              <a:buNone/>
            </a:pPr>
            <a:endParaRPr lang="en-CA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Investment Portfolio (Breakdown)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Arial" charset="0"/>
              <a:buNone/>
            </a:pPr>
            <a:endParaRPr lang="en-CA" smtClean="0">
              <a:solidFill>
                <a:srgbClr val="404040"/>
              </a:solidFill>
            </a:endParaRPr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>
              <a:buFont typeface="Arial" charset="0"/>
              <a:buNone/>
            </a:pPr>
            <a:endParaRPr lang="en-CA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6" y="1196752"/>
          <a:ext cx="8352929" cy="4663440"/>
        </p:xfrm>
        <a:graphic>
          <a:graphicData uri="http://schemas.openxmlformats.org/drawingml/2006/table">
            <a:tbl>
              <a:tblPr/>
              <a:tblGrid>
                <a:gridCol w="4103193"/>
                <a:gridCol w="1978325"/>
                <a:gridCol w="1071446"/>
                <a:gridCol w="119996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Yield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Cash &amp; Cash Equiv.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$1,696,507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44%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Fixed Income (Bond Funds)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$842,445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22%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6.26%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Equity Funds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$457,263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5.56%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Balanced Funds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$883,451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23%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5.04%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$3,879,667</a:t>
                      </a: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5.69%</a:t>
                      </a: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Credit Line Drawn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-$</a:t>
                      </a: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3,299,976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Net Funds at JPM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$579,691</a:t>
                      </a: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Investment Portfolio (Current)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en-CA" dirty="0" smtClean="0"/>
          </a:p>
          <a:p>
            <a:pPr eaLnBrk="1" hangingPunct="1"/>
            <a:r>
              <a:rPr lang="en-CA" dirty="0" smtClean="0"/>
              <a:t>Significant drop in portfolio value due to recent market crash</a:t>
            </a:r>
            <a:endParaRPr lang="en-CA" sz="2800" dirty="0" smtClean="0"/>
          </a:p>
          <a:p>
            <a:r>
              <a:rPr lang="en-CA" dirty="0" smtClean="0"/>
              <a:t>Total Wealth Loss since Jan 1, 2014 (~26 months):  $153,834 (21%)</a:t>
            </a:r>
            <a:endParaRPr lang="en-CA" sz="2800" dirty="0" smtClean="0"/>
          </a:p>
          <a:p>
            <a:pPr eaLnBrk="1" hangingPunct="1">
              <a:buNone/>
            </a:pPr>
            <a:endParaRPr lang="en-CA" dirty="0" smtClean="0"/>
          </a:p>
          <a:p>
            <a:pPr eaLnBrk="1" hangingPunct="1">
              <a:buFont typeface="Arial" charset="0"/>
              <a:buNone/>
            </a:pPr>
            <a:endParaRPr lang="en-CA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Financial Report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dirty="0" smtClean="0"/>
              <a:t>Fiscal Period</a:t>
            </a:r>
          </a:p>
          <a:p>
            <a:pPr lvl="1" eaLnBrk="1" hangingPunct="1">
              <a:defRPr/>
            </a:pPr>
            <a:r>
              <a:rPr lang="en-CA" dirty="0" smtClean="0">
                <a:solidFill>
                  <a:srgbClr val="FFC000"/>
                </a:solidFill>
              </a:rPr>
              <a:t>Oct 1, </a:t>
            </a:r>
            <a:r>
              <a:rPr lang="en-CA" dirty="0" smtClean="0">
                <a:solidFill>
                  <a:srgbClr val="FFC000"/>
                </a:solidFill>
              </a:rPr>
              <a:t>2014 </a:t>
            </a:r>
            <a:r>
              <a:rPr lang="en-CA" dirty="0" smtClean="0">
                <a:solidFill>
                  <a:srgbClr val="FFC000"/>
                </a:solidFill>
              </a:rPr>
              <a:t>– Sep 30, </a:t>
            </a:r>
            <a:r>
              <a:rPr lang="en-CA" dirty="0" smtClean="0">
                <a:solidFill>
                  <a:srgbClr val="FFC000"/>
                </a:solidFill>
              </a:rPr>
              <a:t>2015</a:t>
            </a:r>
            <a:endParaRPr lang="en-CA" dirty="0" smtClean="0">
              <a:solidFill>
                <a:srgbClr val="FFC000"/>
              </a:solidFill>
            </a:endParaRPr>
          </a:p>
          <a:p>
            <a:pPr eaLnBrk="1" hangingPunct="1">
              <a:defRPr/>
            </a:pPr>
            <a:r>
              <a:rPr lang="en-CA" dirty="0" smtClean="0"/>
              <a:t>Auditor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RSM </a:t>
            </a:r>
            <a:r>
              <a:rPr lang="en-US" dirty="0" smtClean="0">
                <a:solidFill>
                  <a:srgbClr val="FFC000"/>
                </a:solidFill>
              </a:rPr>
              <a:t>Hong Kong (name changed from RSM Nelson Wheeler)</a:t>
            </a: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defRPr/>
            </a:pPr>
            <a:r>
              <a:rPr lang="en-CA" dirty="0" smtClean="0"/>
              <a:t>Currency</a:t>
            </a:r>
          </a:p>
          <a:p>
            <a:pPr lvl="1" eaLnBrk="1" hangingPunct="1">
              <a:defRPr/>
            </a:pPr>
            <a:r>
              <a:rPr lang="en-CA" dirty="0" smtClean="0">
                <a:solidFill>
                  <a:srgbClr val="FFC000"/>
                </a:solidFill>
              </a:rPr>
              <a:t>Expressed in USD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Investment Portfolio (Current)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JPM </a:t>
            </a:r>
            <a:r>
              <a:rPr lang="en-CA" dirty="0" smtClean="0"/>
              <a:t>Comment</a:t>
            </a:r>
            <a:r>
              <a:rPr lang="en-CA" dirty="0" smtClean="0"/>
              <a:t>:</a:t>
            </a:r>
          </a:p>
          <a:p>
            <a:pPr lvl="1"/>
            <a:r>
              <a:rPr lang="en-CA" dirty="0" smtClean="0"/>
              <a:t>believe the majority of portfolio decline is due to temporary dislocation in the </a:t>
            </a:r>
            <a:r>
              <a:rPr lang="en-CA" dirty="0" smtClean="0"/>
              <a:t>global equity </a:t>
            </a:r>
            <a:r>
              <a:rPr lang="en-CA" dirty="0" smtClean="0"/>
              <a:t>markets, exacerbated by </a:t>
            </a:r>
            <a:r>
              <a:rPr lang="en-CA" dirty="0" smtClean="0"/>
              <a:t>leverage</a:t>
            </a:r>
          </a:p>
          <a:p>
            <a:pPr lvl="1"/>
            <a:r>
              <a:rPr lang="en-CA" dirty="0" smtClean="0"/>
              <a:t>believe the dislocation is not here to stay as the current market does not reflect </a:t>
            </a:r>
            <a:r>
              <a:rPr lang="en-CA" dirty="0" smtClean="0"/>
              <a:t>the US </a:t>
            </a:r>
            <a:r>
              <a:rPr lang="en-CA" dirty="0" smtClean="0"/>
              <a:t>and Europe </a:t>
            </a:r>
            <a:r>
              <a:rPr lang="en-CA" dirty="0" smtClean="0"/>
              <a:t>economies</a:t>
            </a:r>
          </a:p>
          <a:p>
            <a:pPr lvl="1"/>
            <a:r>
              <a:rPr lang="en-CA" dirty="0" smtClean="0"/>
              <a:t>expect </a:t>
            </a:r>
            <a:r>
              <a:rPr lang="en-CA" dirty="0" smtClean="0"/>
              <a:t>a market rebound between now and </a:t>
            </a:r>
            <a:r>
              <a:rPr lang="en-CA" dirty="0" smtClean="0"/>
              <a:t>mid-2016</a:t>
            </a:r>
          </a:p>
          <a:p>
            <a:pPr lvl="1"/>
            <a:r>
              <a:rPr lang="en-CA" dirty="0" smtClean="0"/>
              <a:t>b</a:t>
            </a:r>
            <a:r>
              <a:rPr lang="en-CA" dirty="0" smtClean="0"/>
              <a:t>ut not </a:t>
            </a:r>
            <a:r>
              <a:rPr lang="en-CA" dirty="0" smtClean="0"/>
              <a:t>outright bullish on equity markets this year, and continue </a:t>
            </a:r>
            <a:r>
              <a:rPr lang="en-CA" dirty="0" smtClean="0"/>
              <a:t>to prefer </a:t>
            </a:r>
            <a:r>
              <a:rPr lang="en-CA" dirty="0" smtClean="0"/>
              <a:t>sizeable allocation in high-quality fixed income assets</a:t>
            </a:r>
            <a:endParaRPr lang="en-CA" dirty="0" smtClean="0"/>
          </a:p>
          <a:p>
            <a:pPr eaLnBrk="1" hangingPunct="1"/>
            <a:endParaRPr lang="en-CA" dirty="0" smtClean="0"/>
          </a:p>
          <a:p>
            <a:pPr eaLnBrk="1" hangingPunct="1">
              <a:buFont typeface="Arial" charset="0"/>
              <a:buNone/>
            </a:pPr>
            <a:endParaRPr lang="en-CA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827584" y="2348880"/>
            <a:ext cx="7772400" cy="1727200"/>
          </a:xfrm>
        </p:spPr>
        <p:txBody>
          <a:bodyPr/>
          <a:lstStyle/>
          <a:p>
            <a:pPr algn="ctr"/>
            <a:r>
              <a:rPr lang="en-CA" dirty="0" smtClean="0">
                <a:latin typeface="Arial" pitchFamily="34" charset="0"/>
                <a:cs typeface="Arial" pitchFamily="34" charset="0"/>
              </a:rPr>
              <a:t>Thank You!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Financial Report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pPr eaLnBrk="1" hangingPunct="1"/>
            <a:r>
              <a:rPr lang="en-CA" dirty="0" smtClean="0"/>
              <a:t>Consolidated financials for the DotAsia </a:t>
            </a:r>
            <a:r>
              <a:rPr lang="en-CA" dirty="0" smtClean="0"/>
              <a:t>Organisation </a:t>
            </a:r>
            <a:r>
              <a:rPr lang="en-CA" dirty="0" smtClean="0"/>
              <a:t>group</a:t>
            </a:r>
          </a:p>
          <a:p>
            <a:pPr eaLnBrk="1" hangingPunct="1">
              <a:buNone/>
            </a:pPr>
            <a:endParaRPr lang="en-CA" dirty="0" smtClean="0"/>
          </a:p>
          <a:p>
            <a:pPr eaLnBrk="1" hangingPunct="1"/>
            <a:r>
              <a:rPr lang="en-CA" dirty="0" smtClean="0"/>
              <a:t>Including </a:t>
            </a:r>
            <a:r>
              <a:rPr lang="en-CA" dirty="0" smtClean="0"/>
              <a:t>subsidiaries </a:t>
            </a:r>
            <a:r>
              <a:rPr lang="en-CA" dirty="0" smtClean="0"/>
              <a:t>and associates</a:t>
            </a:r>
          </a:p>
          <a:p>
            <a:pPr lvl="1"/>
            <a:r>
              <a:rPr lang="en-CA" dirty="0" smtClean="0"/>
              <a:t>.MO (</a:t>
            </a:r>
            <a:r>
              <a:rPr lang="en-CA" dirty="0" err="1" smtClean="0"/>
              <a:t>HNET.Asia</a:t>
            </a:r>
            <a:r>
              <a:rPr lang="en-CA" dirty="0" smtClean="0"/>
              <a:t> - associate)</a:t>
            </a:r>
          </a:p>
          <a:p>
            <a:pPr lvl="1"/>
            <a:r>
              <a:rPr lang="en-CA" dirty="0" smtClean="0"/>
              <a:t>New gTLD Application Entities (</a:t>
            </a:r>
            <a:r>
              <a:rPr lang="en-CA" dirty="0" err="1" smtClean="0"/>
              <a:t>Namesphere</a:t>
            </a:r>
            <a:r>
              <a:rPr lang="en-CA" dirty="0" smtClean="0"/>
              <a:t> - subsidiary</a:t>
            </a:r>
            <a:r>
              <a:rPr lang="en-CA" dirty="0" smtClean="0"/>
              <a:t>)</a:t>
            </a:r>
            <a:endParaRPr lang="en-CA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34082"/>
          </a:xfrm>
        </p:spPr>
        <p:txBody>
          <a:bodyPr>
            <a:normAutofit fontScale="90000"/>
          </a:bodyPr>
          <a:lstStyle/>
          <a:p>
            <a:r>
              <a:rPr b="1" dirty="0" smtClean="0">
                <a:latin typeface="Helvetica" pitchFamily="34" charset="0"/>
                <a:cs typeface="Helvetica" pitchFamily="34" charset="0"/>
              </a:rPr>
              <a:t>Financial Report</a:t>
            </a:r>
            <a:r>
              <a:rPr dirty="0" smtClean="0">
                <a:latin typeface="Helvetica" pitchFamily="34" charset="0"/>
                <a:cs typeface="Helvetica" pitchFamily="34" charset="0"/>
              </a:rPr>
              <a:t>	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r>
              <a:rPr lang="en-CA" dirty="0" smtClean="0"/>
              <a:t>Financial Statements</a:t>
            </a:r>
          </a:p>
          <a:p>
            <a:r>
              <a:rPr lang="en-CA" dirty="0" smtClean="0"/>
              <a:t>Operating </a:t>
            </a:r>
            <a:r>
              <a:rPr lang="en-CA" dirty="0" smtClean="0"/>
              <a:t>Expenses (DotAsia Organisation)</a:t>
            </a:r>
          </a:p>
          <a:p>
            <a:r>
              <a:rPr lang="en-CA" dirty="0" smtClean="0"/>
              <a:t>Profit &amp; Loss Statement (DotAsia Foundation)</a:t>
            </a:r>
            <a:endParaRPr lang="en-CA" dirty="0" smtClean="0"/>
          </a:p>
          <a:p>
            <a:r>
              <a:rPr lang="en-CA" dirty="0" smtClean="0"/>
              <a:t>Investment Portfolio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1052736"/>
          <a:ext cx="8424935" cy="518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08512"/>
                <a:gridCol w="1800200"/>
                <a:gridCol w="216024"/>
                <a:gridCol w="1800199"/>
              </a:tblGrid>
              <a:tr h="476253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2015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u="sng" strike="noStrike" kern="120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Income (Recognized)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2,916,880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3,271,281</a:t>
                      </a:r>
                    </a:p>
                  </a:txBody>
                  <a:tcPr>
                    <a:lnL>
                      <a:noFill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Cost of Sales (Recognized)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-1,363,859 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-1,542,657 </a:t>
                      </a:r>
                      <a:endParaRPr lang="en-CA" sz="1800" b="0" i="0" u="none" strike="noStrike">
                        <a:solidFill>
                          <a:schemeClr val="bg1">
                            <a:lumMod val="65000"/>
                          </a:schemeClr>
                        </a:solidFill>
                        <a:latin typeface="Arial"/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Gross Profit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1,553,021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1,728,624</a:t>
                      </a:r>
                    </a:p>
                  </a:txBody>
                  <a:tcPr>
                    <a:lnL>
                      <a:noFill/>
                    </a:lnL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Other Income*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2,872,651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94,257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Administrative Expenses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-2,087,530 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-2,455,795 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Profit/Loss from Operations</a:t>
                      </a:r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2,338,142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-632,914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Finance Costs</a:t>
                      </a:r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-62,204</a:t>
                      </a:r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-51,099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Share on Profits of Associate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35,011</a:t>
                      </a:r>
                      <a:endParaRPr lang="en-CA" sz="2800" dirty="0" smtClean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31,746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Profit/Loss </a:t>
                      </a:r>
                      <a:r>
                        <a:rPr lang="en-CA" sz="2800" b="1" dirty="0" smtClean="0"/>
                        <a:t>for the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2,310,951</a:t>
                      </a:r>
                      <a:endParaRPr lang="en-CA" sz="2800" b="1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-652,267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57200" y="188640"/>
            <a:ext cx="8686800" cy="7254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+mj-cs"/>
              </a:rPr>
              <a:t>Income Statement  </a:t>
            </a:r>
            <a:r>
              <a:rPr kumimoji="0" lang="en-C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+mj-cs"/>
              </a:rPr>
              <a:t>(Oct 1, 2014 to Sep 30, 2015)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725487"/>
          </a:xfrm>
        </p:spPr>
        <p:txBody>
          <a:bodyPr>
            <a:normAutofit/>
          </a:bodyPr>
          <a:lstStyle/>
          <a:p>
            <a:r>
              <a:rPr lang="en-CA" sz="3200" b="1" dirty="0" smtClean="0">
                <a:latin typeface="Helvetica" pitchFamily="34" charset="0"/>
              </a:rPr>
              <a:t>* Other Income (Breakdown)</a:t>
            </a:r>
            <a:endParaRPr sz="32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8280920" cy="4053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52728"/>
                <a:gridCol w="1728192"/>
              </a:tblGrid>
              <a:tr h="476253">
                <a:tc>
                  <a:txBody>
                    <a:bodyPr/>
                    <a:lstStyle/>
                    <a:p>
                      <a:r>
                        <a:rPr lang="en-CA" sz="2800" b="0" dirty="0" smtClean="0"/>
                        <a:t>Investment</a:t>
                      </a:r>
                      <a:r>
                        <a:rPr lang="en-CA" sz="2800" b="0" baseline="0" dirty="0" smtClean="0"/>
                        <a:t> Income</a:t>
                      </a:r>
                      <a:endParaRPr lang="en-CA" sz="2800" b="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0" dirty="0" smtClean="0"/>
                        <a:t>129,072</a:t>
                      </a:r>
                      <a:endParaRPr lang="en-CA" sz="2800" b="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b="0" dirty="0" smtClean="0"/>
                        <a:t>Expiration</a:t>
                      </a:r>
                      <a:r>
                        <a:rPr lang="en-CA" sz="2800" b="0" baseline="0" dirty="0" smtClean="0"/>
                        <a:t> of SCP Funds</a:t>
                      </a:r>
                      <a:endParaRPr lang="en-CA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0" dirty="0" smtClean="0"/>
                        <a:t>429,066</a:t>
                      </a:r>
                      <a:endParaRPr lang="en-CA" sz="2800" b="0" dirty="0"/>
                    </a:p>
                  </a:txBody>
                  <a:tcP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b="0" dirty="0" smtClean="0"/>
                        <a:t>Expiration of Pioneer Deposits</a:t>
                      </a:r>
                      <a:endParaRPr lang="en-CA" sz="2800" b="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0" dirty="0" smtClean="0"/>
                        <a:t>580,000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baseline="0" dirty="0" smtClean="0"/>
                        <a:t>Compensation received on give-up of application</a:t>
                      </a:r>
                      <a:endParaRPr lang="en-CA" sz="2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1,500,000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Consultancy and advisory service</a:t>
                      </a:r>
                      <a:r>
                        <a:rPr lang="en-CA" sz="2800" b="0" baseline="0" dirty="0" smtClean="0"/>
                        <a:t> fee</a:t>
                      </a:r>
                      <a:endParaRPr lang="en-CA" sz="2800" b="0" dirty="0" smtClean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210,792</a:t>
                      </a:r>
                      <a:endParaRPr lang="en-CA" sz="28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Other service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23,721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Other Income: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</a:rPr>
                        <a:t>2,872,651</a:t>
                      </a:r>
                      <a:endParaRPr lang="en-CA" sz="2800" b="1" i="0" u="none" strike="noStrike" kern="12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sz="3600" b="1" dirty="0" smtClean="0">
                <a:latin typeface="Helvetica" pitchFamily="34" charset="0"/>
              </a:rPr>
              <a:t>Income Statement  (</a:t>
            </a:r>
            <a:r>
              <a:rPr lang="en-CA" sz="3600" b="1" dirty="0" smtClean="0">
                <a:latin typeface="Helvetica" pitchFamily="34" charset="0"/>
              </a:rPr>
              <a:t>Cont’d</a:t>
            </a:r>
            <a:r>
              <a:rPr sz="3600" b="1" dirty="0" smtClean="0">
                <a:latin typeface="Helvetica" pitchFamily="34" charset="0"/>
              </a:rPr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5" y="1340768"/>
          <a:ext cx="8280918" cy="4480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96543"/>
                <a:gridCol w="1656184"/>
                <a:gridCol w="216024"/>
                <a:gridCol w="1512167"/>
              </a:tblGrid>
              <a:tr h="476253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2015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2014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Gain on Property</a:t>
                      </a:r>
                      <a:r>
                        <a:rPr lang="en-CA" sz="2800" baseline="0" dirty="0" smtClean="0"/>
                        <a:t> Revaluation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359,512</a:t>
                      </a:r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348,492</a:t>
                      </a: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Fair Value Changes of Available-for-sale Financial Assets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-143,568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3,617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Other Comprehensive Income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215,944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352,109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Comprehensive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2,526,895</a:t>
                      </a:r>
                      <a:endParaRPr lang="en-CA" sz="2800" b="1" dirty="0" smtClean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-300,158</a:t>
                      </a:r>
                      <a:endParaRPr lang="en-CA" sz="2800" b="1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 fontScale="90000"/>
          </a:bodyPr>
          <a:lstStyle/>
          <a:p>
            <a:r>
              <a:rPr lang="en-CA" b="1" dirty="0" smtClean="0">
                <a:latin typeface="Helvetica" pitchFamily="34" charset="0"/>
                <a:cs typeface="Helvetica" pitchFamily="34" charset="0"/>
              </a:rPr>
              <a:t>Balance Sheet   (as at Sep 30, </a:t>
            </a:r>
            <a:r>
              <a:rPr lang="en-CA" b="1" dirty="0" smtClean="0">
                <a:latin typeface="Helvetica" pitchFamily="34" charset="0"/>
                <a:cs typeface="Helvetica" pitchFamily="34" charset="0"/>
              </a:rPr>
              <a:t>2015)</a:t>
            </a:r>
            <a:endParaRPr sz="24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553" y="1556792"/>
          <a:ext cx="8208911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20479"/>
                <a:gridCol w="1855033"/>
                <a:gridCol w="376555"/>
                <a:gridCol w="1656844"/>
              </a:tblGrid>
              <a:tr h="476253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2015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2014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Non-Current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Property, plant &amp; equipment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3,204,486</a:t>
                      </a:r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2,913,570</a:t>
                      </a: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Investments in Associates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136,759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117,075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Non-Current</a:t>
                      </a:r>
                      <a:r>
                        <a:rPr lang="en-CA" sz="2800" b="1" baseline="0" dirty="0" smtClean="0"/>
                        <a:t> Assets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3,341,245</a:t>
                      </a:r>
                      <a:endParaRPr lang="en-CA" sz="2800" b="1" dirty="0" smtClean="0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3,030,645</a:t>
                      </a:r>
                      <a:endParaRPr lang="en-CA" sz="2800" b="1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latin typeface="Helvetica" pitchFamily="34" charset="0"/>
                <a:cs typeface="Helvetica" pitchFamily="34" charset="0"/>
              </a:rPr>
              <a:t>Balance Sheet   (Cont’d)</a:t>
            </a:r>
            <a:endParaRPr sz="36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340768"/>
          <a:ext cx="8496945" cy="4937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70214"/>
                <a:gridCol w="1714296"/>
                <a:gridCol w="297456"/>
                <a:gridCol w="1714979"/>
              </a:tblGrid>
              <a:tr h="476253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2015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2014</a:t>
                      </a:r>
                      <a:endParaRPr lang="en-CA" sz="2800" b="1" u="sng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Current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Available-for-sale Financial</a:t>
                      </a:r>
                      <a:r>
                        <a:rPr lang="en-CA" sz="2600" baseline="0" dirty="0" smtClean="0"/>
                        <a:t> Assets</a:t>
                      </a:r>
                      <a:endParaRPr lang="en-CA" sz="26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3,104,656</a:t>
                      </a:r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4,380,213</a:t>
                      </a:r>
                      <a:endParaRPr lang="en-CA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latin typeface="Arial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Prepayments, Deposits and Other Receivables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2,692,317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1,626,440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Due from Subsidiaries/Associates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346,462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339,559</a:t>
                      </a:r>
                      <a:endParaRPr lang="en-CA" sz="2800" b="0" i="0" u="none" strike="noStrike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</a:endParaRPr>
                    </a:p>
                  </a:txBody>
                  <a:tcPr>
                    <a:lnL>
                      <a:noFill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Pledged Bank</a:t>
                      </a:r>
                      <a:r>
                        <a:rPr lang="en-CA" sz="2600" baseline="0" dirty="0" smtClean="0"/>
                        <a:t> Deposits</a:t>
                      </a:r>
                      <a:endParaRPr lang="en-CA" sz="26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961,297</a:t>
                      </a:r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Bank</a:t>
                      </a:r>
                      <a:r>
                        <a:rPr lang="en-CA" sz="2600" baseline="0" dirty="0" smtClean="0"/>
                        <a:t> and Cash Balances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211,204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193,192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Current</a:t>
                      </a:r>
                      <a:r>
                        <a:rPr lang="en-CA" sz="2800" b="1" baseline="0" dirty="0" smtClean="0"/>
                        <a:t> Assets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7,315,936</a:t>
                      </a:r>
                      <a:endParaRPr lang="en-CA" sz="2800" b="1" dirty="0" smtClean="0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u="none" strike="noStrike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</a:rPr>
                        <a:t>6,539,404</a:t>
                      </a:r>
                      <a:endParaRPr lang="en-CA" sz="18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latin typeface="Arial"/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2606</TotalTime>
  <Words>861</Words>
  <Application>Microsoft Office PowerPoint</Application>
  <PresentationFormat>On-screen Show (4:3)</PresentationFormat>
  <Paragraphs>289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Office Theme</vt:lpstr>
      <vt:lpstr>1_Office Theme</vt:lpstr>
      <vt:lpstr>2_Office Theme</vt:lpstr>
      <vt:lpstr>3_Office Theme</vt:lpstr>
      <vt:lpstr>.Asia Financial Report</vt:lpstr>
      <vt:lpstr>Financial Report</vt:lpstr>
      <vt:lpstr>Financial Report</vt:lpstr>
      <vt:lpstr>Financial Report </vt:lpstr>
      <vt:lpstr>Slide 5</vt:lpstr>
      <vt:lpstr>* Other Income (Breakdown)</vt:lpstr>
      <vt:lpstr>Income Statement  (Cont’d)</vt:lpstr>
      <vt:lpstr>Balance Sheet   (as at Sep 30, 2015)</vt:lpstr>
      <vt:lpstr>Balance Sheet   (Cont’d)</vt:lpstr>
      <vt:lpstr>Balance Sheet   (Cont’d)</vt:lpstr>
      <vt:lpstr>Balance Sheet   (Cont’d)</vt:lpstr>
      <vt:lpstr>Equity</vt:lpstr>
      <vt:lpstr>DotAsia Organisation Operating Expenses</vt:lpstr>
      <vt:lpstr>DotAsia Foundation</vt:lpstr>
      <vt:lpstr>DotAsia Foundation Profit &amp; Loss Statement</vt:lpstr>
      <vt:lpstr>Investment Portfolio (Current)</vt:lpstr>
      <vt:lpstr>Credit Facility with JPM</vt:lpstr>
      <vt:lpstr>Investment Portfolio (Breakdown)</vt:lpstr>
      <vt:lpstr>Investment Portfolio (Current)</vt:lpstr>
      <vt:lpstr>Investment Portfolio (Current)</vt:lpstr>
      <vt:lpstr>Thank You!</vt:lpstr>
    </vt:vector>
  </TitlesOfParts>
  <Company>DotAsia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Edmon Chung</dc:creator>
  <cp:lastModifiedBy>Rebecca Chan</cp:lastModifiedBy>
  <cp:revision>107</cp:revision>
  <dcterms:created xsi:type="dcterms:W3CDTF">2013-02-24T00:33:53Z</dcterms:created>
  <dcterms:modified xsi:type="dcterms:W3CDTF">2016-02-21T04:14:33Z</dcterms:modified>
</cp:coreProperties>
</file>