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22"/>
  </p:notesMasterIdLst>
  <p:sldIdLst>
    <p:sldId id="257" r:id="rId5"/>
    <p:sldId id="260" r:id="rId6"/>
    <p:sldId id="261" r:id="rId7"/>
    <p:sldId id="262" r:id="rId8"/>
    <p:sldId id="263" r:id="rId9"/>
    <p:sldId id="277" r:id="rId10"/>
    <p:sldId id="278" r:id="rId11"/>
    <p:sldId id="279" r:id="rId12"/>
    <p:sldId id="280" r:id="rId13"/>
    <p:sldId id="281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2" y="-1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BFFAB3-3725-4071-86E4-B82FF2FE4C0E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83920-BE21-4453-9DAE-7DC002119E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FBEC1C4-4AE7-4A98-89D2-E41733ECD8FB}" type="slidenum">
              <a:rPr lang="en-CA" smtClean="0"/>
              <a:pPr/>
              <a:t>11</a:t>
            </a:fld>
            <a:endParaRPr lang="en-C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86FDF8-A6FF-4966-A663-B174568AD274}" type="slidenum">
              <a:rPr lang="en-CA" smtClean="0"/>
              <a:pPr/>
              <a:t>13</a:t>
            </a:fld>
            <a:endParaRPr lang="en-C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72819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48972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72819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48972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tAsia-ppt-template_main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368152"/>
          </a:xfrm>
        </p:spPr>
        <p:txBody>
          <a:bodyPr anchor="t"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708920"/>
            <a:ext cx="5616624" cy="1224136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72819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48972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01/03/2015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otAsia-ppt-template_white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>
          <a:solidFill>
            <a:schemeClr val="tx1"/>
          </a:solidFill>
          <a:latin typeface="Helvetica-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Asia-ppt-template_blue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>
          <a:solidFill>
            <a:schemeClr val="accent1">
              <a:lumMod val="60000"/>
              <a:lumOff val="40000"/>
            </a:schemeClr>
          </a:solidFill>
          <a:latin typeface="Helvetica-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otAsia-ppt-template_grey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4" r:id="rId2"/>
    <p:sldLayoutId id="2147483676" r:id="rId3"/>
    <p:sldLayoutId id="2147483677" r:id="rId4"/>
    <p:sldLayoutId id="2147483678" r:id="rId5"/>
    <p:sldLayoutId id="2147483679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>
          <a:solidFill>
            <a:schemeClr val="bg1"/>
          </a:solidFill>
          <a:latin typeface="Helvetica-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Asia-ppt-template_black.jp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6" r:id="rId2"/>
    <p:sldLayoutId id="2147483688" r:id="rId3"/>
    <p:sldLayoutId id="2147483689" r:id="rId4"/>
    <p:sldLayoutId id="2147483690" r:id="rId5"/>
    <p:sldLayoutId id="2147483691" r:id="rId6"/>
    <p:sldLayoutId id="2147483698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>
          <a:solidFill>
            <a:schemeClr val="bg1"/>
          </a:solidFill>
          <a:latin typeface="Helvetica-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2.xls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cs typeface="Helvetica" pitchFamily="34" charset="0"/>
              </a:rPr>
              <a:t>.Asia Financial Report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Fiscal Year Ending September 30,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/>
          </a:bodyPr>
          <a:lstStyle/>
          <a:p>
            <a:r>
              <a:rPr lang="en-CA" sz="3600" b="1" dirty="0" smtClean="0">
                <a:latin typeface="Helvetica" pitchFamily="34" charset="0"/>
                <a:cs typeface="Helvetica" pitchFamily="34" charset="0"/>
              </a:rPr>
              <a:t>Equity</a:t>
            </a:r>
            <a:endParaRPr sz="3600" b="1" dirty="0" smtClean="0">
              <a:latin typeface="Helvetic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4" y="1484784"/>
          <a:ext cx="8424937" cy="353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55048"/>
                <a:gridCol w="1713546"/>
                <a:gridCol w="285591"/>
                <a:gridCol w="1570752"/>
              </a:tblGrid>
              <a:tr h="476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Reserves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2014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2013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Investment Revaluation Reserve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58,514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54,898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Property Revaluation</a:t>
                      </a:r>
                      <a:r>
                        <a:rPr lang="en-CA" sz="2800" baseline="0" dirty="0" smtClean="0"/>
                        <a:t> Reserve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854,405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510,666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Accumulated</a:t>
                      </a:r>
                      <a:r>
                        <a:rPr lang="en-US" sz="2800" baseline="0" dirty="0" smtClean="0"/>
                        <a:t> Losses / </a:t>
                      </a:r>
                      <a:r>
                        <a:rPr lang="en-CA" sz="2800" dirty="0" smtClean="0"/>
                        <a:t>Retained</a:t>
                      </a:r>
                      <a:r>
                        <a:rPr lang="en-CA" sz="2800" baseline="0" dirty="0" smtClean="0"/>
                        <a:t> Profits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-446,280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18,076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Loss for the Year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-586,532</a:t>
                      </a:r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-464,356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-119,894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119,284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3408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Operating Expenses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en-CA" smtClean="0"/>
          </a:p>
          <a:p>
            <a:pPr eaLnBrk="1" hangingPunct="1"/>
            <a:endParaRPr lang="en-CA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67544" y="1556792"/>
          <a:ext cx="8176964" cy="3627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8472"/>
                <a:gridCol w="1944216"/>
                <a:gridCol w="288032"/>
                <a:gridCol w="1696244"/>
              </a:tblGrid>
              <a:tr h="363698">
                <a:tc>
                  <a:txBody>
                    <a:bodyPr/>
                    <a:lstStyle/>
                    <a:p>
                      <a:endParaRPr lang="en-CA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2014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2013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Salaries</a:t>
                      </a:r>
                      <a:r>
                        <a:rPr lang="en-CA" sz="2800" baseline="0" dirty="0" smtClean="0"/>
                        <a:t> &amp; Professional Fees</a:t>
                      </a:r>
                      <a:endParaRPr lang="en-CA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1,023,414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858,965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Marketing &amp; Promotion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220,876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149,714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Travel</a:t>
                      </a:r>
                      <a:r>
                        <a:rPr lang="en-CA" sz="2800" baseline="0" dirty="0" smtClean="0"/>
                        <a:t> &amp; Outreach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230,809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159,218</a:t>
                      </a: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Community</a:t>
                      </a:r>
                      <a:r>
                        <a:rPr lang="en-CA" sz="2800" baseline="0" dirty="0" smtClean="0"/>
                        <a:t> Contributions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115,111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208,510</a:t>
                      </a: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Other Expenses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298,175</a:t>
                      </a:r>
                    </a:p>
                  </a:txBody>
                  <a:tcPr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246,488</a:t>
                      </a:r>
                    </a:p>
                  </a:txBody>
                  <a:tcPr>
                    <a:lnL>
                      <a:noFill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800" b="1" dirty="0" smtClean="0"/>
                        <a:t>Total</a:t>
                      </a:r>
                      <a:r>
                        <a:rPr lang="en-CA" sz="2800" b="1" baseline="0" dirty="0" smtClean="0"/>
                        <a:t> Operating Expenses</a:t>
                      </a:r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dirty="0" smtClean="0"/>
                        <a:t> 1,888,384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 smtClean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1,622,894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34082"/>
          </a:xfrm>
        </p:spPr>
        <p:txBody>
          <a:bodyPr>
            <a:normAutofit fontScale="90000"/>
          </a:bodyPr>
          <a:lstStyle/>
          <a:p>
            <a:r>
              <a:rPr b="1" dirty="0" smtClean="0">
                <a:latin typeface="Helvetica" pitchFamily="34" charset="0"/>
                <a:cs typeface="Helvetica" pitchFamily="34" charset="0"/>
              </a:rPr>
              <a:t>Contributions to Community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/>
          <a:lstStyle/>
          <a:p>
            <a:r>
              <a:rPr lang="en-CA" dirty="0" smtClean="0"/>
              <a:t>Amount under “Community Contributions” are direct funds contributed to community projects</a:t>
            </a:r>
          </a:p>
          <a:p>
            <a:pPr>
              <a:buNone/>
            </a:pPr>
            <a:endParaRPr lang="en-CA" dirty="0" smtClean="0"/>
          </a:p>
          <a:p>
            <a:r>
              <a:rPr lang="en-CA" dirty="0" smtClean="0"/>
              <a:t>Utilized survey mechanism to account for salaries and overhead costs that are directly attributable to community work</a:t>
            </a:r>
          </a:p>
          <a:p>
            <a:endParaRPr lang="en-CA" dirty="0" smtClean="0"/>
          </a:p>
          <a:p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Contributions to Community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373814" cy="4752975"/>
          </a:xfrm>
        </p:spPr>
        <p:txBody>
          <a:bodyPr>
            <a:normAutofit/>
          </a:bodyPr>
          <a:lstStyle/>
          <a:p>
            <a:pPr marL="0" eaLnBrk="1" hangingPunct="1">
              <a:buFont typeface="Arial" charset="0"/>
              <a:buNone/>
            </a:pPr>
            <a:r>
              <a:rPr lang="en-CA" dirty="0" smtClean="0">
                <a:solidFill>
                  <a:schemeClr val="tx1"/>
                </a:solidFill>
              </a:rPr>
              <a:t>Expenses Directly Attributable to Community Work: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11560" y="1584961"/>
          <a:ext cx="8208912" cy="42614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76464"/>
                <a:gridCol w="2088232"/>
                <a:gridCol w="1944216"/>
              </a:tblGrid>
              <a:tr h="508691">
                <a:tc>
                  <a:txBody>
                    <a:bodyPr/>
                    <a:lstStyle/>
                    <a:p>
                      <a:endParaRPr lang="en-CA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dirty="0" smtClean="0"/>
                        <a:t>2014</a:t>
                      </a:r>
                      <a:endParaRPr lang="en-CA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2013</a:t>
                      </a:r>
                      <a:endParaRPr lang="en-CA" sz="2800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799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Salaries</a:t>
                      </a:r>
                      <a:r>
                        <a:rPr lang="en-CA" sz="2800" baseline="0" dirty="0" smtClean="0"/>
                        <a:t> &amp; Professional </a:t>
                      </a:r>
                      <a:r>
                        <a:rPr lang="en-CA" sz="2800" baseline="0" dirty="0" smtClean="0"/>
                        <a:t>Fee</a:t>
                      </a:r>
                      <a:endParaRPr lang="en-CA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339,064</a:t>
                      </a:r>
                      <a:endParaRPr lang="en-CA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321,135</a:t>
                      </a: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6298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Overhead</a:t>
                      </a:r>
                      <a:r>
                        <a:rPr lang="en-CA" sz="2800" baseline="0" dirty="0" smtClean="0"/>
                        <a:t> Expenses</a:t>
                      </a:r>
                      <a:endParaRPr lang="en-CA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19,866</a:t>
                      </a:r>
                      <a:endParaRPr lang="en-CA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18,476</a:t>
                      </a: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627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Community</a:t>
                      </a:r>
                      <a:r>
                        <a:rPr lang="en-CA" sz="2800" baseline="0" dirty="0" smtClean="0"/>
                        <a:t> Contributions</a:t>
                      </a:r>
                      <a:endParaRPr lang="en-CA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115,111</a:t>
                      </a:r>
                      <a:endParaRPr lang="en-CA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208,510</a:t>
                      </a: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8547">
                <a:tc>
                  <a:txBody>
                    <a:bodyPr/>
                    <a:lstStyle/>
                    <a:p>
                      <a:r>
                        <a:rPr lang="en-CA" sz="2800" b="1" dirty="0" smtClean="0"/>
                        <a:t>Total</a:t>
                      </a:r>
                      <a:r>
                        <a:rPr lang="en-CA" sz="2800" b="1" baseline="0" dirty="0" smtClean="0"/>
                        <a:t> Expenses for Community Work:</a:t>
                      </a:r>
                      <a:endParaRPr lang="en-CA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474,040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b="1" dirty="0" smtClean="0"/>
                        <a:t>(25%</a:t>
                      </a:r>
                      <a:r>
                        <a:rPr lang="en-CA" sz="2400" b="1" baseline="0" dirty="0" smtClean="0"/>
                        <a:t> of Operat</a:t>
                      </a:r>
                      <a:r>
                        <a:rPr lang="en-CA" sz="2400" b="1" dirty="0" smtClean="0"/>
                        <a:t>ing Expenses)</a:t>
                      </a:r>
                      <a:r>
                        <a:rPr lang="en-CA" sz="2800" b="1" dirty="0" smtClean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548,122</a:t>
                      </a:r>
                    </a:p>
                    <a:p>
                      <a:pPr algn="r"/>
                      <a:r>
                        <a:rPr lang="en-CA" sz="24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(34% of</a:t>
                      </a:r>
                      <a:r>
                        <a:rPr lang="en-CA" sz="2400" b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Operating Expenses</a:t>
                      </a:r>
                      <a:r>
                        <a:rPr lang="en-CA" sz="24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7" name="Chart 8"/>
          <p:cNvGraphicFramePr>
            <a:graphicFrameLocks/>
          </p:cNvGraphicFramePr>
          <p:nvPr/>
        </p:nvGraphicFramePr>
        <p:xfrm>
          <a:off x="250825" y="2060575"/>
          <a:ext cx="3365500" cy="3803650"/>
        </p:xfrm>
        <a:graphic>
          <a:graphicData uri="http://schemas.openxmlformats.org/presentationml/2006/ole">
            <p:oleObj spid="_x0000_s1026" name="Worksheet" r:id="rId3" imgW="3364361" imgH="3804249" progId="Excel.Sheet.8">
              <p:embed/>
            </p:oleObj>
          </a:graphicData>
        </a:graphic>
      </p:graphicFrame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539750" y="333375"/>
            <a:ext cx="8229600" cy="725488"/>
          </a:xfrm>
        </p:spPr>
        <p:txBody>
          <a:bodyPr/>
          <a:lstStyle/>
          <a:p>
            <a:r>
              <a:rPr b="1" dirty="0" smtClean="0">
                <a:latin typeface="Helvetica" pitchFamily="34" charset="0"/>
                <a:cs typeface="Helvetica" pitchFamily="34" charset="0"/>
              </a:rPr>
              <a:t>Expenses (Breakdown)</a:t>
            </a:r>
          </a:p>
        </p:txBody>
      </p:sp>
      <p:sp>
        <p:nvSpPr>
          <p:cNvPr id="18435" name="Rectangle 7"/>
          <p:cNvSpPr>
            <a:spLocks noChangeArrowheads="1"/>
          </p:cNvSpPr>
          <p:nvPr/>
        </p:nvSpPr>
        <p:spPr bwMode="auto">
          <a:xfrm>
            <a:off x="4427538" y="1196975"/>
            <a:ext cx="38893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dirty="0"/>
              <a:t>After Accounting for Costs Directly Attributable to Community Work</a:t>
            </a:r>
          </a:p>
        </p:txBody>
      </p:sp>
      <p:sp>
        <p:nvSpPr>
          <p:cNvPr id="18436" name="Rectangle 7"/>
          <p:cNvSpPr>
            <a:spLocks noChangeArrowheads="1"/>
          </p:cNvSpPr>
          <p:nvPr/>
        </p:nvSpPr>
        <p:spPr bwMode="auto">
          <a:xfrm>
            <a:off x="900113" y="1484313"/>
            <a:ext cx="24479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Original Breakdown</a:t>
            </a:r>
          </a:p>
        </p:txBody>
      </p:sp>
      <p:graphicFrame>
        <p:nvGraphicFramePr>
          <p:cNvPr id="18438" name="Chart 9"/>
          <p:cNvGraphicFramePr>
            <a:graphicFrameLocks/>
          </p:cNvGraphicFramePr>
          <p:nvPr/>
        </p:nvGraphicFramePr>
        <p:xfrm>
          <a:off x="3707904" y="1666875"/>
          <a:ext cx="4978400" cy="5191125"/>
        </p:xfrm>
        <a:graphic>
          <a:graphicData uri="http://schemas.openxmlformats.org/presentationml/2006/ole">
            <p:oleObj spid="_x0000_s1027" name="Worksheet" r:id="rId4" imgW="4977294" imgH="5193259" progId="Excel.Shee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Investment Portfolio (Current)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sz="2800" dirty="0" smtClean="0"/>
              <a:t>Investment Portfolio at JP Morgan</a:t>
            </a:r>
          </a:p>
          <a:p>
            <a:r>
              <a:rPr lang="en-CA" dirty="0" smtClean="0"/>
              <a:t>Current Total Assets: </a:t>
            </a:r>
            <a:r>
              <a:rPr lang="en-CA" dirty="0" smtClean="0"/>
              <a:t>USD4,489,146</a:t>
            </a:r>
            <a:endParaRPr lang="en-CA" sz="2800" dirty="0" smtClean="0"/>
          </a:p>
          <a:p>
            <a:pPr eaLnBrk="1" hangingPunct="1"/>
            <a:r>
              <a:rPr lang="en-CA" sz="2800" dirty="0" smtClean="0"/>
              <a:t>Conservative portfolio aiming at long-term investment</a:t>
            </a:r>
          </a:p>
          <a:p>
            <a:r>
              <a:rPr lang="en-CA" dirty="0" smtClean="0"/>
              <a:t>Invests in a balanced fashion with focus in fixed income funds and a healthy allocation in conservative equity and balanced funds, in order to generate return via both income and capital appreciation with controlled volatility</a:t>
            </a:r>
          </a:p>
          <a:p>
            <a:pPr eaLnBrk="1" hangingPunct="1">
              <a:buFont typeface="Arial" charset="0"/>
              <a:buNone/>
            </a:pPr>
            <a:endParaRPr lang="en-CA" dirty="0" smtClean="0"/>
          </a:p>
          <a:p>
            <a:pPr eaLnBrk="1" hangingPunct="1"/>
            <a:endParaRPr lang="en-CA" dirty="0" smtClean="0"/>
          </a:p>
          <a:p>
            <a:pPr eaLnBrk="1" hangingPunct="1">
              <a:buFont typeface="Arial" charset="0"/>
              <a:buNone/>
            </a:pPr>
            <a:endParaRPr lang="en-CA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Credit Facility with JPM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/>
          <a:lstStyle/>
          <a:p>
            <a:pPr eaLnBrk="1" hangingPunct="1"/>
            <a:r>
              <a:rPr lang="en-CA" sz="2800" dirty="0" smtClean="0"/>
              <a:t>JPM credit line: amount up to round </a:t>
            </a:r>
            <a:r>
              <a:rPr lang="en-CA" sz="2800" dirty="0" smtClean="0"/>
              <a:t>75</a:t>
            </a:r>
            <a:r>
              <a:rPr lang="en-CA" sz="2800" dirty="0" smtClean="0"/>
              <a:t>% of portfolio value</a:t>
            </a:r>
          </a:p>
          <a:p>
            <a:pPr eaLnBrk="1" hangingPunct="1"/>
            <a:r>
              <a:rPr lang="en-CA" sz="2800" dirty="0" smtClean="0"/>
              <a:t>Investments as collateral</a:t>
            </a:r>
          </a:p>
          <a:p>
            <a:pPr eaLnBrk="1" hangingPunct="1"/>
            <a:r>
              <a:rPr lang="en-CA" sz="2800" dirty="0" smtClean="0"/>
              <a:t>Low borrowing rate, currently at </a:t>
            </a:r>
            <a:r>
              <a:rPr lang="en-CA" sz="2800" dirty="0" smtClean="0"/>
              <a:t>1.17% </a:t>
            </a:r>
            <a:r>
              <a:rPr lang="en-CA" sz="2800" dirty="0" smtClean="0"/>
              <a:t>p.a.</a:t>
            </a:r>
          </a:p>
          <a:p>
            <a:pPr eaLnBrk="1" hangingPunct="1">
              <a:buFont typeface="Arial" charset="0"/>
              <a:buNone/>
            </a:pPr>
            <a:endParaRPr lang="en-CA" dirty="0" smtClean="0"/>
          </a:p>
          <a:p>
            <a:pPr eaLnBrk="1" hangingPunct="1"/>
            <a:endParaRPr lang="en-CA" dirty="0" smtClean="0"/>
          </a:p>
          <a:p>
            <a:pPr eaLnBrk="1" hangingPunct="1">
              <a:buFont typeface="Arial" charset="0"/>
              <a:buNone/>
            </a:pPr>
            <a:endParaRPr lang="en-CA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Investment Portfolio (Breakdown)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Arial" charset="0"/>
              <a:buNone/>
            </a:pPr>
            <a:endParaRPr lang="en-CA" smtClean="0">
              <a:solidFill>
                <a:srgbClr val="404040"/>
              </a:solidFill>
            </a:endParaRPr>
          </a:p>
          <a:p>
            <a:pPr eaLnBrk="1" hangingPunct="1"/>
            <a:endParaRPr lang="en-CA" smtClean="0"/>
          </a:p>
          <a:p>
            <a:pPr eaLnBrk="1" hangingPunct="1"/>
            <a:endParaRPr lang="en-CA" smtClean="0"/>
          </a:p>
          <a:p>
            <a:pPr eaLnBrk="1" hangingPunct="1"/>
            <a:endParaRPr lang="en-CA" smtClean="0"/>
          </a:p>
          <a:p>
            <a:pPr eaLnBrk="1" hangingPunct="1">
              <a:buFont typeface="Arial" charset="0"/>
              <a:buNone/>
            </a:pPr>
            <a:endParaRPr lang="en-CA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536" y="1196752"/>
          <a:ext cx="8352929" cy="4663440"/>
        </p:xfrm>
        <a:graphic>
          <a:graphicData uri="http://schemas.openxmlformats.org/drawingml/2006/table">
            <a:tbl>
              <a:tblPr/>
              <a:tblGrid>
                <a:gridCol w="4103193"/>
                <a:gridCol w="1978325"/>
                <a:gridCol w="1071446"/>
                <a:gridCol w="119996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Yield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Cash &amp; Cash Equiv.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$0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Fixed </a:t>
                      </a: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Income (Bond Funds)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$2,952,839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66%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5.15%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Equity Funds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$531,235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12%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4.90%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Balanced Funds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$1,005,072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22%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4.50%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$3,094,014</a:t>
                      </a: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4.98%</a:t>
                      </a: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Credit Line Drawn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-$3,246,677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Net Funds at JPM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$1,242,469</a:t>
                      </a: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Financial Report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dirty="0" smtClean="0"/>
              <a:t>Fiscal Period</a:t>
            </a:r>
          </a:p>
          <a:p>
            <a:pPr lvl="1" eaLnBrk="1" hangingPunct="1">
              <a:defRPr/>
            </a:pPr>
            <a:r>
              <a:rPr lang="en-CA" dirty="0" smtClean="0">
                <a:solidFill>
                  <a:srgbClr val="FFC000"/>
                </a:solidFill>
              </a:rPr>
              <a:t>Oct 1, 2013 – Sep 30, 2014</a:t>
            </a:r>
          </a:p>
          <a:p>
            <a:pPr eaLnBrk="1" hangingPunct="1">
              <a:defRPr/>
            </a:pPr>
            <a:r>
              <a:rPr lang="en-CA" dirty="0" smtClean="0"/>
              <a:t>Auditor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rgbClr val="FFC000"/>
                </a:solidFill>
              </a:rPr>
              <a:t>RSM Nelson Wheeler </a:t>
            </a:r>
          </a:p>
          <a:p>
            <a:pPr eaLnBrk="1" hangingPunct="1">
              <a:defRPr/>
            </a:pPr>
            <a:r>
              <a:rPr lang="en-CA" dirty="0" smtClean="0"/>
              <a:t>Currency</a:t>
            </a:r>
          </a:p>
          <a:p>
            <a:pPr lvl="1" eaLnBrk="1" hangingPunct="1">
              <a:defRPr/>
            </a:pPr>
            <a:r>
              <a:rPr lang="en-CA" dirty="0" smtClean="0">
                <a:solidFill>
                  <a:srgbClr val="FFC000"/>
                </a:solidFill>
              </a:rPr>
              <a:t>Expressed in USD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Financial Report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/>
          <a:lstStyle/>
          <a:p>
            <a:pPr eaLnBrk="1" hangingPunct="1"/>
            <a:r>
              <a:rPr lang="en-CA" dirty="0" smtClean="0"/>
              <a:t>Financials on </a:t>
            </a:r>
            <a:r>
              <a:rPr lang="en-CA" dirty="0" err="1" smtClean="0"/>
              <a:t>DotAsia</a:t>
            </a:r>
            <a:r>
              <a:rPr lang="en-CA" dirty="0" smtClean="0"/>
              <a:t> Organisation only</a:t>
            </a:r>
          </a:p>
          <a:p>
            <a:pPr eaLnBrk="1" hangingPunct="1"/>
            <a:endParaRPr lang="en-CA" dirty="0" smtClean="0"/>
          </a:p>
          <a:p>
            <a:pPr eaLnBrk="1" hangingPunct="1"/>
            <a:r>
              <a:rPr lang="en-CA" dirty="0" err="1" smtClean="0"/>
              <a:t>DotAsia</a:t>
            </a:r>
            <a:r>
              <a:rPr lang="en-CA" dirty="0" smtClean="0"/>
              <a:t> has established companies as subsidiaries and associates</a:t>
            </a:r>
          </a:p>
          <a:p>
            <a:pPr lvl="1"/>
            <a:r>
              <a:rPr lang="en-CA" dirty="0" smtClean="0"/>
              <a:t>.MO (</a:t>
            </a:r>
            <a:r>
              <a:rPr lang="en-CA" dirty="0" err="1" smtClean="0"/>
              <a:t>HNET.Asia</a:t>
            </a:r>
            <a:r>
              <a:rPr lang="en-CA" dirty="0" smtClean="0"/>
              <a:t> - associate)</a:t>
            </a:r>
            <a:endParaRPr lang="en-CA" dirty="0" smtClean="0"/>
          </a:p>
          <a:p>
            <a:pPr lvl="1"/>
            <a:r>
              <a:rPr lang="en-CA" dirty="0" smtClean="0"/>
              <a:t>New gTLD Application Entities (</a:t>
            </a:r>
            <a:r>
              <a:rPr lang="en-CA" dirty="0" err="1" smtClean="0"/>
              <a:t>Namesphere</a:t>
            </a:r>
            <a:r>
              <a:rPr lang="en-CA" dirty="0" smtClean="0"/>
              <a:t> - subsidiary)</a:t>
            </a:r>
            <a:endParaRPr lang="en-CA" dirty="0" smtClean="0"/>
          </a:p>
          <a:p>
            <a:pPr eaLnBrk="1" hangingPunct="1"/>
            <a:endParaRPr lang="en-CA" dirty="0" smtClean="0"/>
          </a:p>
          <a:p>
            <a:pPr eaLnBrk="1" hangingPunct="1"/>
            <a:r>
              <a:rPr lang="en-CA" dirty="0" smtClean="0"/>
              <a:t>Consolidated financials of the group of companies will be presented in audit report, to be posted on </a:t>
            </a:r>
            <a:r>
              <a:rPr lang="en-CA" dirty="0" err="1" smtClean="0"/>
              <a:t>DotAsia’s</a:t>
            </a:r>
            <a:r>
              <a:rPr lang="en-CA" dirty="0" smtClean="0"/>
              <a:t> website after finalized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34082"/>
          </a:xfrm>
        </p:spPr>
        <p:txBody>
          <a:bodyPr>
            <a:normAutofit fontScale="90000"/>
          </a:bodyPr>
          <a:lstStyle/>
          <a:p>
            <a:r>
              <a:rPr b="1" dirty="0" smtClean="0">
                <a:latin typeface="Helvetica" pitchFamily="34" charset="0"/>
                <a:cs typeface="Helvetica" pitchFamily="34" charset="0"/>
              </a:rPr>
              <a:t>Financial Report</a:t>
            </a:r>
            <a:r>
              <a:rPr dirty="0" smtClean="0">
                <a:latin typeface="Helvetica" pitchFamily="34" charset="0"/>
                <a:cs typeface="Helvetica" pitchFamily="34" charset="0"/>
              </a:rPr>
              <a:t>	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/>
          <a:lstStyle/>
          <a:p>
            <a:r>
              <a:rPr lang="en-CA" dirty="0" smtClean="0"/>
              <a:t>Financial Statements</a:t>
            </a:r>
          </a:p>
          <a:p>
            <a:r>
              <a:rPr lang="en-CA" dirty="0" smtClean="0"/>
              <a:t>Operating Expenses</a:t>
            </a:r>
          </a:p>
          <a:p>
            <a:r>
              <a:rPr lang="en-CA" dirty="0" smtClean="0"/>
              <a:t>Investment </a:t>
            </a:r>
            <a:r>
              <a:rPr lang="en-CA" dirty="0" smtClean="0"/>
              <a:t>Portfolio</a:t>
            </a: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 fontScale="90000"/>
          </a:bodyPr>
          <a:lstStyle/>
          <a:p>
            <a:r>
              <a:rPr b="1" dirty="0" smtClean="0">
                <a:latin typeface="Helvetica" pitchFamily="34" charset="0"/>
              </a:rPr>
              <a:t>Income Statement  </a:t>
            </a:r>
            <a:r>
              <a:rPr sz="2400" b="1" dirty="0" smtClean="0">
                <a:latin typeface="Helvetica" pitchFamily="34" charset="0"/>
              </a:rPr>
              <a:t>(Oct 1, 201</a:t>
            </a:r>
            <a:r>
              <a:rPr lang="en-CA" sz="2400" b="1" dirty="0" smtClean="0">
                <a:latin typeface="Helvetica" pitchFamily="34" charset="0"/>
              </a:rPr>
              <a:t>3</a:t>
            </a:r>
            <a:r>
              <a:rPr sz="2400" b="1" dirty="0" smtClean="0">
                <a:latin typeface="Helvetica" pitchFamily="34" charset="0"/>
              </a:rPr>
              <a:t> to Sep 30, 201</a:t>
            </a:r>
            <a:r>
              <a:rPr lang="en-CA" sz="2400" b="1" dirty="0" smtClean="0">
                <a:latin typeface="Helvetica" pitchFamily="34" charset="0"/>
              </a:rPr>
              <a:t>4</a:t>
            </a:r>
            <a:r>
              <a:rPr sz="2400" b="1" dirty="0" smtClean="0">
                <a:latin typeface="Helvetica" pitchFamily="34" charset="0"/>
              </a:rPr>
              <a:t>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4" y="1052736"/>
          <a:ext cx="8424935" cy="5608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08512"/>
                <a:gridCol w="1800200"/>
                <a:gridCol w="216024"/>
                <a:gridCol w="1800199"/>
              </a:tblGrid>
              <a:tr h="476253">
                <a:tc>
                  <a:txBody>
                    <a:bodyPr/>
                    <a:lstStyle/>
                    <a:p>
                      <a:endParaRPr lang="en-CA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2014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2013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Income (Recognized)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3,271,281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3,227,281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Cost of Sales (Recognized)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-1,542,657 </a:t>
                      </a:r>
                    </a:p>
                  </a:txBody>
                  <a:tcPr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-1,615,035</a:t>
                      </a:r>
                    </a:p>
                  </a:txBody>
                  <a:tcPr>
                    <a:lnL>
                      <a:noFill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Gross Profit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1,728,624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1,612,246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Other Income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94,257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141,174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Administrative Expenses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-2,383,189 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-2,154,092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Gain/Loss from Operations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-560,308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-400,672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dirty="0" smtClean="0"/>
                        <a:t>Finance Costs</a:t>
                      </a:r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dirty="0" smtClean="0"/>
                        <a:t>-56,685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-47,510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dirty="0" smtClean="0"/>
                        <a:t>Share on Profits of Associate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dirty="0" smtClean="0"/>
                        <a:t>30,460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-16,174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Loss for the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-586,532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-464,356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/>
          </a:bodyPr>
          <a:lstStyle/>
          <a:p>
            <a:r>
              <a:rPr sz="3600" b="1" dirty="0" smtClean="0">
                <a:latin typeface="Helvetica" pitchFamily="34" charset="0"/>
              </a:rPr>
              <a:t>Income Statement  (</a:t>
            </a:r>
            <a:r>
              <a:rPr lang="en-CA" sz="3600" b="1" dirty="0" smtClean="0">
                <a:latin typeface="Helvetica" pitchFamily="34" charset="0"/>
              </a:rPr>
              <a:t>Cont’d</a:t>
            </a:r>
            <a:r>
              <a:rPr sz="3600" b="1" dirty="0" smtClean="0">
                <a:latin typeface="Helvetica" pitchFamily="34" charset="0"/>
              </a:rPr>
              <a:t>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5" y="1340768"/>
          <a:ext cx="8280918" cy="4480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96543"/>
                <a:gridCol w="1584176"/>
                <a:gridCol w="288032"/>
                <a:gridCol w="1512167"/>
              </a:tblGrid>
              <a:tr h="476253">
                <a:tc>
                  <a:txBody>
                    <a:bodyPr/>
                    <a:lstStyle/>
                    <a:p>
                      <a:endParaRPr lang="en-CA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2014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2013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Gain on Property</a:t>
                      </a:r>
                      <a:r>
                        <a:rPr lang="en-CA" sz="2800" baseline="0" dirty="0" smtClean="0"/>
                        <a:t> Revaluation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343,738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151,522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Fair Value Changes of Available-for-sale Financial Assets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3,616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-95,280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Other Comprehensive Income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347,355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56,243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Comprehensive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-239,178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-408,113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 fontScale="90000"/>
          </a:bodyPr>
          <a:lstStyle/>
          <a:p>
            <a:r>
              <a:rPr lang="en-CA" b="1" dirty="0" smtClean="0">
                <a:latin typeface="Helvetica" pitchFamily="34" charset="0"/>
                <a:cs typeface="Helvetica" pitchFamily="34" charset="0"/>
              </a:rPr>
              <a:t>Balance Sheet   (as at Sep 30, 2014)</a:t>
            </a:r>
            <a:endParaRPr sz="2400" b="1" dirty="0" smtClean="0">
              <a:latin typeface="Helvetic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553" y="1556792"/>
          <a:ext cx="8208911" cy="353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20479"/>
                <a:gridCol w="1855033"/>
                <a:gridCol w="376555"/>
                <a:gridCol w="1656844"/>
              </a:tblGrid>
              <a:tr h="476253">
                <a:tc>
                  <a:txBody>
                    <a:bodyPr/>
                    <a:lstStyle/>
                    <a:p>
                      <a:endParaRPr lang="en-CA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2014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2013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Non-Current 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Property, plant &amp; equipment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2,908,400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2,672,334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Investments in Subsidiaries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2,573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2,573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Investments in Associates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87,711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77,687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Non-Current</a:t>
                      </a:r>
                      <a:r>
                        <a:rPr lang="en-CA" sz="2800" b="1" baseline="0" dirty="0" smtClean="0"/>
                        <a:t> Assets</a:t>
                      </a:r>
                      <a:endParaRPr lang="en-CA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2,998,684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2,752,593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/>
          </a:bodyPr>
          <a:lstStyle/>
          <a:p>
            <a:r>
              <a:rPr lang="en-CA" sz="3600" b="1" dirty="0" smtClean="0">
                <a:latin typeface="Helvetica" pitchFamily="34" charset="0"/>
                <a:cs typeface="Helvetica" pitchFamily="34" charset="0"/>
              </a:rPr>
              <a:t>Balance Sheet   (Cont’d)</a:t>
            </a:r>
            <a:endParaRPr sz="3600" b="1" dirty="0" smtClean="0">
              <a:latin typeface="Helvetic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340768"/>
          <a:ext cx="8496945" cy="4937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70214"/>
                <a:gridCol w="1714296"/>
                <a:gridCol w="297456"/>
                <a:gridCol w="1714979"/>
              </a:tblGrid>
              <a:tr h="476253">
                <a:tc>
                  <a:txBody>
                    <a:bodyPr/>
                    <a:lstStyle/>
                    <a:p>
                      <a:endParaRPr lang="en-CA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2014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2013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Current 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Available-for-sale Financial</a:t>
                      </a:r>
                      <a:r>
                        <a:rPr lang="en-CA" sz="2600" baseline="0" dirty="0" smtClean="0"/>
                        <a:t> Assets</a:t>
                      </a:r>
                      <a:endParaRPr lang="en-CA" sz="26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4,380,213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2,925,537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Prepayments, Deposits and Other Receivables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1,626,440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1,725,324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Due from Subsidiaries/Associates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733,472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708,636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Pledged Bank</a:t>
                      </a:r>
                      <a:r>
                        <a:rPr lang="en-CA" sz="2600" baseline="0" dirty="0" smtClean="0"/>
                        <a:t> Deposits</a:t>
                      </a:r>
                      <a:endParaRPr lang="en-CA" sz="26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0</a:t>
                      </a:r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286,686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Bank</a:t>
                      </a:r>
                      <a:r>
                        <a:rPr lang="en-CA" sz="2600" baseline="0" dirty="0" smtClean="0"/>
                        <a:t> and Cash Balances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193,192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281,935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Current</a:t>
                      </a:r>
                      <a:r>
                        <a:rPr lang="en-CA" sz="2800" b="1" baseline="0" dirty="0" smtClean="0"/>
                        <a:t> Assets</a:t>
                      </a:r>
                      <a:endParaRPr lang="en-CA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6,933,317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5,928,119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/>
          </a:bodyPr>
          <a:lstStyle/>
          <a:p>
            <a:r>
              <a:rPr lang="en-CA" sz="3600" b="1" dirty="0" smtClean="0">
                <a:latin typeface="Helvetica" pitchFamily="34" charset="0"/>
                <a:cs typeface="Helvetica" pitchFamily="34" charset="0"/>
              </a:rPr>
              <a:t>Balance Sheet   (Cont’d)</a:t>
            </a:r>
            <a:endParaRPr sz="3600" b="1" dirty="0" smtClean="0">
              <a:latin typeface="Helvetic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196752"/>
          <a:ext cx="8496945" cy="518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08512"/>
                <a:gridCol w="1875998"/>
                <a:gridCol w="297456"/>
                <a:gridCol w="1714979"/>
              </a:tblGrid>
              <a:tr h="476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Current Liabilities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2014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2013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Accounts Payable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225,779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329,086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Accruals &amp; Other Payables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1,109,082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983,543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Deposits Received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1,869,344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1,413,186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Deferred Revenue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2,625,184</a:t>
                      </a:r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2,863,047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Due to Directors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7,699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601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Due to an Associate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1,286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21,721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Bank Loans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4,213,522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2,950,245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Current</a:t>
                      </a:r>
                      <a:r>
                        <a:rPr lang="en-CA" sz="2800" b="1" baseline="0" dirty="0" smtClean="0"/>
                        <a:t> Liabilities</a:t>
                      </a:r>
                      <a:endParaRPr lang="en-CA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10,051,895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8,561,429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NET</a:t>
                      </a:r>
                      <a:r>
                        <a:rPr lang="en-CA" sz="2800" b="1" baseline="0" dirty="0" smtClean="0"/>
                        <a:t> LIABILITIES / ASSETS</a:t>
                      </a:r>
                      <a:endParaRPr lang="en-CA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-119,894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119,284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1365</TotalTime>
  <Words>656</Words>
  <Application>Microsoft Office PowerPoint</Application>
  <PresentationFormat>On-screen Show (4:3)</PresentationFormat>
  <Paragraphs>245</Paragraphs>
  <Slides>17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Office Theme</vt:lpstr>
      <vt:lpstr>1_Office Theme</vt:lpstr>
      <vt:lpstr>2_Office Theme</vt:lpstr>
      <vt:lpstr>3_Office Theme</vt:lpstr>
      <vt:lpstr>Microsoft Office Excel 97-2003 Worksheet</vt:lpstr>
      <vt:lpstr>.Asia Financial Report</vt:lpstr>
      <vt:lpstr>Financial Report</vt:lpstr>
      <vt:lpstr>Financial Report</vt:lpstr>
      <vt:lpstr>Financial Report </vt:lpstr>
      <vt:lpstr>Income Statement  (Oct 1, 2013 to Sep 30, 2014)</vt:lpstr>
      <vt:lpstr>Income Statement  (Cont’d)</vt:lpstr>
      <vt:lpstr>Balance Sheet   (as at Sep 30, 2014)</vt:lpstr>
      <vt:lpstr>Balance Sheet   (Cont’d)</vt:lpstr>
      <vt:lpstr>Balance Sheet   (Cont’d)</vt:lpstr>
      <vt:lpstr>Equity</vt:lpstr>
      <vt:lpstr>Operating Expenses</vt:lpstr>
      <vt:lpstr>Contributions to Community</vt:lpstr>
      <vt:lpstr>Contributions to Community</vt:lpstr>
      <vt:lpstr>Expenses (Breakdown)</vt:lpstr>
      <vt:lpstr>Investment Portfolio (Current)</vt:lpstr>
      <vt:lpstr>Credit Facility with JPM</vt:lpstr>
      <vt:lpstr>Investment Portfolio (Breakdown)</vt:lpstr>
    </vt:vector>
  </TitlesOfParts>
  <Company>DotAsia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Edmon Chung</dc:creator>
  <cp:lastModifiedBy>Rebecca Chan</cp:lastModifiedBy>
  <cp:revision>55</cp:revision>
  <dcterms:created xsi:type="dcterms:W3CDTF">2013-02-24T00:33:53Z</dcterms:created>
  <dcterms:modified xsi:type="dcterms:W3CDTF">2015-03-01T06:07:46Z</dcterms:modified>
</cp:coreProperties>
</file>