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1" r:id="rId5"/>
    <p:sldMasterId id="2147483708" r:id="rId6"/>
    <p:sldMasterId id="2147483716" r:id="rId7"/>
    <p:sldMasterId id="2147483724" r:id="rId8"/>
    <p:sldMasterId id="2147483731" r:id="rId9"/>
    <p:sldMasterId id="2147483738" r:id="rId10"/>
    <p:sldMasterId id="2147483745" r:id="rId11"/>
    <p:sldMasterId id="2147483752" r:id="rId12"/>
    <p:sldMasterId id="2147483760" r:id="rId13"/>
    <p:sldMasterId id="2147483768" r:id="rId14"/>
    <p:sldMasterId id="2147483776" r:id="rId15"/>
    <p:sldMasterId id="2147483784" r:id="rId16"/>
    <p:sldMasterId id="2147483792" r:id="rId17"/>
  </p:sldMasterIdLst>
  <p:notesMasterIdLst>
    <p:notesMasterId r:id="rId103"/>
  </p:notesMasterIdLst>
  <p:sldIdLst>
    <p:sldId id="257" r:id="rId18"/>
    <p:sldId id="271" r:id="rId19"/>
    <p:sldId id="308" r:id="rId20"/>
    <p:sldId id="485" r:id="rId21"/>
    <p:sldId id="486" r:id="rId22"/>
    <p:sldId id="487" r:id="rId23"/>
    <p:sldId id="492" r:id="rId24"/>
    <p:sldId id="493" r:id="rId25"/>
    <p:sldId id="505" r:id="rId26"/>
    <p:sldId id="318" r:id="rId27"/>
    <p:sldId id="495" r:id="rId28"/>
    <p:sldId id="507" r:id="rId29"/>
    <p:sldId id="490" r:id="rId30"/>
    <p:sldId id="491" r:id="rId31"/>
    <p:sldId id="488" r:id="rId32"/>
    <p:sldId id="494" r:id="rId33"/>
    <p:sldId id="498" r:id="rId34"/>
    <p:sldId id="506" r:id="rId35"/>
    <p:sldId id="497" r:id="rId36"/>
    <p:sldId id="499" r:id="rId37"/>
    <p:sldId id="500" r:id="rId38"/>
    <p:sldId id="489" r:id="rId39"/>
    <p:sldId id="504" r:id="rId40"/>
    <p:sldId id="503" r:id="rId41"/>
    <p:sldId id="501" r:id="rId42"/>
    <p:sldId id="502" r:id="rId43"/>
    <p:sldId id="387" r:id="rId44"/>
    <p:sldId id="332" r:id="rId45"/>
    <p:sldId id="519" r:id="rId46"/>
    <p:sldId id="512" r:id="rId47"/>
    <p:sldId id="508" r:id="rId48"/>
    <p:sldId id="521" r:id="rId49"/>
    <p:sldId id="523" r:id="rId50"/>
    <p:sldId id="510" r:id="rId51"/>
    <p:sldId id="522" r:id="rId52"/>
    <p:sldId id="515" r:id="rId53"/>
    <p:sldId id="345" r:id="rId54"/>
    <p:sldId id="525" r:id="rId55"/>
    <p:sldId id="527" r:id="rId56"/>
    <p:sldId id="526" r:id="rId57"/>
    <p:sldId id="529" r:id="rId58"/>
    <p:sldId id="350" r:id="rId59"/>
    <p:sldId id="530" r:id="rId60"/>
    <p:sldId id="357" r:id="rId61"/>
    <p:sldId id="531" r:id="rId62"/>
    <p:sldId id="532" r:id="rId63"/>
    <p:sldId id="533" r:id="rId64"/>
    <p:sldId id="365" r:id="rId65"/>
    <p:sldId id="367" r:id="rId66"/>
    <p:sldId id="535" r:id="rId67"/>
    <p:sldId id="536" r:id="rId68"/>
    <p:sldId id="540" r:id="rId69"/>
    <p:sldId id="537" r:id="rId70"/>
    <p:sldId id="374" r:id="rId71"/>
    <p:sldId id="375" r:id="rId72"/>
    <p:sldId id="484" r:id="rId73"/>
    <p:sldId id="376" r:id="rId74"/>
    <p:sldId id="379" r:id="rId75"/>
    <p:sldId id="538" r:id="rId76"/>
    <p:sldId id="444" r:id="rId77"/>
    <p:sldId id="331" r:id="rId78"/>
    <p:sldId id="470" r:id="rId79"/>
    <p:sldId id="445" r:id="rId80"/>
    <p:sldId id="539" r:id="rId81"/>
    <p:sldId id="541" r:id="rId82"/>
    <p:sldId id="548" r:id="rId83"/>
    <p:sldId id="542" r:id="rId84"/>
    <p:sldId id="545" r:id="rId85"/>
    <p:sldId id="543" r:id="rId86"/>
    <p:sldId id="544" r:id="rId87"/>
    <p:sldId id="440" r:id="rId88"/>
    <p:sldId id="481" r:id="rId89"/>
    <p:sldId id="474" r:id="rId90"/>
    <p:sldId id="475" r:id="rId91"/>
    <p:sldId id="546" r:id="rId92"/>
    <p:sldId id="547" r:id="rId93"/>
    <p:sldId id="477" r:id="rId94"/>
    <p:sldId id="478" r:id="rId95"/>
    <p:sldId id="479" r:id="rId96"/>
    <p:sldId id="442" r:id="rId97"/>
    <p:sldId id="551" r:id="rId98"/>
    <p:sldId id="549" r:id="rId99"/>
    <p:sldId id="550" r:id="rId100"/>
    <p:sldId id="480" r:id="rId101"/>
    <p:sldId id="441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1715"/>
    <a:srgbClr val="B8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59" autoAdjust="0"/>
    <p:restoredTop sz="86705" autoAdjust="0"/>
  </p:normalViewPr>
  <p:slideViewPr>
    <p:cSldViewPr>
      <p:cViewPr varScale="1">
        <p:scale>
          <a:sx n="87" d="100"/>
          <a:sy n="87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9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tAsia:Desktop:2014%20Baord%20mee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sng"/>
            </a:pPr>
            <a:r>
              <a:rPr lang="en-US" altLang="zh-MO" u="sng"/>
              <a:t>Total domains in 2014</a:t>
            </a:r>
            <a:endParaRPr lang="zh-MO" altLang="en-US" u="sng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086683514915789"/>
          <c:y val="0.10549926459249138"/>
          <c:w val="0.88748485370784347"/>
          <c:h val="0.76747090290133602"/>
        </c:manualLayout>
      </c:layout>
      <c:lineChart>
        <c:grouping val="stacked"/>
        <c:varyColors val="0"/>
        <c:ser>
          <c:idx val="0"/>
          <c:order val="0"/>
          <c:cat>
            <c:strRef>
              <c:f>工作表1!$A$1:$A$12</c:f>
              <c:strCache>
                <c:ptCount val="12"/>
                <c:pt idx="0">
                  <c:v>Jan</c:v>
                </c:pt>
                <c:pt idx="1">
                  <c:v>Feb 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工作表1!$B$1:$B$12</c:f>
              <c:numCache>
                <c:formatCode>General</c:formatCode>
                <c:ptCount val="12"/>
                <c:pt idx="0">
                  <c:v>2397</c:v>
                </c:pt>
                <c:pt idx="1">
                  <c:v>2403</c:v>
                </c:pt>
                <c:pt idx="2">
                  <c:v>2416</c:v>
                </c:pt>
                <c:pt idx="3">
                  <c:v>2422</c:v>
                </c:pt>
                <c:pt idx="4">
                  <c:v>2506</c:v>
                </c:pt>
                <c:pt idx="5">
                  <c:v>2604</c:v>
                </c:pt>
                <c:pt idx="6">
                  <c:v>2674</c:v>
                </c:pt>
                <c:pt idx="7">
                  <c:v>2719</c:v>
                </c:pt>
                <c:pt idx="8">
                  <c:v>2722</c:v>
                </c:pt>
                <c:pt idx="9">
                  <c:v>2719</c:v>
                </c:pt>
                <c:pt idx="10">
                  <c:v>2732</c:v>
                </c:pt>
                <c:pt idx="11">
                  <c:v>2755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0689424"/>
        <c:axId val="980690600"/>
      </c:lineChart>
      <c:catAx>
        <c:axId val="980689424"/>
        <c:scaling>
          <c:orientation val="minMax"/>
        </c:scaling>
        <c:delete val="0"/>
        <c:axPos val="b"/>
        <c:min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80690600"/>
        <c:crosses val="autoZero"/>
        <c:auto val="1"/>
        <c:lblAlgn val="ctr"/>
        <c:lblOffset val="100"/>
        <c:noMultiLvlLbl val="0"/>
      </c:catAx>
      <c:valAx>
        <c:axId val="980690600"/>
        <c:scaling>
          <c:orientation val="minMax"/>
          <c:max val="3000"/>
          <c:min val="2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altLang="zh-MO" sz="1800"/>
                  <a:t>Number of domains</a:t>
                </a:r>
                <a:endParaRPr lang="zh-MO" altLang="en-US" sz="18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98068942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5561718632570236"/>
          <c:y val="4.2175265550204566E-2"/>
          <c:w val="0.59323768407579125"/>
          <c:h val="0.91564946889959087"/>
        </c:manualLayout>
      </c:layout>
      <c:pieChart>
        <c:varyColors val="1"/>
        <c:ser>
          <c:idx val="0"/>
          <c:order val="0"/>
          <c:cat>
            <c:strRef>
              <c:f>工作表1!$A$1:$A$9</c:f>
              <c:strCache>
                <c:ptCount val="9"/>
                <c:pt idx="0">
                  <c:v>.mo</c:v>
                </c:pt>
                <c:pt idx="1">
                  <c:v>.公司.mo (= company)</c:v>
                </c:pt>
                <c:pt idx="2">
                  <c:v>.教育.mo (= education)</c:v>
                </c:pt>
                <c:pt idx="3">
                  <c:v>.組織.mo (= organization)</c:v>
                </c:pt>
                <c:pt idx="4">
                  <c:v>.網絡.mo (= network)</c:v>
                </c:pt>
                <c:pt idx="5">
                  <c:v>.com.mo</c:v>
                </c:pt>
                <c:pt idx="6">
                  <c:v>.edu.mo</c:v>
                </c:pt>
                <c:pt idx="7">
                  <c:v>.org.mo</c:v>
                </c:pt>
                <c:pt idx="8">
                  <c:v>.net.mo</c:v>
                </c:pt>
              </c:strCache>
            </c:strRef>
          </c:cat>
          <c:val>
            <c:numRef>
              <c:f>工作表1!$B$1:$B$9</c:f>
              <c:numCache>
                <c:formatCode>General</c:formatCode>
                <c:ptCount val="9"/>
                <c:pt idx="0">
                  <c:v>574</c:v>
                </c:pt>
                <c:pt idx="1">
                  <c:v>36</c:v>
                </c:pt>
                <c:pt idx="2">
                  <c:v>2</c:v>
                </c:pt>
                <c:pt idx="3">
                  <c:v>6</c:v>
                </c:pt>
                <c:pt idx="4">
                  <c:v>0</c:v>
                </c:pt>
                <c:pt idx="5">
                  <c:v>1681</c:v>
                </c:pt>
                <c:pt idx="6">
                  <c:v>94</c:v>
                </c:pt>
                <c:pt idx="7">
                  <c:v>358</c:v>
                </c:pt>
                <c:pt idx="8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1.6715670089864183E-3"/>
          <c:y val="8.7860104915878909E-2"/>
          <c:w val="0.41725460563905603"/>
          <c:h val="0.84728448046835381"/>
        </c:manualLayout>
      </c:layout>
      <c:overlay val="0"/>
      <c:txPr>
        <a:bodyPr/>
        <a:lstStyle/>
        <a:p>
          <a:pPr>
            <a:defRPr sz="1600" b="1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>
        <a:alpha val="78000"/>
      </a:sysClr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'[2014 Baord meeting.xlsx]Sheet3'!$C$41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'[2014 Baord meeting.xlsx]Sheet3'!$B$42:$B$53</c:f>
              <c:strCache>
                <c:ptCount val="12"/>
                <c:pt idx="0">
                  <c:v>Japan</c:v>
                </c:pt>
                <c:pt idx="1">
                  <c:v>China</c:v>
                </c:pt>
                <c:pt idx="2">
                  <c:v>US</c:v>
                </c:pt>
                <c:pt idx="3">
                  <c:v>Australia</c:v>
                </c:pt>
                <c:pt idx="4">
                  <c:v>India</c:v>
                </c:pt>
                <c:pt idx="5">
                  <c:v>singapore</c:v>
                </c:pt>
                <c:pt idx="6">
                  <c:v>Indonesia</c:v>
                </c:pt>
                <c:pt idx="7">
                  <c:v>Malaysia</c:v>
                </c:pt>
                <c:pt idx="8">
                  <c:v>Germany</c:v>
                </c:pt>
                <c:pt idx="9">
                  <c:v>Hong Kong</c:v>
                </c:pt>
                <c:pt idx="10">
                  <c:v>Korea</c:v>
                </c:pt>
                <c:pt idx="11">
                  <c:v>Viet Nam</c:v>
                </c:pt>
              </c:strCache>
            </c:strRef>
          </c:cat>
          <c:val>
            <c:numRef>
              <c:f>'[2014 Baord meeting.xlsx]Sheet3'!$C$42:$C$53</c:f>
              <c:numCache>
                <c:formatCode>General</c:formatCode>
                <c:ptCount val="12"/>
                <c:pt idx="0">
                  <c:v>62554</c:v>
                </c:pt>
                <c:pt idx="1">
                  <c:v>10390</c:v>
                </c:pt>
                <c:pt idx="2">
                  <c:v>4666</c:v>
                </c:pt>
                <c:pt idx="3">
                  <c:v>3971</c:v>
                </c:pt>
                <c:pt idx="4">
                  <c:v>3813</c:v>
                </c:pt>
                <c:pt idx="5">
                  <c:v>1515</c:v>
                </c:pt>
                <c:pt idx="6">
                  <c:v>1510</c:v>
                </c:pt>
                <c:pt idx="7">
                  <c:v>1482</c:v>
                </c:pt>
                <c:pt idx="8">
                  <c:v>1108</c:v>
                </c:pt>
                <c:pt idx="9">
                  <c:v>1022</c:v>
                </c:pt>
                <c:pt idx="10">
                  <c:v>591</c:v>
                </c:pt>
                <c:pt idx="11">
                  <c:v>545</c:v>
                </c:pt>
              </c:numCache>
            </c:numRef>
          </c:val>
        </c:ser>
        <c:ser>
          <c:idx val="1"/>
          <c:order val="1"/>
          <c:tx>
            <c:strRef>
              <c:f>'[2014 Baord meeting.xlsx]Sheet3'!$D$41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'[2014 Baord meeting.xlsx]Sheet3'!$B$42:$B$53</c:f>
              <c:strCache>
                <c:ptCount val="12"/>
                <c:pt idx="0">
                  <c:v>Japan</c:v>
                </c:pt>
                <c:pt idx="1">
                  <c:v>China</c:v>
                </c:pt>
                <c:pt idx="2">
                  <c:v>US</c:v>
                </c:pt>
                <c:pt idx="3">
                  <c:v>Australia</c:v>
                </c:pt>
                <c:pt idx="4">
                  <c:v>India</c:v>
                </c:pt>
                <c:pt idx="5">
                  <c:v>singapore</c:v>
                </c:pt>
                <c:pt idx="6">
                  <c:v>Indonesia</c:v>
                </c:pt>
                <c:pt idx="7">
                  <c:v>Malaysia</c:v>
                </c:pt>
                <c:pt idx="8">
                  <c:v>Germany</c:v>
                </c:pt>
                <c:pt idx="9">
                  <c:v>Hong Kong</c:v>
                </c:pt>
                <c:pt idx="10">
                  <c:v>Korea</c:v>
                </c:pt>
                <c:pt idx="11">
                  <c:v>Viet Nam</c:v>
                </c:pt>
              </c:strCache>
            </c:strRef>
          </c:cat>
          <c:val>
            <c:numRef>
              <c:f>'[2014 Baord meeting.xlsx]Sheet3'!$D$42:$D$53</c:f>
              <c:numCache>
                <c:formatCode>General</c:formatCode>
                <c:ptCount val="12"/>
                <c:pt idx="0">
                  <c:v>77241</c:v>
                </c:pt>
                <c:pt idx="1">
                  <c:v>45145</c:v>
                </c:pt>
                <c:pt idx="2">
                  <c:v>6216</c:v>
                </c:pt>
                <c:pt idx="3">
                  <c:v>8488</c:v>
                </c:pt>
                <c:pt idx="4">
                  <c:v>6135</c:v>
                </c:pt>
                <c:pt idx="5">
                  <c:v>2698</c:v>
                </c:pt>
                <c:pt idx="6">
                  <c:v>1615</c:v>
                </c:pt>
                <c:pt idx="7">
                  <c:v>1664</c:v>
                </c:pt>
                <c:pt idx="8">
                  <c:v>1853</c:v>
                </c:pt>
                <c:pt idx="9">
                  <c:v>1906</c:v>
                </c:pt>
                <c:pt idx="10">
                  <c:v>5203</c:v>
                </c:pt>
                <c:pt idx="11">
                  <c:v>3918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0686288"/>
        <c:axId val="980690992"/>
        <c:axId val="0"/>
      </c:bar3DChart>
      <c:catAx>
        <c:axId val="98068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80690992"/>
        <c:crosses val="autoZero"/>
        <c:auto val="1"/>
        <c:lblAlgn val="ctr"/>
        <c:lblOffset val="100"/>
        <c:noMultiLvlLbl val="0"/>
      </c:catAx>
      <c:valAx>
        <c:axId val="9806909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806862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00" baseline="0"/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93246-A592-4BFD-80A8-A62B55BCC17B}" type="datetimeFigureOut">
              <a:rPr lang="en-US" smtClean="0"/>
              <a:pPr/>
              <a:t>3/1/2015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84986-7513-4C69-B108-803DB4E35B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Welcome Remarks		~5 min	15:20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Operations in 2013	~10 min	15:30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Financials (Fiscal Year 2012-2013)	~15 min	15:45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Community Works Highlight 2013	~20 min	16:05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.Asia Registry Technical Updates	~15 min	16:20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Strategic &amp; Operation Plans 2014	~10 min	16:30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Ratification of Board Elections	~10 min	16:40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Open Discussion &amp; Closing Remarks	~5 min	16:45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 Dinner with AP*			1800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00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 smtClean="0"/>
              <a:t>HK-GZ</a:t>
            </a:r>
            <a:r>
              <a:rPr kumimoji="1" lang="en-GB" altLang="zh-TW" baseline="0" dirty="0" smtClean="0"/>
              <a:t> IG Workshop </a:t>
            </a:r>
          </a:p>
          <a:p>
            <a:r>
              <a:rPr kumimoji="1" lang="en-GB" altLang="zh-TW" dirty="0" smtClean="0"/>
              <a:t>*Expansion</a:t>
            </a:r>
            <a:r>
              <a:rPr kumimoji="1" lang="en-GB" altLang="zh-TW" baseline="0" dirty="0" smtClean="0"/>
              <a:t> of project beyond Hong Kong</a:t>
            </a:r>
          </a:p>
          <a:p>
            <a:pPr marL="171450" indent="-171450">
              <a:buFontTx/>
              <a:buChar char="•"/>
            </a:pPr>
            <a:r>
              <a:rPr kumimoji="1" lang="en-GB" altLang="zh-TW" baseline="0" dirty="0" smtClean="0"/>
              <a:t>Cooperate with Sun </a:t>
            </a:r>
            <a:r>
              <a:rPr kumimoji="1" lang="en-GB" altLang="zh-TW" baseline="0" dirty="0" err="1" smtClean="0"/>
              <a:t>Yat-sen</a:t>
            </a:r>
            <a:r>
              <a:rPr kumimoji="1" lang="en-GB" altLang="zh-TW" baseline="0" dirty="0" smtClean="0"/>
              <a:t> University</a:t>
            </a:r>
            <a:br>
              <a:rPr kumimoji="1" lang="en-GB" altLang="zh-TW" baseline="0" dirty="0" smtClean="0"/>
            </a:br>
            <a:r>
              <a:rPr kumimoji="1" lang="en-GB" altLang="zh-TW" baseline="0" dirty="0" smtClean="0"/>
              <a:t>=&gt; Bring influence to Mainland young academic </a:t>
            </a:r>
          </a:p>
          <a:p>
            <a:pPr marL="0" indent="0">
              <a:buFontTx/>
              <a:buNone/>
            </a:pPr>
            <a:endParaRPr kumimoji="1" lang="en-GB" altLang="zh-TW" baseline="0" dirty="0" smtClean="0"/>
          </a:p>
          <a:p>
            <a:pPr marL="0" indent="0">
              <a:buFontTx/>
              <a:buNone/>
            </a:pPr>
            <a:r>
              <a:rPr kumimoji="1" lang="en-GB" altLang="zh-TW" baseline="0" dirty="0" err="1" smtClean="0"/>
              <a:t>PreUni</a:t>
            </a:r>
            <a:endParaRPr kumimoji="1" lang="en-GB" altLang="zh-TW" baseline="0" dirty="0" smtClean="0"/>
          </a:p>
          <a:p>
            <a:pPr marL="0" indent="0">
              <a:buFontTx/>
              <a:buNone/>
            </a:pPr>
            <a:r>
              <a:rPr kumimoji="1" lang="en-GB" altLang="zh-TW" baseline="0" dirty="0" smtClean="0"/>
              <a:t>* Potential population of </a:t>
            </a:r>
            <a:r>
              <a:rPr kumimoji="1" lang="en-GB" altLang="zh-TW" baseline="0" dirty="0" err="1" smtClean="0"/>
              <a:t>NetMission</a:t>
            </a:r>
            <a:r>
              <a:rPr kumimoji="1" lang="en-GB" altLang="zh-TW" baseline="0" dirty="0" smtClean="0"/>
              <a:t> Ambassador</a:t>
            </a:r>
          </a:p>
          <a:p>
            <a:pPr marL="171450" indent="-171450">
              <a:buFontTx/>
              <a:buChar char="•"/>
            </a:pPr>
            <a:endParaRPr kumimoji="1" lang="en-GB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E0C78-5100-4AC5-8ECB-72D3126E2EE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6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167C5-72CB-3942-B4FD-FC44B99320CF}" type="slidenum">
              <a:rPr kumimoji="1" lang="zh-TW" altLang="en-US" smtClean="0">
                <a:solidFill>
                  <a:prstClr val="black"/>
                </a:solidFill>
              </a:rPr>
              <a:pPr/>
              <a:t>35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NetMission</a:t>
            </a:r>
            <a:r>
              <a:rPr lang="en-US" altLang="zh-TW" dirty="0" smtClean="0"/>
              <a:t> @ Paraguay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Establishment</a:t>
            </a:r>
            <a:r>
              <a:rPr lang="en-US" altLang="zh-TW" baseline="0" dirty="0" smtClean="0"/>
              <a:t> of </a:t>
            </a:r>
            <a:r>
              <a:rPr lang="en-US" altLang="zh-TW" dirty="0" smtClean="0"/>
              <a:t>sister organization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E0C78-5100-4AC5-8ECB-72D3126E2EE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9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Welcome Remarks		~5 min	15:20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Operations in 2013	~10 min	15:30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Financials (Fiscal Year 2012-2013)	~15 min	15:45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Community Works Highlight 2013	~20 min	16:05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.Asia Registry Technical Updates	~15 min	16:20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Strategic &amp; Operation Plans 2014	~10 min	16:30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Ratification of Board Elections	~10 min	16:40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Open Discussion &amp; Closing Remarks	~5 min	16:45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 Dinner with AP*			1800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23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Welcome Remarks		~5 min	15:20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Operations in 2013	~10 min	15:30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Financials (Fiscal Year 2012-2013)	~15 min	15:45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Community Works Highlight 2013	~20 min	16:05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.Asia Registry Technical Updates	~15 min	16:20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Strategic &amp; Operation Plans 2014	~10 min	16:30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Ratification of Board Elections	~10 min	16:40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Open Discussion &amp; Closing Remarks	~5 min	16:45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 Dinner with AP*			1800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4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Welcome Remarks		~5 min	15:20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Operations in 2013	~10 min	15:30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Financials (Fiscal Year 2012-2013)	~15 min	15:45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Community Works Highlight 2013	~20 min	16:05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.Asia Registry Technical Updates	~15 min	16:20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Strategic &amp; Operation Plans 2014	~10 min	16:30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Ratification of Board Elections	~10 min	16:40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Open Discussion &amp; Closing Remarks	~5 min	16:45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 Dinner with AP*			1800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0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Asia will be more connected than ever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B28D-482E-7F46-9CD8-8798BC9137BA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03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Welcome Remarks		~5 min	15:20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Operations in 2013	~10 min	15:30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Financials (Fiscal Year 2012-2013)	~15 min	15:45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Community Works Highlight 2013	~20 min	16:05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.Asia Registry Technical Updates	~15 min	16:20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Strategic &amp; Operation Plans 2014	~10 min	16:30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Ratification of Board Elections	~10 min	16:40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Open Discussion &amp; Closing Remarks	~5 min	16:45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 Dinner with AP*			1800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1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7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4986-7513-4C69-B108-803DB4E35B0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1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2014 Promo Price point $1.50 and $3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2014 Monthly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ave</a:t>
            </a:r>
            <a:r>
              <a:rPr lang="en-US" baseline="0" dirty="0" smtClean="0"/>
              <a:t> new create – 13,257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Highest month – Jan-14 – 21,977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Lowest month – Oct-14 – 5196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Jan 2015 </a:t>
            </a:r>
            <a:r>
              <a:rPr lang="en-US" b="1" dirty="0" smtClean="0"/>
              <a:t>4249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/>
              <a:t>Feb 2015 </a:t>
            </a:r>
            <a:r>
              <a:rPr lang="en-US" b="1" dirty="0" smtClean="0"/>
              <a:t>3482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/>
              <a:t>Declining trend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B86CA-6A80-D14F-B16D-D446F577C4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2014 Promo Price point $1.50 and $3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2014 Monthly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ave</a:t>
            </a:r>
            <a:r>
              <a:rPr lang="en-US" baseline="0" dirty="0" smtClean="0"/>
              <a:t> new create – 13,257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Highest month – Jan-14 – 21,977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Lowest month – Oct-14 – 5196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Jan 2015 </a:t>
            </a:r>
            <a:r>
              <a:rPr lang="en-US" b="1" dirty="0" smtClean="0"/>
              <a:t>4249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/>
              <a:t>Feb 2015 </a:t>
            </a:r>
            <a:r>
              <a:rPr lang="en-US" b="1" dirty="0" smtClean="0"/>
              <a:t>3482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/>
              <a:t>Declining trend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B86CA-6A80-D14F-B16D-D446F577C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9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en-H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own media portal - domain industry publication</a:t>
            </a:r>
            <a:endParaRPr lang="en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IoNMag.asia - </a:t>
            </a:r>
            <a:r>
              <a:rPr lang="en-HK" dirty="0" smtClean="0"/>
              <a:t>put together by a collaboration of DNS companies, led by DotAsia and in partnership with industry journalist Kieren McCarthy.  </a:t>
            </a:r>
            <a:endParaRPr lang="en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HK" dirty="0" smtClean="0"/>
              <a:t>IoN - short for Internet of Names - the first magazine that specifically caters to the domain industry, and will be distributed with every ICANN event bag, to attendees during the triannual ICANN meetings.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39D11-E826-C640-8550-447458DBD42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1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 smtClean="0"/>
              <a:t>20</a:t>
            </a:r>
            <a:r>
              <a:rPr kumimoji="1" lang="en-GB" altLang="zh-TW" baseline="0" dirty="0" smtClean="0"/>
              <a:t> students from different Universities</a:t>
            </a:r>
          </a:p>
          <a:p>
            <a:r>
              <a:rPr kumimoji="1" lang="en-GB" altLang="zh-TW" baseline="0" dirty="0" smtClean="0"/>
              <a:t>Different Major</a:t>
            </a:r>
          </a:p>
          <a:p>
            <a:r>
              <a:rPr kumimoji="1" lang="en-GB" altLang="zh-TW" baseline="0" dirty="0" smtClean="0"/>
              <a:t>Hong Kong + Mainland China</a:t>
            </a:r>
          </a:p>
          <a:p>
            <a:pPr marL="171450" indent="-171450">
              <a:buFontTx/>
              <a:buChar char="-"/>
            </a:pPr>
            <a:r>
              <a:rPr kumimoji="1" lang="en-GB" altLang="zh-TW" baseline="0" dirty="0" err="1" smtClean="0"/>
              <a:t>Mili</a:t>
            </a:r>
            <a:r>
              <a:rPr kumimoji="1" lang="en-GB" altLang="zh-TW" baseline="0" dirty="0" smtClean="0"/>
              <a:t> from India</a:t>
            </a:r>
          </a:p>
          <a:p>
            <a:pPr marL="171450" indent="-171450">
              <a:buFontTx/>
              <a:buChar char="-"/>
            </a:pPr>
            <a:r>
              <a:rPr kumimoji="1" lang="en-GB" altLang="zh-TW" baseline="0" dirty="0" smtClean="0"/>
              <a:t>The Saint from Burma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167C5-72CB-3942-B4FD-FC44B99320CF}" type="slidenum">
              <a:rPr kumimoji="1" lang="zh-TW" altLang="en-US" smtClean="0">
                <a:solidFill>
                  <a:prstClr val="black"/>
                </a:solidFill>
              </a:rPr>
              <a:pPr/>
              <a:t>29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direct 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 in IGF</a:t>
            </a:r>
            <a:r>
              <a:rPr kumimoji="1" lang="en-GB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kumimoji="1" lang="en-GB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Voice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DotAsia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Impact</a:t>
            </a:r>
          </a:p>
          <a:p>
            <a:pPr marL="0" indent="0">
              <a:buFont typeface="Symbol" charset="0"/>
              <a:buNone/>
            </a:pP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 Potential Exploration : Youth IGF in Brazil</a:t>
            </a:r>
            <a:endParaRPr lang="en-US" altLang="zh-TW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E0C78-5100-4AC5-8ECB-72D3126E2EE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16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 smtClean="0">
                <a:latin typeface="Arial"/>
                <a:cs typeface="Arial"/>
              </a:rPr>
              <a:t>Fulfil</a:t>
            </a:r>
            <a:r>
              <a:rPr kumimoji="1" lang="en-GB" altLang="zh-TW" baseline="0" dirty="0" smtClean="0">
                <a:latin typeface="Arial"/>
                <a:cs typeface="Arial"/>
              </a:rPr>
              <a:t> </a:t>
            </a:r>
            <a:r>
              <a:rPr kumimoji="1" lang="en-GB" altLang="zh-TW" baseline="0" dirty="0" err="1" smtClean="0">
                <a:latin typeface="Arial"/>
                <a:cs typeface="Arial"/>
              </a:rPr>
              <a:t>DotAsia's</a:t>
            </a:r>
            <a:r>
              <a:rPr kumimoji="1" lang="en-GB" altLang="zh-TW" baseline="0" dirty="0" smtClean="0">
                <a:latin typeface="Arial"/>
                <a:cs typeface="Arial"/>
              </a:rPr>
              <a:t> Mission of contribute to the development of Internet in Asia Region...</a:t>
            </a:r>
          </a:p>
          <a:p>
            <a:r>
              <a:rPr kumimoji="1" lang="en-GB" altLang="zh-TW" baseline="0" dirty="0" smtClean="0">
                <a:latin typeface="Arial"/>
                <a:cs typeface="Arial"/>
              </a:rPr>
              <a:t>Support youth participation in IG, prepare youth to bring positive influence to the Internet</a:t>
            </a:r>
          </a:p>
          <a:p>
            <a:pPr marL="171450" indent="-171450">
              <a:buFont typeface="Symbol" charset="0"/>
              <a:buChar char=""/>
            </a:pPr>
            <a:r>
              <a:rPr kumimoji="1" lang="en-GB" altLang="zh-TW" baseline="0" dirty="0" smtClean="0">
                <a:latin typeface="Arial"/>
                <a:cs typeface="Arial"/>
              </a:rPr>
              <a:t>Brand image (DotAsia support sustainable development of Internet by getting Youth prepare for the future)</a:t>
            </a:r>
          </a:p>
          <a:p>
            <a:pPr marL="171450" indent="-171450">
              <a:buFont typeface="Symbol" charset="0"/>
              <a:buChar char=""/>
            </a:pPr>
            <a:r>
              <a:rPr kumimoji="1" lang="en-GB" altLang="zh-TW" baseline="0" dirty="0" smtClean="0">
                <a:latin typeface="Arial"/>
                <a:cs typeface="Arial"/>
              </a:rPr>
              <a:t>Influence in IG Policy Discussion (local, regional, global[even in UN]) </a:t>
            </a:r>
          </a:p>
          <a:p>
            <a:pPr marL="0" indent="0">
              <a:buFont typeface="Symbol" charset="0"/>
              <a:buNone/>
            </a:pPr>
            <a:endParaRPr kumimoji="1" lang="zh-TW" altLang="en-US" dirty="0">
              <a:latin typeface="Arial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E0C78-5100-4AC5-8ECB-72D3126E2EE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24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167C5-72CB-3942-B4FD-FC44B99320CF}" type="slidenum">
              <a:rPr kumimoji="1" lang="zh-TW" altLang="en-US" smtClean="0">
                <a:solidFill>
                  <a:prstClr val="black"/>
                </a:solidFill>
              </a:rPr>
              <a:pPr/>
              <a:t>32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9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2713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24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348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70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011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47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>
                <a:solidFill>
                  <a:prstClr val="black"/>
                </a:solidFill>
              </a:rPr>
              <a:pPr/>
              <a:t>3/1/2015</a:t>
            </a:fld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>
                <a:solidFill>
                  <a:prstClr val="black"/>
                </a:solidFill>
              </a:rPr>
              <a:pPr/>
              <a:t>‹#›</a:t>
            </a:fld>
            <a:endParaRPr lang="en-CA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8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53265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378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9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994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13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9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/>
              <a:pPr/>
              <a:t>3/1/2015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tAsia-ppt-template_mai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36815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5616624" cy="122413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/>
              <a:pPr/>
              <a:t>3/1/2015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8639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1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33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58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37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5928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3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60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7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9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tAsia-ppt-template_main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36815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5616624" cy="122413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7396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666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9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05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21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46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8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5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>
                <a:solidFill>
                  <a:prstClr val="black"/>
                </a:solidFill>
              </a:rPr>
              <a:pPr/>
              <a:t>3/1/2015</a:t>
            </a:fld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>
                <a:solidFill>
                  <a:prstClr val="black"/>
                </a:solidFill>
              </a:rPr>
              <a:pPr/>
              <a:t>‹#›</a:t>
            </a:fld>
            <a:endParaRPr lang="en-CA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8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789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6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8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2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6528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94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46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15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9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1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3163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2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1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50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12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49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3325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54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71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585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9268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0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79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32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6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00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print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>
                <a:solidFill>
                  <a:prstClr val="black"/>
                </a:solidFill>
              </a:rPr>
              <a:pPr/>
              <a:t>3/1/2015</a:t>
            </a:fld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>
                <a:solidFill>
                  <a:prstClr val="black"/>
                </a:solidFill>
              </a:rPr>
              <a:pPr/>
              <a:t>‹#›</a:t>
            </a:fld>
            <a:endParaRPr lang="en-CA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267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801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24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83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19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53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screen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7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>
                <a:solidFill>
                  <a:prstClr val="black"/>
                </a:solidFill>
              </a:rPr>
              <a:pPr/>
              <a:t>3/1/2015</a:t>
            </a:fld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>
                <a:solidFill>
                  <a:prstClr val="black"/>
                </a:solidFill>
              </a:rPr>
              <a:pPr/>
              <a:t>‹#›</a:t>
            </a:fld>
            <a:endParaRPr lang="en-CA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5898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229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515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8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/>
              <a:pPr/>
              <a:t>2015-03-01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103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05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screen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7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>
                <a:solidFill>
                  <a:prstClr val="black"/>
                </a:solidFill>
              </a:rPr>
              <a:pPr/>
              <a:t>3/1/2015</a:t>
            </a:fld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>
                <a:solidFill>
                  <a:prstClr val="black"/>
                </a:solidFill>
              </a:rPr>
              <a:pPr/>
              <a:t>‹#›</a:t>
            </a:fld>
            <a:endParaRPr lang="en-CA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8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7281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11865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529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0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4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237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FF97898-48B3-432E-A666-5A53F30C8AB5}" type="datetimeFigureOut">
              <a:rPr lang="en-CA" smtClean="0">
                <a:solidFill>
                  <a:prstClr val="black"/>
                </a:solidFill>
              </a:rPr>
              <a:pPr/>
              <a:t>2015-03-01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894A9A9-750B-44F8-9958-3F1CED9706B0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607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tAsia-ppt-template_main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36815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5616624" cy="122413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061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5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9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tAsia-ppt-template_blu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2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accent1">
              <a:lumMod val="60000"/>
              <a:lumOff val="4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tAsia-ppt-template_grey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14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75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4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03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tAsia-ppt-template_black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1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64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tAsia\presentations\dotasia-ppt\DotAsia-ppt-template-1366x768_white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0"/>
            <a:ext cx="9148465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0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tAsia-ppt-template_blue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accent1">
              <a:lumMod val="60000"/>
              <a:lumOff val="40000"/>
            </a:schemeClr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tAsia-ppt-template_grey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9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tAsia-ppt-template_black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8" r:id="rId7"/>
    <p:sldLayoutId id="2147483700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6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tAsia-ppt-template_black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tAsia-ppt-template_white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9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tAsia-ppt-template_grey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32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>
              <a:lumMod val="6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tAsia\presentations\dotasia-ppt\DotAsia-ppt-template-1366x768_white.jp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-1" y="0"/>
            <a:ext cx="9148465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93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Helvetica-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em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5.em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6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4.emf"/><Relationship Id="rId5" Type="http://schemas.openxmlformats.org/officeDocument/2006/relationships/image" Target="../media/image99.emf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30.emf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6.png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0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emf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jpeg"/><Relationship Id="rId7" Type="http://schemas.openxmlformats.org/officeDocument/2006/relationships/image" Target="../media/image184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DotAsia</a:t>
            </a:r>
            <a:r>
              <a:rPr lang="en-US" dirty="0" smtClean="0"/>
              <a:t> Annual General Meeting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8389596" cy="1224136"/>
          </a:xfrm>
        </p:spPr>
        <p:txBody>
          <a:bodyPr/>
          <a:lstStyle/>
          <a:p>
            <a:r>
              <a:rPr lang="en-US" dirty="0" smtClean="0"/>
              <a:t>2015.03.01  |  APRICOT  |  Fukuoka, Japan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1484784"/>
            <a:ext cx="608418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164613"/>
            <a:ext cx="7772400" cy="92868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</a:rPr>
              <a:t>.</a:t>
            </a:r>
            <a:r>
              <a:rPr lang="en-US" sz="3200" dirty="0" smtClean="0">
                <a:solidFill>
                  <a:srgbClr val="FFC000"/>
                </a:solidFill>
              </a:rPr>
              <a:t>Future</a:t>
            </a:r>
            <a:endParaRPr lang="en-CA" sz="32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sz="4000" b="1" dirty="0" err="1" smtClean="0">
                <a:solidFill>
                  <a:schemeClr val="bg1"/>
                </a:solidFill>
                <a:latin typeface="Helvetica-Black" pitchFamily="34" charset="0"/>
              </a:rPr>
              <a:t>hkt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71612"/>
            <a:ext cx="15504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C000"/>
                </a:solidFill>
                <a:latin typeface="Helvetica-Black" pitchFamily="34" charset="0"/>
              </a:rPr>
              <a:t>.</a:t>
            </a:r>
            <a:r>
              <a:rPr lang="en-US" sz="4800" dirty="0" err="1" smtClean="0">
                <a:solidFill>
                  <a:srgbClr val="FFC000"/>
                </a:solidFill>
                <a:latin typeface="Helvetica-Black" pitchFamily="34" charset="0"/>
              </a:rPr>
              <a:t>asia</a:t>
            </a:r>
            <a:endParaRPr lang="en-CA" sz="4800" dirty="0">
              <a:solidFill>
                <a:srgbClr val="FFC000"/>
              </a:solidFill>
              <a:latin typeface="Helvetica-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928670"/>
            <a:ext cx="2501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smtClean="0">
                <a:solidFill>
                  <a:schemeClr val="bg1"/>
                </a:solidFill>
                <a:latin typeface="Helvetica-Black" pitchFamily="34" charset="0"/>
              </a:rPr>
              <a:t>studio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2214554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8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世界</a:t>
            </a:r>
            <a:endParaRPr lang="en-CA" sz="48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2721694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.kids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1785010"/>
            <a:ext cx="1989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err="1" smtClean="0">
                <a:solidFill>
                  <a:schemeClr val="bg1"/>
                </a:solidFill>
                <a:latin typeface="Helvetica-Black" pitchFamily="34" charset="0"/>
              </a:rPr>
              <a:t>richardli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7596" y="3068960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.app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2348880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err="1" smtClean="0">
                <a:solidFill>
                  <a:schemeClr val="bg1"/>
                </a:solidFill>
                <a:latin typeface="Helvetica-Black" pitchFamily="34" charset="0"/>
              </a:rPr>
              <a:t>pccw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2420888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smtClean="0">
                <a:solidFill>
                  <a:schemeClr val="bg1"/>
                </a:solidFill>
                <a:latin typeface="Helvetica-Black" pitchFamily="34" charset="0"/>
              </a:rPr>
              <a:t>box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2329716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-Black" pitchFamily="34" charset="0"/>
              </a:rPr>
              <a:t>.home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2195" y="1268760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smtClean="0">
                <a:solidFill>
                  <a:schemeClr val="bg1"/>
                </a:solidFill>
                <a:latin typeface="Helvetica-Black" pitchFamily="34" charset="0"/>
              </a:rPr>
              <a:t>quest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7686" y="3657218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新闻</a:t>
            </a:r>
            <a:endParaRPr lang="en-CA" sz="2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3585790"/>
            <a:ext cx="1816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smtClean="0">
                <a:solidFill>
                  <a:schemeClr val="bg1"/>
                </a:solidFill>
                <a:latin typeface="Helvetica-Black" pitchFamily="34" charset="0"/>
              </a:rPr>
              <a:t>now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4168" y="692696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健康</a:t>
            </a:r>
            <a:endParaRPr lang="en-CA" sz="2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1772816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网站</a:t>
            </a:r>
            <a:endParaRPr lang="en-CA" sz="4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9459" y="2996952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网店</a:t>
            </a:r>
            <a:endParaRPr lang="en-CA" sz="4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9672" y="3356992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sz="4000" b="1" dirty="0" err="1" smtClean="0">
                <a:solidFill>
                  <a:schemeClr val="bg1"/>
                </a:solidFill>
                <a:latin typeface="Helvetica-Black" pitchFamily="34" charset="0"/>
              </a:rPr>
              <a:t>nowtv</a:t>
            </a:r>
            <a:endParaRPr lang="en-CA" sz="2800" dirty="0">
              <a:solidFill>
                <a:schemeClr val="bg1"/>
              </a:solidFill>
              <a:latin typeface="Helvetica-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3768" y="4077072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電訊盈科</a:t>
            </a:r>
            <a:endParaRPr lang="en-CA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7214" y="78735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altLang="zh-TW" sz="4400" b="1" dirty="0" smtClean="0">
                <a:solidFill>
                  <a:schemeClr val="bg1"/>
                </a:solidFill>
                <a:latin typeface="Helvetica-Black" pitchFamily="34" charset="0"/>
                <a:ea typeface="Arial Unicode MS" pitchFamily="34" charset="-128"/>
                <a:cs typeface="Arial Unicode MS" pitchFamily="34" charset="-128"/>
              </a:rPr>
              <a:t>inc</a:t>
            </a:r>
            <a:endParaRPr lang="en-CA" sz="4000" dirty="0">
              <a:solidFill>
                <a:schemeClr val="bg1"/>
              </a:solidFill>
              <a:latin typeface="Helvetica-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4365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9" grpId="0"/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  <p:bldP spid="16" grpId="0"/>
      <p:bldP spid="17" grpId="0"/>
      <p:bldP spid="17" grpId="1"/>
      <p:bldP spid="18" grpId="0"/>
      <p:bldP spid="21" grpId="0"/>
      <p:bldP spid="22" grpId="0"/>
      <p:bldP spid="22" grpId="1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848872" cy="1752600"/>
          </a:xfrm>
        </p:spPr>
        <p:txBody>
          <a:bodyPr/>
          <a:lstStyle/>
          <a:p>
            <a:pPr algn="ctr"/>
            <a:r>
              <a:rPr lang="en-CA" dirty="0" smtClean="0"/>
              <a:t>March 2011: Migration from University of Macau</a:t>
            </a:r>
          </a:p>
          <a:p>
            <a:pPr algn="ctr"/>
            <a:r>
              <a:rPr lang="en-US" b="1" dirty="0" smtClean="0"/>
              <a:t>Contract Renewed 2014</a:t>
            </a:r>
            <a:endParaRPr lang="en-CA" b="1" dirty="0" smtClean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276872"/>
            <a:ext cx="41529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tretch>
            <a:fillRect/>
          </a:stretch>
        </p:blipFill>
        <p:spPr bwMode="auto">
          <a:xfrm>
            <a:off x="3851920" y="5000636"/>
            <a:ext cx="1464096" cy="1133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1568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MO" altLang="zh-MO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Numbers of domain</a:t>
            </a:r>
            <a:r>
              <a:rPr lang="en-US" altLang="zh-MO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s</a:t>
            </a:r>
            <a:r>
              <a:rPr lang="zh-MO" altLang="zh-MO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.mo</a:t>
            </a:r>
            <a:r>
              <a:rPr lang="en-US" altLang="zh-MO" sz="3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(2014)</a:t>
            </a:r>
            <a:endParaRPr lang="zh-MO" altLang="en-US" sz="36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9DF9-A9FE-4DC4-954F-D25A07338C77}" type="slidenum">
              <a:rPr lang="zh-MO" altLang="en-US" smtClean="0"/>
              <a:t>13</a:t>
            </a:fld>
            <a:endParaRPr lang="zh-MO" altLang="en-US"/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877007"/>
              </p:ext>
            </p:extLst>
          </p:nvPr>
        </p:nvGraphicFramePr>
        <p:xfrm>
          <a:off x="40341" y="1031522"/>
          <a:ext cx="8460432" cy="491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圖片 5" descr="C:\Users\IssacMak\Desktop\monic.jp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69" y="5949280"/>
            <a:ext cx="3219450" cy="711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圖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157384"/>
              </p:ext>
            </p:extLst>
          </p:nvPr>
        </p:nvGraphicFramePr>
        <p:xfrm>
          <a:off x="1763688" y="1844824"/>
          <a:ext cx="61206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41814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" r="7134"/>
          <a:stretch/>
        </p:blipFill>
        <p:spPr bwMode="auto">
          <a:xfrm>
            <a:off x="-36512" y="0"/>
            <a:ext cx="9217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5"/>
          <a:stretch/>
        </p:blipFill>
        <p:spPr bwMode="auto">
          <a:xfrm>
            <a:off x="4852943" y="4797152"/>
            <a:ext cx="433157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8"/>
          <a:stretch/>
        </p:blipFill>
        <p:spPr bwMode="auto">
          <a:xfrm>
            <a:off x="-40521" y="4797151"/>
            <a:ext cx="4889455" cy="206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735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C:\Users\Edmon\Desktop\domains.asia launch photos\img\final\1600x933\indian-withtext_1600x933.jpg"/>
          <p:cNvPicPr>
            <a:picLocks noChangeAspect="1" noChangeArrowheads="1"/>
          </p:cNvPicPr>
          <p:nvPr/>
        </p:nvPicPr>
        <p:blipFill>
          <a:blip r:embed="rId2" cstate="screen"/>
          <a:srcRect l="5821" r="164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5459" name="Picture 3" descr="C:\Users\Edmon\Desktop\domains.asia-slogan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52536" y="4365104"/>
            <a:ext cx="5676341" cy="401119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58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1045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1014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January </a:t>
            </a:r>
            <a:r>
              <a:rPr lang="en-US" sz="2800" b="1" dirty="0" smtClean="0"/>
              <a:t>2015 Top Registrars by Creates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b="1" dirty="0" smtClean="0">
                <a:solidFill>
                  <a:srgbClr val="FFC000"/>
                </a:solidFill>
                <a:latin typeface="Helvetica" panose="020B0504020202030204" pitchFamily="34" charset="0"/>
              </a:rPr>
              <a:t>6 out of top 10 based in Asia</a:t>
            </a:r>
            <a:endParaRPr lang="en-US" b="1" dirty="0">
              <a:solidFill>
                <a:srgbClr val="FFC000"/>
              </a:solidFill>
              <a:latin typeface="Helvetica" panose="020B0504020202030204" pitchFamily="34" charset="0"/>
            </a:endParaRPr>
          </a:p>
        </p:txBody>
      </p:sp>
      <p:pic>
        <p:nvPicPr>
          <p:cNvPr id="4" name="Picture 3" descr="Screen Shot 2015-02-25 at 9.3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3" y="1700808"/>
            <a:ext cx="8167557" cy="453650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331640" y="6118938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5-Point Star 4"/>
          <p:cNvSpPr/>
          <p:nvPr/>
        </p:nvSpPr>
        <p:spPr>
          <a:xfrm>
            <a:off x="1979712" y="6118938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5-Point Star 5"/>
          <p:cNvSpPr/>
          <p:nvPr/>
        </p:nvSpPr>
        <p:spPr>
          <a:xfrm>
            <a:off x="2627784" y="6118938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5-Point Star 6"/>
          <p:cNvSpPr/>
          <p:nvPr/>
        </p:nvSpPr>
        <p:spPr>
          <a:xfrm>
            <a:off x="4572000" y="6118938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5220072" y="6118938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5-Point Star 9"/>
          <p:cNvSpPr/>
          <p:nvPr/>
        </p:nvSpPr>
        <p:spPr>
          <a:xfrm>
            <a:off x="6516216" y="6131133"/>
            <a:ext cx="360040" cy="36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0166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19872" y="4509120"/>
            <a:ext cx="2664296" cy="2348880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655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Top 10  of 12 .Asia from Asia Pacific</a:t>
            </a:r>
            <a:br>
              <a:rPr lang="en-US" dirty="0" smtClean="0"/>
            </a:br>
            <a:r>
              <a:rPr lang="en-US" sz="2700" b="1" dirty="0" smtClean="0">
                <a:latin typeface="Helvetica" pitchFamily="34" charset="0"/>
              </a:rPr>
              <a:t>(by New Creates in 2013-2014)</a:t>
            </a:r>
            <a:endParaRPr lang="en-US" sz="2700" b="1" dirty="0">
              <a:latin typeface="Helvetica" pitchFamily="34" charset="0"/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/>
          </p:nvPr>
        </p:nvGraphicFramePr>
        <p:xfrm>
          <a:off x="0" y="1196752"/>
          <a:ext cx="9144000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Up-Down Arrow 5"/>
          <p:cNvSpPr/>
          <p:nvPr/>
        </p:nvSpPr>
        <p:spPr>
          <a:xfrm>
            <a:off x="3563888" y="4072836"/>
            <a:ext cx="432048" cy="1067412"/>
          </a:xfrm>
          <a:prstGeom prst="upDownArrow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4211960" y="4072836"/>
            <a:ext cx="432048" cy="1219900"/>
          </a:xfrm>
          <a:prstGeom prst="upDownArrow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Up-Down Arrow 7"/>
          <p:cNvSpPr/>
          <p:nvPr/>
        </p:nvSpPr>
        <p:spPr>
          <a:xfrm>
            <a:off x="4860032" y="4072836"/>
            <a:ext cx="432048" cy="1296144"/>
          </a:xfrm>
          <a:prstGeom prst="upDownArrow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-Down Arrow 8"/>
          <p:cNvSpPr/>
          <p:nvPr/>
        </p:nvSpPr>
        <p:spPr>
          <a:xfrm>
            <a:off x="5508104" y="4072836"/>
            <a:ext cx="432048" cy="1372388"/>
          </a:xfrm>
          <a:prstGeom prst="upDownArrow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1268760"/>
            <a:ext cx="2088232" cy="18627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D:\DotAsia\presentations\photos\IMG-20131212-WA000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47864" y="2132856"/>
            <a:ext cx="1800200" cy="182572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edmon\AppData\Local\Microsoft\Windows\Temporary Internet Files\Content.Outlook\NG4ZU1YA\photo (4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15616" y="1484784"/>
            <a:ext cx="2520280" cy="168228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Edmon\AppData\Local\Microsoft\Windows\INetCache\Content.Outlook\YQ4H8MR1\IMG-20140507-WA000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92043" y="1628800"/>
            <a:ext cx="2535933" cy="12961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56176" y="2708920"/>
            <a:ext cx="1908249" cy="17837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5-Point Star 3"/>
          <p:cNvSpPr/>
          <p:nvPr/>
        </p:nvSpPr>
        <p:spPr>
          <a:xfrm>
            <a:off x="863588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5-Point Star 14"/>
          <p:cNvSpPr/>
          <p:nvPr/>
        </p:nvSpPr>
        <p:spPr>
          <a:xfrm>
            <a:off x="1547664" y="6021654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5-Point Star 15"/>
          <p:cNvSpPr/>
          <p:nvPr/>
        </p:nvSpPr>
        <p:spPr>
          <a:xfrm>
            <a:off x="2843808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5-Point Star 16"/>
          <p:cNvSpPr/>
          <p:nvPr/>
        </p:nvSpPr>
        <p:spPr>
          <a:xfrm>
            <a:off x="3525298" y="6032943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5-Point Star 17"/>
          <p:cNvSpPr/>
          <p:nvPr/>
        </p:nvSpPr>
        <p:spPr>
          <a:xfrm>
            <a:off x="4139952" y="6032943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5-Point Star 18"/>
          <p:cNvSpPr/>
          <p:nvPr/>
        </p:nvSpPr>
        <p:spPr>
          <a:xfrm>
            <a:off x="4824028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5-Point Star 19"/>
          <p:cNvSpPr/>
          <p:nvPr/>
        </p:nvSpPr>
        <p:spPr>
          <a:xfrm>
            <a:off x="5508104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5-Point Star 20"/>
          <p:cNvSpPr/>
          <p:nvPr/>
        </p:nvSpPr>
        <p:spPr>
          <a:xfrm>
            <a:off x="6804248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5-Point Star 21"/>
          <p:cNvSpPr/>
          <p:nvPr/>
        </p:nvSpPr>
        <p:spPr>
          <a:xfrm>
            <a:off x="7485738" y="6032943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5-Point Star 22"/>
          <p:cNvSpPr/>
          <p:nvPr/>
        </p:nvSpPr>
        <p:spPr>
          <a:xfrm>
            <a:off x="8172400" y="6021288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5432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8" grpId="0" animBg="1"/>
      <p:bldP spid="9" grpId="0" animBg="1"/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odhero.as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"/>
            <a:ext cx="8520532" cy="68550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95936" y="116632"/>
            <a:ext cx="4968552" cy="3901948"/>
            <a:chOff x="3491880" y="620688"/>
            <a:chExt cx="4968552" cy="39019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5" t="15009" r="10774" b="6938"/>
            <a:stretch/>
          </p:blipFill>
          <p:spPr>
            <a:xfrm>
              <a:off x="3491880" y="620688"/>
              <a:ext cx="4968552" cy="3240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7" t="92858" r="30146" b="-653"/>
            <a:stretch/>
          </p:blipFill>
          <p:spPr>
            <a:xfrm>
              <a:off x="3491880" y="3861047"/>
              <a:ext cx="4968552" cy="661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5436261" cy="390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95" y="2271989"/>
            <a:ext cx="3392424" cy="283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4"/>
          <a:stretch/>
        </p:blipFill>
        <p:spPr>
          <a:xfrm>
            <a:off x="4840889" y="4295940"/>
            <a:ext cx="3787147" cy="217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691680" y="4361036"/>
            <a:ext cx="3399054" cy="2404379"/>
            <a:chOff x="1691680" y="4361036"/>
            <a:chExt cx="3399054" cy="24043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4361036"/>
              <a:ext cx="3345521" cy="24043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15066" y="4525693"/>
              <a:ext cx="3375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http://</a:t>
              </a:r>
              <a:r>
                <a:rPr lang="zh-HK" altLang="en-US" sz="3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七隈祭</a:t>
              </a:r>
              <a:r>
                <a:rPr lang="en-US" altLang="zh-HK" sz="3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.</a:t>
              </a:r>
              <a:r>
                <a:rPr lang="en-CA" sz="3200" b="1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asia</a:t>
              </a:r>
              <a:endParaRPr lang="en-CA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DotAsia AGM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731"/>
            <a:ext cx="8686800" cy="56166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Welcome </a:t>
            </a:r>
            <a:r>
              <a:rPr lang="en-CA" dirty="0"/>
              <a:t>Remarks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DotAsia </a:t>
            </a:r>
            <a:r>
              <a:rPr lang="en-CA" dirty="0"/>
              <a:t>Operations in 2014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Community </a:t>
            </a:r>
            <a:r>
              <a:rPr lang="en-CA" dirty="0"/>
              <a:t>Works Highlight 2014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.</a:t>
            </a:r>
            <a:r>
              <a:rPr lang="en-CA" dirty="0"/>
              <a:t>Asia Registry Technical Updates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Financials </a:t>
            </a:r>
            <a:r>
              <a:rPr lang="en-CA" dirty="0"/>
              <a:t>(Fiscal Year 2013-2014)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Strategic </a:t>
            </a:r>
            <a:r>
              <a:rPr lang="en-CA" dirty="0"/>
              <a:t>&amp; Operation Plans 2015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Member </a:t>
            </a:r>
            <a:r>
              <a:rPr lang="en-CA" dirty="0"/>
              <a:t>Resolutions (Ratification of Board Elections)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Open Discussion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CA" sz="3500" b="1" dirty="0" smtClean="0">
                <a:solidFill>
                  <a:srgbClr val="FFC000"/>
                </a:solidFill>
              </a:rPr>
              <a:t>Joint Dinner with AP*</a:t>
            </a:r>
          </a:p>
          <a:p>
            <a:r>
              <a:rPr lang="en-CA" dirty="0"/>
              <a:t>@18:30: </a:t>
            </a:r>
            <a:r>
              <a:rPr lang="en-CA" dirty="0" err="1"/>
              <a:t>Ozenya-Iori</a:t>
            </a:r>
            <a:r>
              <a:rPr lang="en-CA" dirty="0"/>
              <a:t> Restaurant </a:t>
            </a:r>
            <a:endParaRPr lang="en-CA" dirty="0" smtClean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@18:20: Hotel Okura Lobby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dmon\Desktop\india\ARV_30_INTERNET_2187f.jpg"/>
          <p:cNvPicPr>
            <a:picLocks noChangeAspect="1" noChangeArrowheads="1"/>
          </p:cNvPicPr>
          <p:nvPr/>
        </p:nvPicPr>
        <p:blipFill>
          <a:blip r:embed="rId2" cstate="print"/>
          <a:srcRect l="6545" r="3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Users Search in Their Native Language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5072098" cy="346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060848"/>
            <a:ext cx="5000660" cy="341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996952"/>
            <a:ext cx="5040697" cy="344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5175696" cy="353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83" y="1124744"/>
            <a:ext cx="5669294" cy="104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56" y="2131847"/>
            <a:ext cx="6029004" cy="96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98" y="3064173"/>
            <a:ext cx="6031043" cy="118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01" y="4238714"/>
            <a:ext cx="6285189" cy="122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83" y="5441526"/>
            <a:ext cx="6298080" cy="119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4751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4" r="5244"/>
          <a:stretch/>
        </p:blipFill>
        <p:spPr>
          <a:xfrm>
            <a:off x="-36513" y="0"/>
            <a:ext cx="9217025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3" y="1988840"/>
            <a:ext cx="9217025" cy="1786210"/>
          </a:xfrm>
          <a:solidFill>
            <a:schemeClr val="tx2">
              <a:lumMod val="50000"/>
              <a:alpha val="8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Universal Acceptance Steering Group</a:t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>(UASG) @ICANN</a:t>
            </a:r>
            <a:endParaRPr lang="en-CA" sz="3200" dirty="0">
              <a:solidFill>
                <a:srgbClr val="FFC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22672" y="3775050"/>
            <a:ext cx="9203184" cy="950094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dirty="0" smtClean="0">
                <a:solidFill>
                  <a:schemeClr val="bg1">
                    <a:lumMod val="95000"/>
                  </a:schemeClr>
                </a:solidFill>
              </a:rPr>
              <a:t>https://mm.icann.org/mailman/listinfo/ua-discuss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36512" y="-29054"/>
            <a:ext cx="9180512" cy="68870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6512" y="-29054"/>
            <a:ext cx="9180512" cy="1153798"/>
          </a:xfrm>
          <a:solidFill>
            <a:schemeClr val="tx2">
              <a:lumMod val="50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   APAC Space @ICANN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36512" y="1124744"/>
            <a:ext cx="9180512" cy="1152129"/>
          </a:xfrm>
          <a:solidFill>
            <a:schemeClr val="accent1">
              <a:lumMod val="75000"/>
              <a:alpha val="59000"/>
            </a:schemeClr>
          </a:solidFill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Mar 2013: First Informal Gathering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Feb 2014: APAC Space on ICANN Schedule</a:t>
            </a:r>
            <a:endParaRPr lang="en-CA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15290"/>
            <a:ext cx="9144000" cy="58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gTLD</a:t>
            </a:r>
            <a:r>
              <a:rPr lang="en-US" dirty="0" smtClean="0"/>
              <a:t> Strategy Congress @ INTA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904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31340" y="0"/>
            <a:ext cx="481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4415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b="1" dirty="0" smtClean="0">
                <a:latin typeface="Arial" pitchFamily="34" charset="0"/>
                <a:cs typeface="Arial" pitchFamily="34" charset="0"/>
              </a:rPr>
              <a:t>IoNMag.asia</a:t>
            </a:r>
            <a:endParaRPr lang="en-HK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2110" y="26479"/>
            <a:ext cx="5211890" cy="683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06842"/>
            <a:ext cx="4185380" cy="545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oN Magaz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3240360" cy="453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8466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digitaltrends.com/wp-content/uploads/2014/01/Internet-of-Thing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Internet of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844824"/>
            <a:ext cx="3672408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fridge.</a:t>
            </a:r>
            <a:r>
              <a:rPr lang="en-US" sz="2800" b="1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t>john.asia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412776"/>
            <a:ext cx="2915816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tv.</a:t>
            </a:r>
            <a:r>
              <a:rPr lang="en-US" sz="2800" b="1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t>john.asia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3717032"/>
            <a:ext cx="3672408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oven.</a:t>
            </a:r>
            <a:r>
              <a:rPr lang="en-US" sz="2800" b="1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t>john.asia</a:t>
            </a:r>
            <a:endParaRPr lang="en-US" sz="2800" b="1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356992"/>
            <a:ext cx="3024336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sink.</a:t>
            </a:r>
            <a:r>
              <a:rPr lang="en-US" sz="2800" b="1" dirty="0" err="1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t>john.asia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Internet of Names</a:t>
            </a:r>
            <a:endParaRPr lang="en-US" sz="4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 b="29328"/>
          <a:stretch>
            <a:fillRect/>
          </a:stretch>
        </p:blipFill>
        <p:spPr bwMode="auto">
          <a:xfrm>
            <a:off x="6560764" y="2714620"/>
            <a:ext cx="1480296" cy="12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4905554" y="2692195"/>
            <a:ext cx="1046547" cy="12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1214414" y="2761947"/>
            <a:ext cx="1260657" cy="11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3083732" y="2770818"/>
            <a:ext cx="1213161" cy="110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143380"/>
            <a:ext cx="7772400" cy="1728192"/>
          </a:xfrm>
        </p:spPr>
        <p:txBody>
          <a:bodyPr/>
          <a:lstStyle/>
          <a:p>
            <a:r>
              <a:rPr lang="en-US" dirty="0" err="1" smtClean="0"/>
              <a:t>NetMission.Asia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 b="29328"/>
          <a:stretch>
            <a:fillRect/>
          </a:stretch>
        </p:blipFill>
        <p:spPr bwMode="auto">
          <a:xfrm>
            <a:off x="6560764" y="2674157"/>
            <a:ext cx="1480296" cy="12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4905554" y="2651732"/>
            <a:ext cx="1046547" cy="12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1214414" y="2721484"/>
            <a:ext cx="1260657" cy="11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3083732" y="2730355"/>
            <a:ext cx="1213161" cy="110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911218_652637321439454_1721808809_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9144000" cy="420333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 smtClean="0">
                <a:latin typeface="Arial" pitchFamily="34" charset="0"/>
                <a:cs typeface="Arial" pitchFamily="34" charset="0"/>
              </a:rPr>
              <a:t>NetMission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4.0</a:t>
            </a:r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圖片 8" descr="1655148_652633931439793_40176303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1720" y="5029200"/>
            <a:ext cx="2016224" cy="1828800"/>
          </a:xfrm>
          <a:prstGeom prst="rect">
            <a:avLst/>
          </a:prstGeom>
        </p:spPr>
      </p:pic>
      <p:pic>
        <p:nvPicPr>
          <p:cNvPr id="6" name="圖片 1" descr="1911121_652630714773448_1139228657_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2088232" cy="1828800"/>
          </a:xfrm>
          <a:prstGeom prst="rect">
            <a:avLst/>
          </a:prstGeom>
        </p:spPr>
      </p:pic>
      <p:pic>
        <p:nvPicPr>
          <p:cNvPr id="8" name="圖片 2" descr="1557340_652630354773484_1166097861_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997070"/>
            <a:ext cx="2808312" cy="1860930"/>
          </a:xfrm>
          <a:prstGeom prst="rect">
            <a:avLst/>
          </a:prstGeom>
        </p:spPr>
      </p:pic>
      <p:pic>
        <p:nvPicPr>
          <p:cNvPr id="10" name="圖片 10" descr="SID_2014_logo _TUESDAY_11_FEBR_2014_D1.ai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43" t="2730" r="16912" b="12261"/>
          <a:stretch/>
        </p:blipFill>
        <p:spPr>
          <a:xfrm>
            <a:off x="6588224" y="5013176"/>
            <a:ext cx="2555776" cy="1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DotAsia Operations 2014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41201_MAG-Meeting-3000x64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98" r="21448"/>
          <a:stretch/>
        </p:blipFill>
        <p:spPr>
          <a:xfrm>
            <a:off x="-36512" y="16921"/>
            <a:ext cx="9217024" cy="55924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80" y="3068961"/>
            <a:ext cx="9186192" cy="824282"/>
          </a:xfrm>
          <a:solidFill>
            <a:schemeClr val="tx2">
              <a:lumMod val="50000"/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altLang="zh-TW" dirty="0"/>
              <a:t>Alumnus: </a:t>
            </a:r>
            <a:r>
              <a:rPr lang="en-US" altLang="zh-TW" sz="3600" b="1" dirty="0"/>
              <a:t>Bianca Caroline Ho </a:t>
            </a:r>
            <a:r>
              <a:rPr lang="en-US" altLang="zh-TW" dirty="0" smtClean="0"/>
              <a:t>(NMA1.0)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385375" y="297961"/>
            <a:ext cx="2458433" cy="80636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67544" y="5609326"/>
            <a:ext cx="7920880" cy="1143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2400" dirty="0" smtClean="0">
                <a:solidFill>
                  <a:srgbClr val="FFC000"/>
                </a:solidFill>
              </a:rPr>
              <a:t>Elected as a member of the Multi-Stakeholders Advisory Group (MAG) of UNIGF 2015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4752528" cy="1224136"/>
          </a:xfrm>
        </p:spPr>
        <p:txBody>
          <a:bodyPr/>
          <a:lstStyle/>
          <a:p>
            <a:pPr algn="l"/>
            <a:r>
              <a:rPr lang="en-US" altLang="zh-TW" b="1" dirty="0" smtClean="0"/>
              <a:t>HIGHLIGHTS</a:t>
            </a:r>
            <a:endParaRPr kumimoji="1" lang="zh-TW" altLang="en-US" dirty="0"/>
          </a:p>
        </p:txBody>
      </p:sp>
      <p:pic>
        <p:nvPicPr>
          <p:cNvPr id="8" name="圖片 7" descr="13350400654_97a0925c53_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22"/>
          <a:stretch/>
        </p:blipFill>
        <p:spPr>
          <a:xfrm>
            <a:off x="6552728" y="4221088"/>
            <a:ext cx="2591272" cy="1872208"/>
          </a:xfrm>
          <a:prstGeom prst="rect">
            <a:avLst/>
          </a:prstGeom>
        </p:spPr>
      </p:pic>
      <p:pic>
        <p:nvPicPr>
          <p:cNvPr id="9" name="圖片 8" descr="10496924_710410342328818_570848556782362155_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9930" y="3356992"/>
            <a:ext cx="2419534" cy="1375264"/>
          </a:xfrm>
          <a:prstGeom prst="rect">
            <a:avLst/>
          </a:prstGeom>
        </p:spPr>
      </p:pic>
      <p:pic>
        <p:nvPicPr>
          <p:cNvPr id="11" name="圖片 10" descr="10492984_710406092329243_4074015469519167614_o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485" y="3356992"/>
            <a:ext cx="1805580" cy="138492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2281"/>
          <a:stretch/>
        </p:blipFill>
        <p:spPr>
          <a:xfrm>
            <a:off x="6552726" y="288032"/>
            <a:ext cx="2591273" cy="198884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885" y="1988840"/>
            <a:ext cx="1632180" cy="1224135"/>
          </a:xfrm>
          <a:prstGeom prst="rect">
            <a:avLst/>
          </a:prstGeom>
        </p:spPr>
      </p:pic>
      <p:pic>
        <p:nvPicPr>
          <p:cNvPr id="15" name="圖片 14" descr="10453045_688191641217355_7531539521816566757_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88032"/>
            <a:ext cx="2336121" cy="1558174"/>
          </a:xfrm>
          <a:prstGeom prst="rect">
            <a:avLst/>
          </a:prstGeom>
        </p:spPr>
      </p:pic>
      <p:pic>
        <p:nvPicPr>
          <p:cNvPr id="16" name="圖片 15" descr="10463689_688191894550663_6428331651639697000_o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743"/>
            <a:ext cx="3961249" cy="1552348"/>
          </a:xfrm>
          <a:prstGeom prst="rect">
            <a:avLst/>
          </a:prstGeom>
        </p:spPr>
      </p:pic>
      <p:pic>
        <p:nvPicPr>
          <p:cNvPr id="17" name="圖片 16" descr="10380659_452548701514341_3385847182657434975_o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242" y="4869160"/>
            <a:ext cx="2246823" cy="1224136"/>
          </a:xfrm>
          <a:prstGeom prst="rect">
            <a:avLst/>
          </a:prstGeom>
        </p:spPr>
      </p:pic>
      <p:pic>
        <p:nvPicPr>
          <p:cNvPr id="18" name="圖片 4" descr="10556944_474102172692327_6281339855819847195_o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8"/>
          <a:stretch/>
        </p:blipFill>
        <p:spPr>
          <a:xfrm>
            <a:off x="0" y="3356992"/>
            <a:ext cx="1900910" cy="138492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0"/>
          <a:stretch/>
        </p:blipFill>
        <p:spPr>
          <a:xfrm>
            <a:off x="6552726" y="2420888"/>
            <a:ext cx="2591273" cy="165618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763" y="4869160"/>
            <a:ext cx="1922609" cy="11948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"/>
          <a:stretch/>
        </p:blipFill>
        <p:spPr>
          <a:xfrm>
            <a:off x="0" y="4869160"/>
            <a:ext cx="1979712" cy="119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5880" y="394652"/>
            <a:ext cx="8229600" cy="634083"/>
          </a:xfrm>
        </p:spPr>
        <p:txBody>
          <a:bodyPr>
            <a:normAutofit fontScale="90000"/>
          </a:bodyPr>
          <a:lstStyle/>
          <a:p>
            <a:r>
              <a:rPr kumimoji="1" lang="en-GB" altLang="zh-TW" dirty="0" err="1" smtClean="0">
                <a:latin typeface="Helvetica"/>
                <a:cs typeface="Helvetica"/>
              </a:rPr>
              <a:t>NextGen@ICANN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843260"/>
            <a:ext cx="2278492" cy="2153692"/>
          </a:xfrm>
          <a:prstGeom prst="rect">
            <a:avLst/>
          </a:prstGeom>
        </p:spPr>
      </p:pic>
      <p:pic>
        <p:nvPicPr>
          <p:cNvPr id="8" name="圖片 7" descr="13350400654_97a0925c53_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984"/>
            <a:ext cx="9144000" cy="3573016"/>
          </a:xfrm>
          <a:prstGeom prst="rect">
            <a:avLst/>
          </a:prstGeom>
        </p:spPr>
      </p:pic>
      <p:pic>
        <p:nvPicPr>
          <p:cNvPr id="7" name="圖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71600" y="1419324"/>
            <a:ext cx="2001317" cy="1107357"/>
          </a:xfrm>
          <a:prstGeom prst="rect">
            <a:avLst/>
          </a:prstGeom>
        </p:spPr>
      </p:pic>
      <p:pic>
        <p:nvPicPr>
          <p:cNvPr id="10" name="圖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923928" y="1347316"/>
            <a:ext cx="1499429" cy="1188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5856" y="1635348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white">
                    <a:lumMod val="50000"/>
                  </a:prstClr>
                </a:solidFill>
              </a:rPr>
              <a:t>X</a:t>
            </a:r>
            <a:endParaRPr lang="en-US" sz="4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1635348"/>
            <a:ext cx="686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white">
                    <a:lumMod val="50000"/>
                  </a:prstClr>
                </a:solidFill>
                <a:sym typeface="Wingdings" pitchFamily="2" charset="2"/>
              </a:rPr>
              <a:t></a:t>
            </a:r>
            <a:endParaRPr lang="en-US" sz="40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圖片 2" descr="nextgenicann-singapore-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3607"/>
            <a:ext cx="2430722" cy="1274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70317" y="5589240"/>
            <a:ext cx="1673683" cy="1268760"/>
            <a:chOff x="971600" y="3032957"/>
            <a:chExt cx="2232248" cy="1692187"/>
          </a:xfrm>
        </p:grpSpPr>
        <p:sp>
          <p:nvSpPr>
            <p:cNvPr id="16" name="矩形 4"/>
            <p:cNvSpPr/>
            <p:nvPr/>
          </p:nvSpPr>
          <p:spPr>
            <a:xfrm>
              <a:off x="971600" y="3032957"/>
              <a:ext cx="2232248" cy="1692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prstClr val="black"/>
                </a:solidFill>
              </a:endParaRPr>
            </a:p>
          </p:txBody>
        </p:sp>
        <p:pic>
          <p:nvPicPr>
            <p:cNvPr id="18" name="圖片 2" descr="logo-300x214-30apr14-en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129" y="3260982"/>
              <a:ext cx="1828888" cy="1305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7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bcdn-sphotos-b-a.akamaihd.net/hphotos-ak-xfp1/t31.0-8/10560324_710410385662147_6162563703095075098_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332656"/>
            <a:ext cx="2962672" cy="63408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YIGF.Asia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6136" y="1052736"/>
            <a:ext cx="334786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Youth IGF Camp </a:t>
            </a:r>
            <a:b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</a:rPr>
              <a:t>Delhi, India</a:t>
            </a:r>
            <a:b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</a:rPr>
              <a:t>3-6 Aug 2014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522696"/>
            <a:ext cx="3394720" cy="21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3816424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/>
              <a:t>HK-GZ IG Workshop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400" dirty="0" smtClean="0"/>
              <a:t>Hong Kong</a:t>
            </a:r>
            <a:br>
              <a:rPr lang="en-US" altLang="zh-TW" sz="2400" dirty="0" smtClean="0"/>
            </a:br>
            <a:r>
              <a:rPr lang="en-US" altLang="zh-TW" sz="2400" dirty="0" smtClean="0"/>
              <a:t>18 Jan 201</a:t>
            </a:r>
            <a:r>
              <a:rPr lang="en-GB" altLang="zh-TW" sz="2400" dirty="0" smtClean="0"/>
              <a:t>5</a:t>
            </a:r>
            <a:endParaRPr kumimoji="1" lang="zh-TW" alt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2656409"/>
            <a:ext cx="432048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dirty="0" err="1" smtClean="0">
                <a:solidFill>
                  <a:prstClr val="white"/>
                </a:solidFill>
              </a:rPr>
              <a:t>PreUni</a:t>
            </a:r>
            <a:r>
              <a:rPr lang="en-US" altLang="zh-TW" dirty="0" smtClean="0">
                <a:solidFill>
                  <a:prstClr val="white"/>
                </a:solidFill>
              </a:rPr>
              <a:t> Workshop</a:t>
            </a:r>
            <a:br>
              <a:rPr lang="en-US" altLang="zh-TW" dirty="0" smtClean="0">
                <a:solidFill>
                  <a:prstClr val="white"/>
                </a:solidFill>
              </a:rPr>
            </a:br>
            <a:r>
              <a:rPr lang="en-US" altLang="zh-TW" sz="2400" dirty="0" smtClean="0">
                <a:solidFill>
                  <a:prstClr val="white"/>
                </a:solidFill>
              </a:rPr>
              <a:t>Hong Kong</a:t>
            </a:r>
            <a:br>
              <a:rPr lang="en-US" altLang="zh-TW" sz="2400" dirty="0" smtClean="0">
                <a:solidFill>
                  <a:prstClr val="white"/>
                </a:solidFill>
              </a:rPr>
            </a:br>
            <a:r>
              <a:rPr lang="fr-FR" altLang="zh-TW" sz="2400" dirty="0" smtClean="0">
                <a:solidFill>
                  <a:prstClr val="white"/>
                </a:solidFill>
              </a:rPr>
              <a:t>14</a:t>
            </a:r>
            <a:r>
              <a:rPr lang="fr-FR" altLang="zh-TW" sz="2400" dirty="0">
                <a:solidFill>
                  <a:prstClr val="white"/>
                </a:solidFill>
              </a:rPr>
              <a:t>, </a:t>
            </a:r>
            <a:r>
              <a:rPr lang="fr-FR" altLang="zh-TW" sz="2400" dirty="0" smtClean="0">
                <a:solidFill>
                  <a:prstClr val="white"/>
                </a:solidFill>
              </a:rPr>
              <a:t>15 &amp; 21 Jun </a:t>
            </a:r>
            <a:r>
              <a:rPr lang="fr-FR" altLang="zh-TW" sz="2400" dirty="0">
                <a:solidFill>
                  <a:prstClr val="white"/>
                </a:solidFill>
              </a:rPr>
              <a:t>2014</a:t>
            </a:r>
            <a:endParaRPr lang="en-US" altLang="zh-TW" sz="2400" dirty="0">
              <a:solidFill>
                <a:prstClr val="white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95736" y="26064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600" dirty="0">
                <a:solidFill>
                  <a:srgbClr val="1F497D">
                    <a:lumMod val="40000"/>
                    <a:lumOff val="60000"/>
                  </a:srgbClr>
                </a:solidFill>
                <a:latin typeface="Arial"/>
                <a:cs typeface="Arial"/>
              </a:rPr>
              <a:t>University Students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155" y="1124745"/>
            <a:ext cx="2784309" cy="2088231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124744"/>
            <a:ext cx="1632181" cy="1224136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65" y="3356992"/>
            <a:ext cx="1632180" cy="1224135"/>
          </a:xfrm>
          <a:prstGeom prst="rect">
            <a:avLst/>
          </a:prstGeom>
        </p:spPr>
      </p:pic>
      <p:pic>
        <p:nvPicPr>
          <p:cNvPr id="18" name="圖片 17" descr="10453045_688191641217355_7531539521816566757_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221088"/>
            <a:ext cx="2336121" cy="1558174"/>
          </a:xfrm>
          <a:prstGeom prst="rect">
            <a:avLst/>
          </a:prstGeom>
        </p:spPr>
      </p:pic>
      <p:pic>
        <p:nvPicPr>
          <p:cNvPr id="19" name="圖片 18" descr="10463689_688191894550663_6428331651639697000_o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233419"/>
            <a:ext cx="3961249" cy="15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380659_452548701514341_3385847182657434975_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9144000" cy="4986131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5880" y="394652"/>
            <a:ext cx="8229600" cy="634083"/>
          </a:xfrm>
        </p:spPr>
        <p:txBody>
          <a:bodyPr>
            <a:normAutofit fontScale="90000"/>
          </a:bodyPr>
          <a:lstStyle/>
          <a:p>
            <a:r>
              <a:rPr kumimoji="1" lang="en-GB" altLang="zh-TW" dirty="0" err="1" smtClean="0">
                <a:latin typeface="Helvetica"/>
                <a:cs typeface="Helvetica"/>
              </a:rPr>
              <a:t>NetY.Asia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1" name="圖片 4" descr="10556944_474102172692327_6281339855819847195_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037281"/>
            <a:ext cx="4572000" cy="282071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26175"/>
            <a:ext cx="4572000" cy="2831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28735"/>
            <a:ext cx="9144000" cy="960105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722391" y="260648"/>
            <a:ext cx="318244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835670"/>
            <a:ext cx="9144000" cy="2329634"/>
          </a:xfrm>
          <a:prstGeom prst="rect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0" y="1917835"/>
            <a:ext cx="9144000" cy="1916832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777686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/>
              <a:t>yIGF@</a:t>
            </a:r>
            <a:r>
              <a:rPr lang="en-US" altLang="zh-TW" dirty="0" smtClean="0"/>
              <a:t>IGF2015 </a:t>
            </a:r>
            <a:r>
              <a:rPr lang="en-US" altLang="zh-TW" dirty="0"/>
              <a:t>Brazil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23528" y="3878216"/>
            <a:ext cx="8496944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kumimoji="1" lang="en-GB" altLang="zh-TW" dirty="0">
                <a:solidFill>
                  <a:prstClr val="white"/>
                </a:solidFill>
              </a:rPr>
              <a:t>Children and Youth Conference </a:t>
            </a:r>
            <a:r>
              <a:rPr kumimoji="1" lang="en-GB" altLang="zh-TW" dirty="0" smtClean="0">
                <a:solidFill>
                  <a:prstClr val="white"/>
                </a:solidFill>
              </a:rPr>
              <a:t/>
            </a:r>
            <a:br>
              <a:rPr kumimoji="1" lang="en-GB" altLang="zh-TW" dirty="0" smtClean="0">
                <a:solidFill>
                  <a:prstClr val="white"/>
                </a:solidFill>
              </a:rPr>
            </a:br>
            <a:r>
              <a:rPr kumimoji="1" lang="en-GB" altLang="zh-TW" dirty="0" smtClean="0">
                <a:solidFill>
                  <a:prstClr val="white"/>
                </a:solidFill>
              </a:rPr>
              <a:t>@ </a:t>
            </a:r>
            <a:r>
              <a:rPr kumimoji="1" lang="en-GB" altLang="zh-TW" dirty="0">
                <a:solidFill>
                  <a:prstClr val="white"/>
                </a:solidFill>
              </a:rPr>
              <a:t>World Internet </a:t>
            </a:r>
            <a:r>
              <a:rPr kumimoji="1" lang="en-GB" altLang="zh-TW" dirty="0" smtClean="0">
                <a:solidFill>
                  <a:prstClr val="white"/>
                </a:solidFill>
              </a:rPr>
              <a:t>Conference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" name="圖片 23" descr="Screen Shot 2014-11-24 at 1.43.10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832" y="5040778"/>
            <a:ext cx="2399344" cy="76754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2236146"/>
            <a:ext cx="777686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dirty="0" err="1" smtClean="0">
                <a:solidFill>
                  <a:prstClr val="white"/>
                </a:solidFill>
              </a:rPr>
              <a:t>NetMission</a:t>
            </a:r>
            <a:r>
              <a:rPr lang="en-US" altLang="zh-TW" dirty="0" smtClean="0">
                <a:solidFill>
                  <a:prstClr val="white"/>
                </a:solidFill>
              </a:rPr>
              <a:t> @ Paraguay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8022" y="640853"/>
            <a:ext cx="2356625" cy="77297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476672"/>
            <a:ext cx="1594222" cy="100811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380162"/>
            <a:ext cx="1656184" cy="914214"/>
          </a:xfrm>
          <a:prstGeom prst="rect">
            <a:avLst/>
          </a:prstGeom>
        </p:spPr>
      </p:pic>
      <p:pic>
        <p:nvPicPr>
          <p:cNvPr id="2" name="圖片 1" descr="Flag_of_Paraguay (1)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452170"/>
            <a:ext cx="1872208" cy="102971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6444208" y="4584182"/>
            <a:ext cx="2333059" cy="1296144"/>
            <a:chOff x="6300192" y="4365104"/>
            <a:chExt cx="2592288" cy="1440160"/>
          </a:xfrm>
        </p:grpSpPr>
        <p:sp>
          <p:nvSpPr>
            <p:cNvPr id="9" name="矩形 8"/>
            <p:cNvSpPr/>
            <p:nvPr/>
          </p:nvSpPr>
          <p:spPr>
            <a:xfrm>
              <a:off x="6300192" y="4365104"/>
              <a:ext cx="2592288" cy="14401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圖片 7" descr="S130347T1416363538194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4" b="7408"/>
            <a:stretch/>
          </p:blipFill>
          <p:spPr>
            <a:xfrm>
              <a:off x="6372200" y="4437112"/>
              <a:ext cx="2413000" cy="1305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2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63392"/>
            <a:ext cx="7772400" cy="1728192"/>
          </a:xfrm>
        </p:spPr>
        <p:txBody>
          <a:bodyPr/>
          <a:lstStyle/>
          <a:p>
            <a:r>
              <a:rPr lang="en-US" dirty="0" err="1" smtClean="0"/>
              <a:t>Go.Asia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 b="29328"/>
          <a:stretch>
            <a:fillRect/>
          </a:stretch>
        </p:blipFill>
        <p:spPr bwMode="auto">
          <a:xfrm>
            <a:off x="6560764" y="2594169"/>
            <a:ext cx="1480296" cy="12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4905554" y="2571744"/>
            <a:ext cx="1046547" cy="12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1214414" y="2641496"/>
            <a:ext cx="1260657" cy="11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3083732" y="2650367"/>
            <a:ext cx="1213161" cy="110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0" y="0"/>
            <a:ext cx="4809841" cy="4941168"/>
          </a:xfrm>
          <a:prstGeom prst="rect">
            <a:avLst/>
          </a:prstGeom>
        </p:spPr>
      </p:pic>
      <p:pic>
        <p:nvPicPr>
          <p:cNvPr id="6" name="Picture 5" descr="chart_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37520"/>
            <a:ext cx="9144000" cy="43204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9992" y="-92546"/>
            <a:ext cx="4768977" cy="2754817"/>
            <a:chOff x="-92890" y="-92546"/>
            <a:chExt cx="9445424" cy="54561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419872" y="3031510"/>
              <a:ext cx="3238774" cy="20495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rot="21029570">
              <a:off x="268785" y="199356"/>
              <a:ext cx="2168063" cy="2360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rot="759119">
              <a:off x="6676632" y="1855783"/>
              <a:ext cx="2675902" cy="35078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 rot="21109212">
              <a:off x="-92890" y="2666062"/>
              <a:ext cx="3528637" cy="24964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/>
          </p:blipFill>
          <p:spPr>
            <a:xfrm rot="413723">
              <a:off x="5419617" y="48964"/>
              <a:ext cx="3698377" cy="23474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835696" y="-92546"/>
              <a:ext cx="3384376" cy="2413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3419872" y="1419622"/>
              <a:ext cx="3096186" cy="23557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TextBox 1"/>
          <p:cNvSpPr txBox="1"/>
          <p:nvPr/>
        </p:nvSpPr>
        <p:spPr>
          <a:xfrm>
            <a:off x="6613010" y="4287655"/>
            <a:ext cx="2473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4,500,000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3010" y="4885006"/>
            <a:ext cx="2529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Page Views per Month</a:t>
            </a:r>
            <a:endParaRPr lang="en-C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5347062"/>
            <a:ext cx="2627784" cy="782781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18x</a:t>
            </a:r>
            <a:r>
              <a:rPr lang="en-US" sz="44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in 30mths</a:t>
            </a:r>
            <a:endParaRPr lang="en-CA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11961" y="20538"/>
            <a:ext cx="4968552" cy="684832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3960440" cy="47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653136"/>
            <a:ext cx="3312368" cy="200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_23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440">
            <a:off x="2450050" y="3239192"/>
            <a:ext cx="2804264" cy="191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3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20778"/>
            <a:ext cx="2357422" cy="107727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Renewal of Contract with Macau Government.</a:t>
            </a:r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830149"/>
            <a:ext cx="1623179" cy="58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830149"/>
            <a:ext cx="1820767" cy="124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776193"/>
            <a:ext cx="2376264" cy="85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093"/>
            <a:ext cx="9144000" cy="634083"/>
          </a:xfrm>
          <a:solidFill>
            <a:schemeClr val="tx2">
              <a:lumMod val="20000"/>
              <a:lumOff val="80000"/>
              <a:alpha val="54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1. Income Development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357422" y="2177968"/>
            <a:ext cx="3222690" cy="72008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Implementation of New </a:t>
            </a:r>
            <a:r>
              <a:rPr lang="en-US" sz="2000" dirty="0" err="1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gTLDs</a:t>
            </a:r>
            <a:endParaRPr lang="en-US" sz="2000" dirty="0" smtClean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112" y="1749339"/>
            <a:ext cx="3563888" cy="1148708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Revamp of </a:t>
            </a:r>
            <a:r>
              <a:rPr lang="en-US" sz="2000" dirty="0" err="1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Domains.Asia</a:t>
            </a:r>
            <a:endParaRPr lang="en-US" sz="2000" dirty="0" smtClean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algn="ctr"/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into Retail Showcase</a:t>
            </a:r>
          </a:p>
          <a:p>
            <a:pPr algn="ctr"/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site for .Asia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2898047"/>
            <a:ext cx="9144000" cy="1755089"/>
            <a:chOff x="0" y="2898047"/>
            <a:chExt cx="9144000" cy="1755089"/>
          </a:xfrm>
        </p:grpSpPr>
        <p:sp>
          <p:nvSpPr>
            <p:cNvPr id="4" name="Rectangle 3"/>
            <p:cNvSpPr/>
            <p:nvPr/>
          </p:nvSpPr>
          <p:spPr>
            <a:xfrm>
              <a:off x="0" y="2898047"/>
              <a:ext cx="9144000" cy="17550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37067" y="3074784"/>
              <a:ext cx="46698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latin typeface="Helvetica-Light" panose="020B0404020202030204" pitchFamily="34" charset="0"/>
                </a:rPr>
                <a:t>2. Industry </a:t>
              </a:r>
              <a:r>
                <a:rPr lang="en-US" sz="3200" b="1" dirty="0">
                  <a:solidFill>
                    <a:prstClr val="white"/>
                  </a:solidFill>
                  <a:latin typeface="Helvetica-Light" panose="020B0404020202030204" pitchFamily="34" charset="0"/>
                </a:rPr>
                <a:t>Development</a:t>
              </a:r>
              <a:endParaRPr lang="en-CA" sz="3200" b="1" dirty="0">
                <a:solidFill>
                  <a:prstClr val="white"/>
                </a:solidFill>
                <a:latin typeface="Helvetica-Light" panose="020B04040202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29937" y="3646536"/>
              <a:ext cx="42841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Asia Pacific gTLD </a:t>
              </a:r>
              <a:r>
                <a:rPr lang="en-US" sz="2000" dirty="0" smtClean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Registries &amp; Registrars</a:t>
              </a:r>
              <a:endParaRPr lang="en-US" sz="2000" dirty="0">
                <a:solidFill>
                  <a:srgbClr val="1F497D">
                    <a:lumMod val="40000"/>
                    <a:lumOff val="60000"/>
                  </a:srgbClr>
                </a:solidFill>
              </a:endParaRPr>
            </a:p>
            <a:p>
              <a:pPr algn="ctr"/>
              <a:r>
                <a:rPr lang="en-US" sz="2000" dirty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Internet of Names</a:t>
              </a:r>
              <a:endParaRPr lang="en-CA" sz="2000" dirty="0">
                <a:solidFill>
                  <a:srgbClr val="1F497D">
                    <a:lumMod val="40000"/>
                    <a:lumOff val="60000"/>
                  </a:srgb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09" y="4604073"/>
            <a:ext cx="9144000" cy="2253927"/>
            <a:chOff x="4809" y="4604073"/>
            <a:chExt cx="9144000" cy="2253927"/>
          </a:xfrm>
        </p:grpSpPr>
        <p:sp>
          <p:nvSpPr>
            <p:cNvPr id="18" name="Rectangle 17"/>
            <p:cNvSpPr/>
            <p:nvPr/>
          </p:nvSpPr>
          <p:spPr>
            <a:xfrm>
              <a:off x="4809" y="4604073"/>
              <a:ext cx="9144000" cy="225392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195736" y="4926174"/>
              <a:ext cx="4968498" cy="915559"/>
              <a:chOff x="1214414" y="5202463"/>
              <a:chExt cx="6826646" cy="125796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40000"/>
              </a:blip>
              <a:srcRect b="29328"/>
              <a:stretch>
                <a:fillRect/>
              </a:stretch>
            </p:blipFill>
            <p:spPr bwMode="auto">
              <a:xfrm>
                <a:off x="6560764" y="5224888"/>
                <a:ext cx="1480296" cy="1213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40000"/>
              </a:blip>
              <a:srcRect/>
              <a:stretch>
                <a:fillRect/>
              </a:stretch>
            </p:blipFill>
            <p:spPr bwMode="auto">
              <a:xfrm>
                <a:off x="4905554" y="5202463"/>
                <a:ext cx="1046547" cy="1257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40000"/>
              </a:blip>
              <a:srcRect/>
              <a:stretch>
                <a:fillRect/>
              </a:stretch>
            </p:blipFill>
            <p:spPr bwMode="auto">
              <a:xfrm>
                <a:off x="1214414" y="5272215"/>
                <a:ext cx="1260657" cy="1118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40000"/>
              </a:blip>
              <a:srcRect/>
              <a:stretch>
                <a:fillRect/>
              </a:stretch>
            </p:blipFill>
            <p:spPr bwMode="auto">
              <a:xfrm>
                <a:off x="3083732" y="5281086"/>
                <a:ext cx="1213161" cy="1100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796502" y="6112119"/>
              <a:ext cx="52629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Helvetica-Light" panose="020B0404020202030204" pitchFamily="34" charset="0"/>
                </a:rPr>
                <a:t>3. Community Development</a:t>
              </a:r>
              <a:endParaRPr lang="en-CA" sz="3200" b="1" dirty="0">
                <a:solidFill>
                  <a:srgbClr val="4F81BD">
                    <a:lumMod val="60000"/>
                    <a:lumOff val="40000"/>
                  </a:srgbClr>
                </a:solidFill>
                <a:latin typeface="Helvetica-Light" panose="020B0404020202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504" y="6021288"/>
              <a:ext cx="35863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Expansion Across Asia</a:t>
              </a:r>
            </a:p>
            <a:p>
              <a:r>
                <a:rPr lang="en-US" sz="2000" dirty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Expansion on Leveraged </a:t>
              </a:r>
              <a:r>
                <a:rPr lang="en-US" sz="2000" dirty="0" smtClean="0">
                  <a:solidFill>
                    <a:srgbClr val="1F497D">
                      <a:lumMod val="40000"/>
                      <a:lumOff val="60000"/>
                    </a:srgbClr>
                  </a:solidFill>
                </a:rPr>
                <a:t>Funding</a:t>
              </a:r>
              <a:endParaRPr lang="en-US" sz="2000" dirty="0">
                <a:solidFill>
                  <a:srgbClr val="1F497D">
                    <a:lumMod val="40000"/>
                    <a:lumOff val="6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chef-poster-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1" b="55756"/>
          <a:stretch/>
        </p:blipFill>
        <p:spPr>
          <a:xfrm>
            <a:off x="0" y="1119539"/>
            <a:ext cx="9144000" cy="57384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SciChef.Asia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79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x30inchBanner_F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r="2346" b="8053"/>
          <a:stretch/>
        </p:blipFill>
        <p:spPr>
          <a:xfrm>
            <a:off x="-21580" y="-18380"/>
            <a:ext cx="9165580" cy="370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b="5438"/>
          <a:stretch/>
        </p:blipFill>
        <p:spPr>
          <a:xfrm>
            <a:off x="-30584" y="2623468"/>
            <a:ext cx="917458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FoodRevolutionDay.Asia</a:t>
            </a:r>
            <a:endParaRPr lang="en-CA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84151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4077072"/>
            <a:ext cx="88484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1" y="476672"/>
            <a:ext cx="4416014" cy="47314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96136" y="2202303"/>
            <a:ext cx="3127802" cy="4353200"/>
            <a:chOff x="4932040" y="999675"/>
            <a:chExt cx="3991898" cy="55558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6056" y="999675"/>
              <a:ext cx="3473896" cy="10900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2040" y="2444440"/>
              <a:ext cx="3024336" cy="13966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232" y="3645024"/>
              <a:ext cx="2263706" cy="2910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0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b="4824"/>
          <a:stretch>
            <a:fillRect/>
          </a:stretch>
        </p:blipFill>
        <p:spPr bwMode="auto">
          <a:xfrm>
            <a:off x="0" y="1220505"/>
            <a:ext cx="9144000" cy="563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0"/>
            <a:ext cx="3894052" cy="2143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MandelaDay.Asia</a:t>
            </a:r>
            <a:endParaRPr lang="en-CA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2420888"/>
            <a:ext cx="147474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4096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116632"/>
            <a:ext cx="2969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E739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www.give.asia</a:t>
            </a:r>
            <a:endParaRPr lang="en-CA" sz="3200" b="1" dirty="0">
              <a:solidFill>
                <a:srgbClr val="E7398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1347" y="1340768"/>
            <a:ext cx="176969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65808"/>
            <a:ext cx="1752600" cy="1270000"/>
          </a:xfrm>
          <a:prstGeom prst="rect">
            <a:avLst/>
          </a:prstGeom>
        </p:spPr>
      </p:pic>
      <p:pic>
        <p:nvPicPr>
          <p:cNvPr id="8" name="圖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950"/>
          <a:stretch/>
        </p:blipFill>
        <p:spPr>
          <a:xfrm>
            <a:off x="60287" y="4697761"/>
            <a:ext cx="9289032" cy="1152128"/>
          </a:xfrm>
          <a:prstGeom prst="rect">
            <a:avLst/>
          </a:prstGeom>
        </p:spPr>
      </p:pic>
      <p:pic>
        <p:nvPicPr>
          <p:cNvPr id="9" name="圖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386" b="1761"/>
          <a:stretch/>
        </p:blipFill>
        <p:spPr>
          <a:xfrm>
            <a:off x="60287" y="5849889"/>
            <a:ext cx="9289032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052736"/>
            <a:ext cx="6156177" cy="16709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7186"/>
            <a:ext cx="9144000" cy="4160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57518" y="1052736"/>
            <a:ext cx="3086482" cy="164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60648"/>
            <a:ext cx="14747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51720" y="274637"/>
            <a:ext cx="6635080" cy="634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Asian NGO Platform &amp;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4625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3096"/>
            <a:ext cx="9144000" cy="25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573017"/>
            <a:ext cx="9144000" cy="720080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Supporting Elephant Parade &amp; Free the Children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949280"/>
            <a:ext cx="14747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3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58044"/>
            <a:ext cx="7772400" cy="1728192"/>
          </a:xfrm>
        </p:spPr>
        <p:txBody>
          <a:bodyPr/>
          <a:lstStyle/>
          <a:p>
            <a:r>
              <a:rPr lang="en-US" dirty="0" err="1" smtClean="0"/>
              <a:t>Love.from.Asia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 b="29328"/>
          <a:stretch>
            <a:fillRect/>
          </a:stretch>
        </p:blipFill>
        <p:spPr bwMode="auto">
          <a:xfrm>
            <a:off x="6560764" y="2679505"/>
            <a:ext cx="1480296" cy="12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4905554" y="2657080"/>
            <a:ext cx="1046547" cy="12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1214414" y="2726832"/>
            <a:ext cx="1260657" cy="11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3083732" y="2735703"/>
            <a:ext cx="1213161" cy="110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4153858"/>
            <a:ext cx="6400800" cy="14897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rial Black" pitchFamily="34" charset="0"/>
              </a:rPr>
              <a:t>AsianFilmAwards.Asia</a:t>
            </a:r>
            <a:endParaRPr lang="en-CA" dirty="0">
              <a:latin typeface="Arial Black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Asian Oscars</a:t>
            </a:r>
            <a:endParaRPr lang="en-CA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 t="8247"/>
          <a:stretch>
            <a:fillRect/>
          </a:stretch>
        </p:blipFill>
        <p:spPr bwMode="auto">
          <a:xfrm>
            <a:off x="0" y="1500174"/>
            <a:ext cx="913281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26978" name="Picture 2" descr="Connecting Asia with One Domai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3933056"/>
          </a:xfrm>
          <a:prstGeom prst="rect">
            <a:avLst/>
          </a:prstGeom>
          <a:noFill/>
        </p:spPr>
      </p:pic>
      <p:pic>
        <p:nvPicPr>
          <p:cNvPr id="4" name="Picture 2" descr="Make .Asia Your Busines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92696"/>
            <a:ext cx="9144000" cy="2808312"/>
          </a:xfrm>
          <a:prstGeom prst="rect">
            <a:avLst/>
          </a:prstGeom>
          <a:noFill/>
        </p:spPr>
      </p:pic>
      <p:pic>
        <p:nvPicPr>
          <p:cNvPr id="5" name="Picture 2" descr="Enhance SEO and Make a Difference in Asi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221088"/>
            <a:ext cx="9144000" cy="2636912"/>
          </a:xfrm>
          <a:prstGeom prst="rect">
            <a:avLst/>
          </a:prstGeom>
          <a:noFill/>
        </p:spPr>
      </p:pic>
      <p:pic>
        <p:nvPicPr>
          <p:cNvPr id="6" name="Picture 2" descr="Connecting Asia with One Doma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429000"/>
            <a:ext cx="914400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1369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02 at 4.00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1595885" cy="510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biff2011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9117" r="5373" b="29117"/>
          <a:stretch>
            <a:fillRect/>
          </a:stretch>
        </p:blipFill>
        <p:spPr bwMode="auto">
          <a:xfrm>
            <a:off x="1078315" y="5514469"/>
            <a:ext cx="2209989" cy="72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tokyo_1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21" y="5461169"/>
            <a:ext cx="1539232" cy="72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HKIFF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91414"/>
            <a:ext cx="2332234" cy="7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635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59992_10152689945311476_8479265698095631391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" y="3425530"/>
            <a:ext cx="4576373" cy="343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984585_10152689928846476_2992344147393995289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5" y="-2704"/>
            <a:ext cx="4591316" cy="34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890370_10152689890371476_7782659660256290833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89" y="-2705"/>
            <a:ext cx="4591316" cy="34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lm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88" y="3417213"/>
            <a:ext cx="4591317" cy="344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9316" y="2708920"/>
            <a:ext cx="9151975" cy="1008112"/>
          </a:xfrm>
          <a:solidFill>
            <a:schemeClr val="tx1">
              <a:alpha val="6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AFA Academy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19316" y="4437112"/>
            <a:ext cx="9151975" cy="847960"/>
          </a:xfrm>
          <a:solidFill>
            <a:schemeClr val="tx1">
              <a:alpha val="85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Voting Jury for the AFA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Online Screening &amp; Voting System</a:t>
            </a:r>
            <a:endParaRPr lang="en-C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-19700" y="1076940"/>
            <a:ext cx="9151975" cy="84796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From a few select jury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 hundreds of past winners and nominees</a:t>
            </a:r>
            <a:endParaRPr lang="en-C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830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095" b="5559"/>
          <a:stretch/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81128"/>
            <a:ext cx="9144000" cy="1015663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9th Asian Film Awards Presentation Ceremony</a:t>
            </a:r>
            <a:b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25 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March 2015 (Wednesday)</a:t>
            </a:r>
            <a:b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Venetian Theatre, </a:t>
            </a: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Macau</a:t>
            </a:r>
            <a:endParaRPr lang="en-US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045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LAFV019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 bwMode="auto">
          <a:xfrm>
            <a:off x="-1" y="1088740"/>
            <a:ext cx="916041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wnloa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 b="24562"/>
          <a:stretch/>
        </p:blipFill>
        <p:spPr bwMode="auto">
          <a:xfrm>
            <a:off x="856" y="-171400"/>
            <a:ext cx="915955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4869160"/>
            <a:ext cx="9144001" cy="1296145"/>
          </a:xfrm>
          <a:solidFill>
            <a:schemeClr val="tx1">
              <a:alpha val="49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Masterclasses, Study Tours &amp; Exchange</a:t>
            </a:r>
            <a:endParaRPr lang="en-CA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812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63392"/>
            <a:ext cx="7772400" cy="1728192"/>
          </a:xfrm>
        </p:spPr>
        <p:txBody>
          <a:bodyPr/>
          <a:lstStyle/>
          <a:p>
            <a:r>
              <a:rPr lang="en-US" dirty="0" err="1" smtClean="0"/>
              <a:t>Dot.Asia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 b="29328"/>
          <a:stretch>
            <a:fillRect/>
          </a:stretch>
        </p:blipFill>
        <p:spPr bwMode="auto">
          <a:xfrm>
            <a:off x="6560764" y="2594169"/>
            <a:ext cx="1480296" cy="12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4905554" y="2571744"/>
            <a:ext cx="1046547" cy="12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1214414" y="2641496"/>
            <a:ext cx="1260657" cy="11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1000"/>
          </a:blip>
          <a:srcRect/>
          <a:stretch>
            <a:fillRect/>
          </a:stretch>
        </p:blipFill>
        <p:spPr bwMode="auto">
          <a:xfrm>
            <a:off x="3083732" y="2650367"/>
            <a:ext cx="1213161" cy="110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nicholas\Desktop\pix for card\B&amp;W great pi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500222"/>
            <a:ext cx="9144000" cy="733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6146" name="Object 2050"/>
          <p:cNvGraphicFramePr>
            <a:graphicFrameLocks noChangeAspect="1"/>
          </p:cNvGraphicFramePr>
          <p:nvPr/>
        </p:nvGraphicFramePr>
        <p:xfrm>
          <a:off x="2571736" y="5214950"/>
          <a:ext cx="4065751" cy="16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92" name="Image" r:id="rId4" imgW="13003175" imgH="5053968" progId="">
                  <p:embed/>
                </p:oleObj>
              </mc:Choice>
              <mc:Fallback>
                <p:oleObj name="Image" r:id="rId4" imgW="13003175" imgH="5053968" progId="">
                  <p:embed/>
                  <p:pic>
                    <p:nvPicPr>
                      <p:cNvPr id="0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5214950"/>
                        <a:ext cx="4065751" cy="16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95936" y="1628800"/>
            <a:ext cx="4055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www.olpc.asia</a:t>
            </a:r>
            <a:endParaRPr lang="en-CA" sz="44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/>
          <a:srcRect l="5510" r="63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70"/>
          </a:xfrm>
          <a:solidFill>
            <a:schemeClr val="tx1">
              <a:alpha val="61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www.MaD.asia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1610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isif.asia/theme/default/images/isif_grants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780928"/>
            <a:ext cx="7390461" cy="40770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/>
          <a:srcRect l="8025" r="12963"/>
          <a:stretch>
            <a:fillRect/>
          </a:stretch>
        </p:blipFill>
        <p:spPr bwMode="auto">
          <a:xfrm>
            <a:off x="0" y="0"/>
            <a:ext cx="9144000" cy="684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86916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Asia Pacific Regional Internet Governance Forum (</a:t>
            </a:r>
            <a:r>
              <a:rPr lang="en-US" dirty="0" err="1" smtClean="0"/>
              <a:t>APrIGF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94832"/>
          </a:xfrm>
        </p:spPr>
        <p:txBody>
          <a:bodyPr/>
          <a:lstStyle/>
          <a:p>
            <a:r>
              <a:rPr lang="en-US" dirty="0" smtClean="0"/>
              <a:t>2010: Hong Kong</a:t>
            </a:r>
          </a:p>
          <a:p>
            <a:r>
              <a:rPr lang="en-US" dirty="0" smtClean="0"/>
              <a:t>2011: Singapore</a:t>
            </a:r>
          </a:p>
          <a:p>
            <a:r>
              <a:rPr lang="en-US" dirty="0" smtClean="0"/>
              <a:t>2012: Tokyo</a:t>
            </a:r>
          </a:p>
          <a:p>
            <a:r>
              <a:rPr lang="en-US" dirty="0" smtClean="0"/>
              <a:t>2013: Seoul</a:t>
            </a:r>
          </a:p>
          <a:p>
            <a:r>
              <a:rPr lang="en-US" dirty="0" smtClean="0"/>
              <a:t>2014: Delhi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2015: Macau – June 30 – July 3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63"/>
          <a:stretch/>
        </p:blipFill>
        <p:spPr>
          <a:xfrm>
            <a:off x="-36512" y="-10154"/>
            <a:ext cx="9433048" cy="68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nicholas\Desktop\pix for card\B&amp;W great pix.jpg"/>
          <p:cNvPicPr>
            <a:picLocks noChangeAspect="1" noChangeArrowheads="1"/>
          </p:cNvPicPr>
          <p:nvPr/>
        </p:nvPicPr>
        <p:blipFill>
          <a:blip r:embed="rId2" cstate="screen"/>
          <a:srcRect t="20466" b="9181"/>
          <a:stretch>
            <a:fillRect/>
          </a:stretch>
        </p:blipFill>
        <p:spPr bwMode="auto">
          <a:xfrm>
            <a:off x="1" y="0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36096" y="241112"/>
            <a:ext cx="343079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884054"/>
            <a:ext cx="3430789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36096" y="1741310"/>
            <a:ext cx="3429024" cy="228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36096" y="2384252"/>
            <a:ext cx="343079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436096" y="3000396"/>
            <a:ext cx="3429023" cy="22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36096" y="3633137"/>
            <a:ext cx="3429024" cy="232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436096" y="4214842"/>
            <a:ext cx="342902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9512" y="5108909"/>
            <a:ext cx="4968552" cy="349818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Every .Asia Domain Contributes to Internet Development in Asia</a:t>
            </a:r>
            <a:endParaRPr lang="en-CA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58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.Asia Registry Technical Updates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48972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</a:rPr>
              <a:t>Afilias</a:t>
            </a:r>
            <a:endParaRPr lang="en-CA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Financial Report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Fiscal Year Ending September 30, 201</a:t>
            </a:r>
            <a:r>
              <a:rPr lang="en-US" dirty="0" smtClean="0"/>
              <a:t>4</a:t>
            </a:r>
          </a:p>
          <a:p>
            <a:r>
              <a:rPr lang="en-US" dirty="0" smtClean="0"/>
              <a:t>October 2013 – September 2014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Strategic Plan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928793"/>
          </a:xfrm>
          <a:prstGeom prst="rect">
            <a:avLst/>
          </a:prstGeom>
          <a:solidFill>
            <a:schemeClr val="accent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4464" y="332656"/>
            <a:ext cx="91484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Helvetica-Light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2007-2010: .Asia Launch</a:t>
            </a:r>
            <a:endParaRPr lang="en-CA" sz="3200" dirty="0"/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0" y="908720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smtClean="0">
                <a:solidFill>
                  <a:schemeClr val="bg1">
                    <a:lumMod val="65000"/>
                  </a:schemeClr>
                </a:solidFill>
              </a:rPr>
              <a:t>Sunrise, </a:t>
            </a:r>
            <a:r>
              <a:rPr lang="en-CA" sz="2000" dirty="0" err="1" smtClean="0">
                <a:solidFill>
                  <a:schemeClr val="bg1">
                    <a:lumMod val="65000"/>
                  </a:schemeClr>
                </a:solidFill>
              </a:rPr>
              <a:t>Landrush</a:t>
            </a:r>
            <a:r>
              <a:rPr lang="en-CA" sz="2000" dirty="0" smtClean="0">
                <a:solidFill>
                  <a:schemeClr val="bg1">
                    <a:lumMod val="65000"/>
                  </a:schemeClr>
                </a:solidFill>
              </a:rPr>
              <a:t>, Auctions</a:t>
            </a:r>
          </a:p>
          <a:p>
            <a:r>
              <a:rPr lang="en-CA" sz="2000" dirty="0" smtClean="0">
                <a:solidFill>
                  <a:schemeClr val="bg1">
                    <a:lumMod val="65000"/>
                  </a:schemeClr>
                </a:solidFill>
              </a:rPr>
              <a:t>Pioneer Domains</a:t>
            </a:r>
            <a:endParaRPr lang="en-CA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26033" y="1916832"/>
            <a:ext cx="9165569" cy="983332"/>
            <a:chOff x="-26033" y="1916832"/>
            <a:chExt cx="9165569" cy="983332"/>
          </a:xfrm>
        </p:grpSpPr>
        <p:sp>
          <p:nvSpPr>
            <p:cNvPr id="7" name="Rectangle 6"/>
            <p:cNvSpPr/>
            <p:nvPr/>
          </p:nvSpPr>
          <p:spPr>
            <a:xfrm>
              <a:off x="-4464" y="1916832"/>
              <a:ext cx="9144000" cy="98333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-26033" y="1977269"/>
              <a:ext cx="9148464" cy="887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0" kern="1200">
                  <a:solidFill>
                    <a:schemeClr val="bg1"/>
                  </a:solidFill>
                  <a:latin typeface="Helvetica-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2010: Community Contributions</a:t>
              </a:r>
              <a:endPara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9215" y="2900164"/>
            <a:ext cx="9165569" cy="983332"/>
            <a:chOff x="-26033" y="1916832"/>
            <a:chExt cx="9165569" cy="983332"/>
          </a:xfrm>
        </p:grpSpPr>
        <p:sp>
          <p:nvSpPr>
            <p:cNvPr id="20" name="Rectangle 19"/>
            <p:cNvSpPr/>
            <p:nvPr/>
          </p:nvSpPr>
          <p:spPr>
            <a:xfrm>
              <a:off x="-4464" y="1916832"/>
              <a:ext cx="9144000" cy="98333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-26033" y="1977269"/>
              <a:ext cx="9148464" cy="887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0" kern="1200">
                  <a:solidFill>
                    <a:schemeClr val="bg1"/>
                  </a:solidFill>
                  <a:latin typeface="Helvetica-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2011: Year of Exploration</a:t>
              </a:r>
              <a:endPara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1569" y="3894393"/>
            <a:ext cx="9165569" cy="983332"/>
            <a:chOff x="-26033" y="1916832"/>
            <a:chExt cx="9165569" cy="983332"/>
          </a:xfrm>
        </p:grpSpPr>
        <p:sp>
          <p:nvSpPr>
            <p:cNvPr id="23" name="Rectangle 22"/>
            <p:cNvSpPr/>
            <p:nvPr/>
          </p:nvSpPr>
          <p:spPr>
            <a:xfrm>
              <a:off x="-4464" y="1916832"/>
              <a:ext cx="9144000" cy="98333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-26033" y="1977269"/>
              <a:ext cx="9148464" cy="887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0" kern="1200">
                  <a:solidFill>
                    <a:schemeClr val="bg1"/>
                  </a:solidFill>
                  <a:latin typeface="Helvetica-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2012: Year of Investments</a:t>
              </a:r>
              <a:endPara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36320" y="4877725"/>
            <a:ext cx="9165569" cy="983332"/>
            <a:chOff x="-26033" y="1916832"/>
            <a:chExt cx="9165569" cy="983332"/>
          </a:xfrm>
        </p:grpSpPr>
        <p:sp>
          <p:nvSpPr>
            <p:cNvPr id="26" name="Rectangle 25"/>
            <p:cNvSpPr/>
            <p:nvPr/>
          </p:nvSpPr>
          <p:spPr>
            <a:xfrm>
              <a:off x="-4464" y="1916832"/>
              <a:ext cx="9144000" cy="98333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-26033" y="1977269"/>
              <a:ext cx="9148464" cy="887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0" kern="1200">
                  <a:solidFill>
                    <a:schemeClr val="bg1"/>
                  </a:solidFill>
                  <a:latin typeface="Helvetica-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2013: Year of Consolidation</a:t>
              </a:r>
              <a:endPara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9502" y="5861057"/>
            <a:ext cx="9165569" cy="983332"/>
            <a:chOff x="-26033" y="1916832"/>
            <a:chExt cx="9165569" cy="983332"/>
          </a:xfrm>
        </p:grpSpPr>
        <p:sp>
          <p:nvSpPr>
            <p:cNvPr id="29" name="Rectangle 28"/>
            <p:cNvSpPr/>
            <p:nvPr/>
          </p:nvSpPr>
          <p:spPr>
            <a:xfrm>
              <a:off x="-4464" y="1916832"/>
              <a:ext cx="9144000" cy="98333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-26033" y="1977269"/>
              <a:ext cx="9148464" cy="887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0" kern="1200">
                  <a:solidFill>
                    <a:schemeClr val="bg1"/>
                  </a:solidFill>
                  <a:latin typeface="Helvetica-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2014: Year of Development</a:t>
              </a:r>
              <a:endPara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2015: Rebalancing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1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2.bp.blogspot.com/-6nFNhWPEEm8/T9j5xoTHRAI/AAAAAAAABOQ/vh7PapxHXF8/s1600/TLDs.PNG"/>
          <p:cNvPicPr>
            <a:picLocks noChangeAspect="1" noChangeArrowheads="1"/>
          </p:cNvPicPr>
          <p:nvPr/>
        </p:nvPicPr>
        <p:blipFill>
          <a:blip r:embed="rId2" cstate="screen">
            <a:grayscl/>
          </a:blip>
          <a:srcRect/>
          <a:stretch>
            <a:fillRect/>
          </a:stretch>
        </p:blipFill>
        <p:spPr bwMode="auto">
          <a:xfrm>
            <a:off x="0" y="188640"/>
            <a:ext cx="9144000" cy="63513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6992"/>
            <a:ext cx="9144000" cy="1268760"/>
          </a:xfrm>
          <a:solidFill>
            <a:schemeClr val="tx1">
              <a:alpha val="73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CA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Recalibrating &amp; Responding</a:t>
            </a:r>
            <a:endParaRPr lang="en-C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87958" y="4690615"/>
            <a:ext cx="3339377" cy="1548424"/>
            <a:chOff x="558969" y="4326195"/>
            <a:chExt cx="3339377" cy="1548424"/>
          </a:xfrm>
        </p:grpSpPr>
        <p:sp>
          <p:nvSpPr>
            <p:cNvPr id="5" name="TextBox 4"/>
            <p:cNvSpPr txBox="1"/>
            <p:nvPr/>
          </p:nvSpPr>
          <p:spPr>
            <a:xfrm>
              <a:off x="753734" y="4326195"/>
              <a:ext cx="29498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2011/2012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969" y="4858956"/>
              <a:ext cx="33393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-$640,000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57944" y="345635"/>
            <a:ext cx="3339377" cy="1568868"/>
            <a:chOff x="5211844" y="3534107"/>
            <a:chExt cx="3339377" cy="1568868"/>
          </a:xfrm>
        </p:grpSpPr>
        <p:sp>
          <p:nvSpPr>
            <p:cNvPr id="9" name="TextBox 8"/>
            <p:cNvSpPr txBox="1"/>
            <p:nvPr/>
          </p:nvSpPr>
          <p:spPr>
            <a:xfrm>
              <a:off x="6164027" y="3534107"/>
              <a:ext cx="1435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2014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11844" y="4087312"/>
              <a:ext cx="33393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-$240,000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8256" y="3462539"/>
            <a:ext cx="3339377" cy="1579939"/>
            <a:chOff x="2831443" y="260648"/>
            <a:chExt cx="3339377" cy="1579939"/>
          </a:xfrm>
        </p:grpSpPr>
        <p:sp>
          <p:nvSpPr>
            <p:cNvPr id="8" name="TextBox 7"/>
            <p:cNvSpPr txBox="1"/>
            <p:nvPr/>
          </p:nvSpPr>
          <p:spPr>
            <a:xfrm>
              <a:off x="3783627" y="260648"/>
              <a:ext cx="1435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2013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31443" y="824924"/>
              <a:ext cx="33393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-$400,000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1739044" y="4252509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7209299" y="2087571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4447165" y="3145699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/>
          <p:cNvCxnSpPr>
            <a:stCxn id="14" idx="7"/>
            <a:endCxn id="16" idx="3"/>
          </p:cNvCxnSpPr>
          <p:nvPr/>
        </p:nvCxnSpPr>
        <p:spPr>
          <a:xfrm flipV="1">
            <a:off x="2112218" y="3518873"/>
            <a:ext cx="2398973" cy="797662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3"/>
            <a:endCxn id="16" idx="7"/>
          </p:cNvCxnSpPr>
          <p:nvPr/>
        </p:nvCxnSpPr>
        <p:spPr>
          <a:xfrm flipH="1">
            <a:off x="4820339" y="2460745"/>
            <a:ext cx="2452986" cy="74898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1"/>
          </p:cNvCxnSpPr>
          <p:nvPr/>
        </p:nvCxnSpPr>
        <p:spPr>
          <a:xfrm flipH="1" flipV="1">
            <a:off x="-106635" y="-171400"/>
            <a:ext cx="1909705" cy="4487935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5" idx="6"/>
          </p:cNvCxnSpPr>
          <p:nvPr/>
        </p:nvCxnSpPr>
        <p:spPr>
          <a:xfrm flipH="1">
            <a:off x="7646499" y="1482314"/>
            <a:ext cx="2299104" cy="823857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566451" y="5737331"/>
            <a:ext cx="8229600" cy="63408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Total Comprehensive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Loss for Financial Year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0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shine4life.com/wp-content/uploads/2015/01/balance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7488832" cy="39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4572000" cy="6858000"/>
            <a:chOff x="0" y="0"/>
            <a:chExt cx="457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4572000" cy="6858000"/>
            </a:xfrm>
            <a:prstGeom prst="rect">
              <a:avLst/>
            </a:prstGeom>
            <a:solidFill>
              <a:srgbClr val="C000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6670" y="435561"/>
              <a:ext cx="36144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</a:rPr>
                <a:t>Cost Containment</a:t>
              </a:r>
              <a:endParaRPr lang="en-CA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2000" y="2771"/>
            <a:ext cx="4572000" cy="6858000"/>
            <a:chOff x="4572000" y="0"/>
            <a:chExt cx="457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572000" y="0"/>
              <a:ext cx="4572000" cy="6858000"/>
            </a:xfrm>
            <a:prstGeom prst="rect">
              <a:avLst/>
            </a:prstGeom>
            <a:solidFill>
              <a:srgbClr val="92D05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82116" y="435561"/>
              <a:ext cx="3163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3">
                      <a:lumMod val="50000"/>
                    </a:schemeClr>
                  </a:solidFill>
                </a:rPr>
                <a:t>Income Growth</a:t>
              </a:r>
              <a:endParaRPr lang="en-CA" sz="36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4552132"/>
            <a:ext cx="4572000" cy="2308324"/>
          </a:xfrm>
          <a:prstGeom prst="rect">
            <a:avLst/>
          </a:prstGeom>
          <a:solidFill>
            <a:srgbClr val="C000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Keeping up market development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Personnel </a:t>
            </a:r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</a:rPr>
              <a:t>Adjustments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Community Contribution Adjustments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Cost Allocation Adjustments</a:t>
            </a:r>
            <a:endParaRPr lang="en-CA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552131"/>
            <a:ext cx="4572000" cy="2308324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.Asia Market Development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err="1" smtClean="0"/>
              <a:t>Domains.Asia</a:t>
            </a:r>
            <a:endParaRPr lang="en-US" sz="2400" dirty="0" smtClean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Grants, Sponsorships and NGO Funding Opportunities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Beyond .Asia: .MO / new </a:t>
            </a:r>
            <a:r>
              <a:rPr lang="en-US" sz="2400" dirty="0" err="1" smtClean="0"/>
              <a:t>gTLDs</a:t>
            </a:r>
            <a:r>
              <a:rPr lang="en-US" sz="2400" dirty="0" smtClean="0"/>
              <a:t> / others.</a:t>
            </a:r>
            <a:endParaRPr lang="en-CA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340768"/>
            <a:ext cx="9144000" cy="1268760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Helvetica-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Balancing Budget</a:t>
            </a:r>
            <a:endParaRPr lang="en-C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zentut.com/wp-content/uploads/2012/10/dataminingtechniques-homepa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677541"/>
            <a:ext cx="6228185" cy="61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Driven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Market Relevance</a:t>
            </a:r>
          </a:p>
          <a:p>
            <a:r>
              <a:rPr lang="en-US" dirty="0" smtClean="0"/>
              <a:t>Supporting Registrars</a:t>
            </a:r>
          </a:p>
          <a:p>
            <a:r>
              <a:rPr lang="en-US" dirty="0" smtClean="0"/>
              <a:t>Macro Socio-</a:t>
            </a:r>
            <a:br>
              <a:rPr lang="en-US" dirty="0" smtClean="0"/>
            </a:br>
            <a:r>
              <a:rPr lang="en-US" dirty="0" smtClean="0"/>
              <a:t>Economic Trends</a:t>
            </a:r>
          </a:p>
          <a:p>
            <a:r>
              <a:rPr lang="en-US" dirty="0" smtClean="0"/>
              <a:t>Identifying New</a:t>
            </a:r>
            <a:br>
              <a:rPr lang="en-US" dirty="0" smtClean="0"/>
            </a:br>
            <a:r>
              <a:rPr lang="en-US" dirty="0" smtClean="0"/>
              <a:t>Opportunities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l="2263" t="9981" r="2146"/>
          <a:stretch/>
        </p:blipFill>
        <p:spPr bwMode="auto">
          <a:xfrm>
            <a:off x="460152" y="3068960"/>
            <a:ext cx="537172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994" b="30305"/>
          <a:stretch/>
        </p:blipFill>
        <p:spPr>
          <a:xfrm>
            <a:off x="2059726" y="-27382"/>
            <a:ext cx="7084273" cy="6018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27383"/>
            <a:ext cx="2387811" cy="6018632"/>
          </a:xfrm>
          <a:prstGeom prst="rect">
            <a:avLst/>
          </a:prstGeom>
          <a:solidFill>
            <a:srgbClr val="B83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25352" y="260648"/>
            <a:ext cx="3482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ASEAN – the new engine</a:t>
            </a:r>
          </a:p>
          <a:p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growth for Asia</a:t>
            </a:r>
          </a:p>
          <a:p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World</a:t>
            </a:r>
          </a:p>
          <a:p>
            <a:pPr algn="r"/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Philip Kotler</a:t>
            </a:r>
            <a:endParaRPr lang="en-CA" sz="2400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053" r="-396" b="-288"/>
          <a:stretch/>
        </p:blipFill>
        <p:spPr>
          <a:xfrm>
            <a:off x="0" y="4274067"/>
            <a:ext cx="9174584" cy="18121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91249"/>
            <a:ext cx="9143999" cy="866751"/>
          </a:xfrm>
          <a:prstGeom prst="rect">
            <a:avLst/>
          </a:prstGeom>
          <a:solidFill>
            <a:srgbClr val="611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2387811" y="6132299"/>
            <a:ext cx="4398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Helvetica" panose="020B0504020202030204" pitchFamily="34" charset="0"/>
              </a:rPr>
              <a:t>www.mheducation.asia</a:t>
            </a:r>
            <a:endParaRPr lang="en-CA" sz="3200" dirty="0">
              <a:solidFill>
                <a:srgbClr val="FFC000"/>
              </a:solidFill>
              <a:latin typeface="Helvetica" panose="020B05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Growing .Asia Presence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2009: </a:t>
            </a:r>
            <a:r>
              <a:rPr lang="en-CA" b="1" dirty="0" smtClean="0"/>
              <a:t>13 Million</a:t>
            </a:r>
          </a:p>
          <a:p>
            <a:r>
              <a:rPr lang="en-CA" dirty="0" smtClean="0"/>
              <a:t>2011: </a:t>
            </a:r>
            <a:r>
              <a:rPr lang="en-CA" b="1" dirty="0" smtClean="0"/>
              <a:t>66 Million</a:t>
            </a:r>
          </a:p>
          <a:p>
            <a:r>
              <a:rPr lang="en-CA" dirty="0" smtClean="0"/>
              <a:t>2012: </a:t>
            </a:r>
            <a:r>
              <a:rPr lang="en-CA" b="1" dirty="0" smtClean="0"/>
              <a:t>85.8 Million</a:t>
            </a:r>
          </a:p>
          <a:p>
            <a:r>
              <a:rPr lang="en-CA" dirty="0" smtClean="0"/>
              <a:t>2013: </a:t>
            </a:r>
            <a:r>
              <a:rPr lang="en-CA" b="1" dirty="0" smtClean="0"/>
              <a:t>140 Million</a:t>
            </a:r>
            <a:endParaRPr lang="en-CA" dirty="0" smtClean="0"/>
          </a:p>
          <a:p>
            <a:r>
              <a:rPr lang="en-CA" dirty="0" smtClean="0"/>
              <a:t>2014: </a:t>
            </a:r>
            <a:r>
              <a:rPr lang="en-CA" b="1" dirty="0" smtClean="0"/>
              <a:t>332 Million</a:t>
            </a:r>
            <a:r>
              <a:rPr lang="en-CA" dirty="0" smtClean="0"/>
              <a:t> entries indexed at Google</a:t>
            </a:r>
            <a:endParaRPr lang="en-C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643314"/>
            <a:ext cx="9144000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928662" y="5357804"/>
            <a:ext cx="5741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</a:rPr>
              <a:t>332 Million </a:t>
            </a:r>
            <a:r>
              <a:rPr lang="en-CA" sz="2400" dirty="0" smtClean="0">
                <a:solidFill>
                  <a:prstClr val="black"/>
                </a:solidFill>
              </a:rPr>
              <a:t>“.</a:t>
            </a:r>
            <a:r>
              <a:rPr lang="en-CA" sz="2400" dirty="0" err="1" smtClean="0">
                <a:solidFill>
                  <a:prstClr val="black"/>
                </a:solidFill>
              </a:rPr>
              <a:t>asia</a:t>
            </a:r>
            <a:r>
              <a:rPr lang="en-CA" sz="2400" dirty="0" smtClean="0">
                <a:solidFill>
                  <a:prstClr val="black"/>
                </a:solidFill>
              </a:rPr>
              <a:t>” entries indexed at Google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0721" name="Picture 1" descr="C:\Users\Edmon\Desktop\offtherack.asi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7585" y="5157192"/>
            <a:ext cx="6833559" cy="936104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642910" y="6000744"/>
            <a:ext cx="3096344" cy="6480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158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6340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2015 ASEAN </a:t>
            </a:r>
            <a:r>
              <a:rPr lang="en-US" dirty="0"/>
              <a:t>Economic </a:t>
            </a:r>
            <a:r>
              <a:rPr lang="en-US" dirty="0" smtClean="0"/>
              <a:t>Community (AEC)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529513" y="1032386"/>
            <a:ext cx="3327694" cy="3156114"/>
            <a:chOff x="529513" y="1032386"/>
            <a:chExt cx="3327694" cy="3156114"/>
          </a:xfrm>
        </p:grpSpPr>
        <p:sp>
          <p:nvSpPr>
            <p:cNvPr id="3" name="Rectangle 2"/>
            <p:cNvSpPr/>
            <p:nvPr/>
          </p:nvSpPr>
          <p:spPr>
            <a:xfrm>
              <a:off x="529513" y="1032386"/>
              <a:ext cx="3327694" cy="315611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8425" y="1546772"/>
              <a:ext cx="315983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solidFill>
                    <a:prstClr val="white"/>
                  </a:solidFill>
                </a:rPr>
                <a:t>600+</a:t>
              </a:r>
              <a:endParaRPr lang="en-CA" sz="11500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2616" y="1484784"/>
              <a:ext cx="1261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Population:</a:t>
              </a:r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57654" y="2965631"/>
              <a:ext cx="16914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prstClr val="white"/>
                  </a:solidFill>
                </a:rPr>
                <a:t>Million</a:t>
              </a:r>
              <a:endParaRPr lang="en-CA" sz="4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24626" y="907584"/>
            <a:ext cx="2863622" cy="1758406"/>
            <a:chOff x="4124626" y="907584"/>
            <a:chExt cx="2863622" cy="1758406"/>
          </a:xfrm>
        </p:grpSpPr>
        <p:sp>
          <p:nvSpPr>
            <p:cNvPr id="9" name="Rectangular Callout 8"/>
            <p:cNvSpPr/>
            <p:nvPr/>
          </p:nvSpPr>
          <p:spPr>
            <a:xfrm>
              <a:off x="4124626" y="1004127"/>
              <a:ext cx="2863622" cy="1661863"/>
            </a:xfrm>
            <a:prstGeom prst="wedgeRectCallou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33326" y="907584"/>
              <a:ext cx="2642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 smtClean="0">
                  <a:solidFill>
                    <a:prstClr val="white"/>
                  </a:solidFill>
                </a:rPr>
                <a:t>No.7</a:t>
              </a:r>
              <a:endParaRPr lang="en-CA" sz="96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77330" y="2127795"/>
              <a:ext cx="27549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Largest Economy by GDP</a:t>
              </a:r>
              <a:endParaRPr lang="en-CA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24626" y="2887003"/>
            <a:ext cx="4562174" cy="1301498"/>
            <a:chOff x="4124626" y="2887003"/>
            <a:chExt cx="4562174" cy="1301498"/>
          </a:xfrm>
        </p:grpSpPr>
        <p:sp>
          <p:nvSpPr>
            <p:cNvPr id="8" name="Rectangle 7"/>
            <p:cNvSpPr/>
            <p:nvPr/>
          </p:nvSpPr>
          <p:spPr>
            <a:xfrm>
              <a:off x="4124626" y="2887003"/>
              <a:ext cx="4562174" cy="130149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7773" y="2893394"/>
              <a:ext cx="43361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prstClr val="white"/>
                  </a:solidFill>
                </a:rPr>
                <a:t>US$2.4 </a:t>
              </a:r>
              <a:r>
                <a:rPr lang="en-US" sz="5400" b="1" dirty="0" smtClean="0">
                  <a:solidFill>
                    <a:prstClr val="white"/>
                  </a:solidFill>
                </a:rPr>
                <a:t>Trillion</a:t>
              </a:r>
              <a:endParaRPr lang="en-CA" sz="5400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40481" y="3707740"/>
              <a:ext cx="37507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Annual </a:t>
              </a:r>
              <a:r>
                <a:rPr lang="en-US" dirty="0">
                  <a:solidFill>
                    <a:prstClr val="white"/>
                  </a:solidFill>
                </a:rPr>
                <a:t>trade exceeding US$1.4 trillion</a:t>
              </a:r>
              <a:endParaRPr lang="en-CA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9105" y="4402137"/>
            <a:ext cx="3327695" cy="2208664"/>
            <a:chOff x="5359105" y="4402137"/>
            <a:chExt cx="3327695" cy="2208664"/>
          </a:xfrm>
        </p:grpSpPr>
        <p:sp>
          <p:nvSpPr>
            <p:cNvPr id="16" name="Rectangle 15"/>
            <p:cNvSpPr/>
            <p:nvPr/>
          </p:nvSpPr>
          <p:spPr>
            <a:xfrm>
              <a:off x="5359106" y="4402137"/>
              <a:ext cx="3327694" cy="22086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45812" y="4402137"/>
              <a:ext cx="275428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solidFill>
                    <a:prstClr val="white"/>
                  </a:solidFill>
                </a:rPr>
                <a:t>96%</a:t>
              </a:r>
              <a:endParaRPr lang="en-CA" sz="11500" b="1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59105" y="6004632"/>
              <a:ext cx="33276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white"/>
                  </a:solidFill>
                </a:rPr>
                <a:t>of enterprises are SMEs</a:t>
              </a:r>
              <a:endParaRPr lang="en-C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736122" y="4779657"/>
            <a:ext cx="1670993" cy="1862048"/>
            <a:chOff x="2736122" y="4779657"/>
            <a:chExt cx="1670993" cy="1862048"/>
          </a:xfrm>
        </p:grpSpPr>
        <p:sp>
          <p:nvSpPr>
            <p:cNvPr id="21" name="Rectangular Callout 20"/>
            <p:cNvSpPr/>
            <p:nvPr/>
          </p:nvSpPr>
          <p:spPr>
            <a:xfrm rot="5400000">
              <a:off x="2768241" y="4940334"/>
              <a:ext cx="1597625" cy="1661863"/>
            </a:xfrm>
            <a:prstGeom prst="wedgeRectCallou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41274" y="4779657"/>
              <a:ext cx="166584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solidFill>
                    <a:prstClr val="white"/>
                  </a:solidFill>
                </a:rPr>
                <a:t>+1</a:t>
              </a:r>
              <a:endParaRPr lang="en-CA" sz="115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7" y="4733169"/>
            <a:ext cx="1925617" cy="192561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065731" y="906261"/>
            <a:ext cx="1607595" cy="683295"/>
            <a:chOff x="7065731" y="906261"/>
            <a:chExt cx="1607595" cy="683295"/>
          </a:xfrm>
        </p:grpSpPr>
        <p:sp>
          <p:nvSpPr>
            <p:cNvPr id="12" name="TextBox 11"/>
            <p:cNvSpPr txBox="1"/>
            <p:nvPr/>
          </p:nvSpPr>
          <p:spPr>
            <a:xfrm>
              <a:off x="7065731" y="1070872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white">
                      <a:lumMod val="50000"/>
                    </a:prstClr>
                  </a:solidFill>
                </a:rPr>
                <a:t>No.6:</a:t>
              </a:r>
              <a:endParaRPr lang="en-CA" sz="24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pic>
          <p:nvPicPr>
            <p:cNvPr id="3074" name="Picture 2" descr="https://openclipart.org/image/300px/svg_to_png/76507/united-kingdom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697" y="906261"/>
              <a:ext cx="669629" cy="68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7065787" y="1711433"/>
            <a:ext cx="1538545" cy="576158"/>
            <a:chOff x="7065787" y="1711433"/>
            <a:chExt cx="1538545" cy="576158"/>
          </a:xfrm>
        </p:grpSpPr>
        <p:sp>
          <p:nvSpPr>
            <p:cNvPr id="14" name="TextBox 13"/>
            <p:cNvSpPr txBox="1"/>
            <p:nvPr/>
          </p:nvSpPr>
          <p:spPr>
            <a:xfrm>
              <a:off x="7065787" y="1825926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white">
                      <a:lumMod val="50000"/>
                    </a:prstClr>
                  </a:solidFill>
                </a:rPr>
                <a:t>No.8:</a:t>
              </a:r>
              <a:endParaRPr lang="en-CA" sz="24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pic>
          <p:nvPicPr>
            <p:cNvPr id="3076" name="Picture 4" descr="http://upload.wikimedia.org/wikipedia/commons/4/4d/Russia-or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692" y="1711433"/>
              <a:ext cx="531640" cy="53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7067513" y="2270394"/>
            <a:ext cx="1507424" cy="509311"/>
            <a:chOff x="7067513" y="2270394"/>
            <a:chExt cx="1507424" cy="509311"/>
          </a:xfrm>
        </p:grpSpPr>
        <p:sp>
          <p:nvSpPr>
            <p:cNvPr id="25" name="TextBox 24"/>
            <p:cNvSpPr txBox="1"/>
            <p:nvPr/>
          </p:nvSpPr>
          <p:spPr>
            <a:xfrm>
              <a:off x="7067513" y="2270394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white">
                      <a:lumMod val="50000"/>
                    </a:prstClr>
                  </a:solidFill>
                </a:rPr>
                <a:t>No.9:</a:t>
              </a:r>
              <a:endParaRPr lang="en-CA" sz="24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pic>
          <p:nvPicPr>
            <p:cNvPr id="3078" name="Picture 6" descr="http://upload.wikimedia.org/wikipedia/commons/0/04/Brazil-orb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087" y="2306855"/>
              <a:ext cx="472850" cy="47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0" name="Picture 8" descr="http://upload.wikimedia.org/wikipedia/commons/2/26/China-or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39" y="4232031"/>
            <a:ext cx="672009" cy="6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upload.wikimedia.org/wikipedia/commons/b/bf/Japan-or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43" y="4232031"/>
            <a:ext cx="674217" cy="67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upload.wikimedia.org/wikipedia/commons/0/01/South-Korea-or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65" y="4232031"/>
            <a:ext cx="672009" cy="6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upload.wikimedia.org/wikipedia/commons/f/f4/Australia-or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31" y="5099255"/>
            <a:ext cx="672009" cy="6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iconbug.com/data/58/256/3cf288e7897a542ca1a9a8cb5df783c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75" y="5897332"/>
            <a:ext cx="713469" cy="7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upload.wikimedia.org/wikipedia/commons/3/36/India-or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81" y="4233901"/>
            <a:ext cx="662879" cy="6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9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796" y="5301208"/>
            <a:ext cx="7772400" cy="1008112"/>
          </a:xfrm>
        </p:spPr>
        <p:txBody>
          <a:bodyPr/>
          <a:lstStyle/>
          <a:p>
            <a:r>
              <a:rPr lang="en-US" dirty="0" smtClean="0"/>
              <a:t>DotAsia as a not-for-profit </a:t>
            </a:r>
            <a:r>
              <a:rPr lang="en-US" dirty="0" err="1" smtClean="0"/>
              <a:t>organisation</a:t>
            </a:r>
            <a:r>
              <a:rPr lang="en-US" dirty="0" smtClean="0"/>
              <a:t> with a mandate to </a:t>
            </a:r>
            <a:r>
              <a:rPr lang="en-US" dirty="0" smtClean="0">
                <a:solidFill>
                  <a:srgbClr val="FFC000"/>
                </a:solidFill>
              </a:rPr>
              <a:t>promote Internet development and adoption in Asia</a:t>
            </a:r>
            <a:r>
              <a:rPr lang="en-US" dirty="0" smtClean="0"/>
              <a:t>.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rcRect r="3465" b="9482"/>
          <a:stretch>
            <a:fillRect/>
          </a:stretch>
        </p:blipFill>
        <p:spPr bwMode="auto">
          <a:xfrm>
            <a:off x="0" y="836712"/>
            <a:ext cx="8604448" cy="277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Elections 2015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Board Elections 2014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328592"/>
          </a:xfrm>
        </p:spPr>
        <p:txBody>
          <a:bodyPr>
            <a:normAutofit/>
          </a:bodyPr>
          <a:lstStyle/>
          <a:p>
            <a:r>
              <a:rPr lang="en-US" b="1" dirty="0" smtClean="0"/>
              <a:t>Seats up for election</a:t>
            </a:r>
          </a:p>
          <a:p>
            <a:pPr lvl="1"/>
            <a:r>
              <a:rPr lang="en-US" dirty="0" smtClean="0"/>
              <a:t>4 seats from Sponsor Member Category</a:t>
            </a:r>
          </a:p>
          <a:p>
            <a:pPr lvl="1"/>
            <a:r>
              <a:rPr lang="en-US" dirty="0" smtClean="0"/>
              <a:t>1 seat from Co-Sponsor Member Category</a:t>
            </a:r>
          </a:p>
          <a:p>
            <a:endParaRPr lang="en-US" dirty="0" smtClean="0"/>
          </a:p>
          <a:p>
            <a:r>
              <a:rPr lang="en-US" b="1" dirty="0" smtClean="0"/>
              <a:t>Development of Election Procedures</a:t>
            </a:r>
          </a:p>
          <a:p>
            <a:pPr lvl="1"/>
            <a:r>
              <a:rPr lang="en-US" dirty="0"/>
              <a:t>Draft Circulated to Board: </a:t>
            </a:r>
            <a:r>
              <a:rPr lang="en-US" dirty="0">
                <a:solidFill>
                  <a:srgbClr val="FFC000"/>
                </a:solidFill>
              </a:rPr>
              <a:t>Oct 29, 2014 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/>
              <a:t>First Draft Posted: </a:t>
            </a:r>
            <a:r>
              <a:rPr lang="en-US" dirty="0" smtClean="0">
                <a:solidFill>
                  <a:srgbClr val="FFC000"/>
                </a:solidFill>
              </a:rPr>
              <a:t>Nov 19, 2014</a:t>
            </a:r>
          </a:p>
          <a:p>
            <a:pPr lvl="1"/>
            <a:r>
              <a:rPr lang="en-US" dirty="0" smtClean="0"/>
              <a:t>Final Procedures Posted: </a:t>
            </a:r>
            <a:r>
              <a:rPr lang="en-US" dirty="0" smtClean="0">
                <a:solidFill>
                  <a:srgbClr val="FFC000"/>
                </a:solidFill>
              </a:rPr>
              <a:t>Dec 8, 2014</a:t>
            </a:r>
          </a:p>
          <a:p>
            <a:r>
              <a:rPr lang="en-US" b="1" dirty="0" smtClean="0"/>
              <a:t>Nominations Process (5 weeks)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December 10, 2013</a:t>
            </a:r>
            <a:r>
              <a:rPr lang="en-CA" dirty="0" smtClean="0"/>
              <a:t> (Wed) – Nomination Period Begins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January 14, 2014 </a:t>
            </a:r>
            <a:r>
              <a:rPr lang="en-CA" dirty="0" smtClean="0"/>
              <a:t>(Wed) – Nomination Period Ends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Highlights of Procedures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3285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Nominations &amp; Voting Process (via email)</a:t>
            </a:r>
          </a:p>
          <a:p>
            <a:pPr>
              <a:defRPr/>
            </a:pPr>
            <a:r>
              <a:rPr lang="en-CA" dirty="0" smtClean="0"/>
              <a:t>Sub-Regions (Sponsor Category):</a:t>
            </a:r>
          </a:p>
          <a:p>
            <a:pPr lvl="1">
              <a:defRPr/>
            </a:pPr>
            <a:r>
              <a:rPr lang="en-CA" dirty="0" smtClean="0"/>
              <a:t>At least 1 member from each of the 4 Sub-Regions</a:t>
            </a:r>
          </a:p>
          <a:p>
            <a:pPr lvl="2"/>
            <a:r>
              <a:rPr lang="en-CA" dirty="0" smtClean="0"/>
              <a:t>North and Northeast Asia</a:t>
            </a:r>
          </a:p>
          <a:p>
            <a:pPr lvl="2"/>
            <a:r>
              <a:rPr lang="en-CA" dirty="0" smtClean="0"/>
              <a:t>South and Southeast Asia</a:t>
            </a:r>
          </a:p>
          <a:p>
            <a:pPr lvl="2"/>
            <a:r>
              <a:rPr lang="en-CA" dirty="0" smtClean="0"/>
              <a:t>Middle East, Asia Minor and Eurasia</a:t>
            </a:r>
          </a:p>
          <a:p>
            <a:pPr lvl="2"/>
            <a:r>
              <a:rPr lang="en-CA" dirty="0" smtClean="0"/>
              <a:t>Australia and Pacific Asia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Geographic </a:t>
            </a:r>
            <a:r>
              <a:rPr lang="en-US" dirty="0">
                <a:solidFill>
                  <a:srgbClr val="FFC000"/>
                </a:solidFill>
              </a:rPr>
              <a:t>diversity requirements already met by remaining Board Members</a:t>
            </a:r>
          </a:p>
          <a:p>
            <a:endParaRPr lang="en-CA" dirty="0" smtClean="0"/>
          </a:p>
          <a:p>
            <a:r>
              <a:rPr lang="en-CA" dirty="0" smtClean="0"/>
              <a:t>Vacant Seats for Co-Sponsor Category</a:t>
            </a:r>
          </a:p>
          <a:p>
            <a:pPr lvl="1"/>
            <a:r>
              <a:rPr lang="en-CA" dirty="0" smtClean="0"/>
              <a:t>1 seat vacant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77809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Elections / Membership Voting Procedures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22722"/>
            <a:ext cx="8686800" cy="563061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Considerations Raised:</a:t>
            </a:r>
          </a:p>
          <a:p>
            <a:pPr lvl="1"/>
            <a:r>
              <a:rPr lang="en-US" dirty="0" smtClean="0"/>
              <a:t>Process for changes in Contact Person for Member</a:t>
            </a:r>
          </a:p>
          <a:p>
            <a:pPr lvl="1"/>
            <a:r>
              <a:rPr lang="en-US" dirty="0" smtClean="0"/>
              <a:t>Non Responsive Member Contacts</a:t>
            </a:r>
          </a:p>
          <a:p>
            <a:pPr lvl="1"/>
            <a:r>
              <a:rPr lang="en-US" dirty="0" smtClean="0"/>
              <a:t>Trust Anchors / Due Diligence Processes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Proposed Approach / Refinement:</a:t>
            </a:r>
          </a:p>
          <a:p>
            <a:pPr lvl="1"/>
            <a:r>
              <a:rPr lang="en-US" dirty="0" smtClean="0"/>
              <a:t>Identification of 3 Valid Contact Persons from Member (Primary / Secondary / Tertiary)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case of conflicts between votes/nominations received, priority considered in order (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&gt; Sec. &gt; Ter. )</a:t>
            </a:r>
          </a:p>
          <a:p>
            <a:pPr lvl="1"/>
            <a:r>
              <a:rPr lang="en-US" dirty="0" smtClean="0"/>
              <a:t>Changes to Contact Persons to be initiated by any Member Contact and affirmed to by at least one other Member Contact OR </a:t>
            </a:r>
            <a:r>
              <a:rPr lang="en-US" dirty="0" err="1" smtClean="0"/>
              <a:t>unobjected</a:t>
            </a:r>
            <a:r>
              <a:rPr lang="en-US" dirty="0" smtClean="0"/>
              <a:t> to by both other Member Contacts (5 days)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Changes to Member Contacts accepted within nomination/voting periods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176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Board Elections 2015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Nominations Received:</a:t>
            </a:r>
          </a:p>
          <a:p>
            <a:r>
              <a:rPr lang="en-US" dirty="0" smtClean="0"/>
              <a:t>Sponsor Member Category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Co-Sponsor Member Category</a:t>
            </a:r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01531"/>
              </p:ext>
            </p:extLst>
          </p:nvPr>
        </p:nvGraphicFramePr>
        <p:xfrm>
          <a:off x="1475656" y="2132856"/>
          <a:ext cx="6929487" cy="18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1865938"/>
                <a:gridCol w="2777533"/>
              </a:tblGrid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Candidate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Nominated By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Seconded By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Dr. THAM Yiu Kwok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DotPH (.PH)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SGNIC (.SG)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Choon Sai LIM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JPRS (.JP)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IUSN Foundation (.NU)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Atsushi ENDO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SGNIC (.SG)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CNNIC (.CN)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Dr. Xiaodong LEE</a:t>
                      </a:r>
                      <a:endParaRPr lang="en-CA" sz="3200" b="1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CNNIC (.CN)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JPRS (.JP)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21245"/>
              </p:ext>
            </p:extLst>
          </p:nvPr>
        </p:nvGraphicFramePr>
        <p:xfrm>
          <a:off x="1475656" y="4797152"/>
          <a:ext cx="6929487" cy="7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1865938"/>
                <a:gridCol w="2777533"/>
              </a:tblGrid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Candidate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Nominated By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Seconded By</a:t>
                      </a:r>
                      <a:endParaRPr lang="en-CA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Tommy MATSUMOTO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APNG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APNIC</a:t>
                      </a:r>
                      <a:endParaRPr lang="en-CA" sz="32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145" marR="1714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0454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Voting Process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Sponsor Members</a:t>
            </a:r>
          </a:p>
          <a:p>
            <a:pPr lvl="1"/>
            <a:r>
              <a:rPr lang="en-CA" dirty="0" smtClean="0"/>
              <a:t>Number of candidates (4) standing for election in the Sponsor Member category is equal to the number of vacancies in the category (4) </a:t>
            </a:r>
          </a:p>
          <a:p>
            <a:pPr lvl="1"/>
            <a:r>
              <a:rPr lang="en-US" b="1" dirty="0" smtClean="0"/>
              <a:t>No voting required</a:t>
            </a:r>
          </a:p>
          <a:p>
            <a:r>
              <a:rPr lang="en-US" dirty="0" smtClean="0"/>
              <a:t>Co-Sponsor Members</a:t>
            </a:r>
          </a:p>
          <a:p>
            <a:pPr lvl="1"/>
            <a:r>
              <a:rPr lang="en-CA" dirty="0" smtClean="0"/>
              <a:t>Number of candidates (1) standing for election in the Sponsor Member category is equal to the number of vacancies in the category (1) </a:t>
            </a:r>
          </a:p>
          <a:p>
            <a:pPr lvl="1"/>
            <a:r>
              <a:rPr lang="en-US" b="1" dirty="0" smtClean="0"/>
              <a:t>No voting required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Proposed Member Resolution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AGM2015 Resolution</a:t>
            </a:r>
          </a:p>
          <a:p>
            <a:pPr lvl="1"/>
            <a:r>
              <a:rPr lang="en-CA" dirty="0" smtClean="0"/>
              <a:t>To accept the Board Elections 2015 results in the election of the following duly nominated candidates:</a:t>
            </a:r>
          </a:p>
          <a:p>
            <a:pPr lvl="1"/>
            <a:r>
              <a:rPr lang="en-CA" b="1" dirty="0">
                <a:solidFill>
                  <a:schemeClr val="accent1">
                    <a:lumMod val="75000"/>
                  </a:schemeClr>
                </a:solidFill>
              </a:rPr>
              <a:t>Sponsor Member Category:</a:t>
            </a:r>
          </a:p>
          <a:p>
            <a:pPr lvl="2"/>
            <a:r>
              <a:rPr lang="en-CA" dirty="0" smtClean="0"/>
              <a:t>Atsushi </a:t>
            </a:r>
            <a:r>
              <a:rPr lang="en-CA" dirty="0"/>
              <a:t>ENDO (re-elected)</a:t>
            </a:r>
          </a:p>
          <a:p>
            <a:pPr lvl="2"/>
            <a:r>
              <a:rPr lang="en-CA" dirty="0" smtClean="0"/>
              <a:t>Choon </a:t>
            </a:r>
            <a:r>
              <a:rPr lang="en-CA" dirty="0"/>
              <a:t>Sai LIM (re-elected)</a:t>
            </a:r>
          </a:p>
          <a:p>
            <a:pPr lvl="2"/>
            <a:r>
              <a:rPr lang="en-CA" dirty="0" smtClean="0"/>
              <a:t>Dr</a:t>
            </a:r>
            <a:r>
              <a:rPr lang="en-CA" dirty="0"/>
              <a:t>. Xiaodong LEE (re-elected)</a:t>
            </a:r>
          </a:p>
          <a:p>
            <a:pPr lvl="2"/>
            <a:r>
              <a:rPr lang="en-CA" dirty="0" smtClean="0"/>
              <a:t>Dr</a:t>
            </a:r>
            <a:r>
              <a:rPr lang="en-CA" dirty="0"/>
              <a:t>. THAM Yiu Kwok (re-elected)</a:t>
            </a:r>
          </a:p>
          <a:p>
            <a:pPr lvl="1"/>
            <a:r>
              <a:rPr lang="en-CA" b="1" dirty="0">
                <a:solidFill>
                  <a:schemeClr val="accent1">
                    <a:lumMod val="75000"/>
                  </a:schemeClr>
                </a:solidFill>
              </a:rPr>
              <a:t>Co-Sponsor Member Category</a:t>
            </a:r>
          </a:p>
          <a:p>
            <a:pPr lvl="2"/>
            <a:r>
              <a:rPr lang="en-CA" dirty="0" smtClean="0"/>
              <a:t>Tommy </a:t>
            </a:r>
            <a:r>
              <a:rPr lang="en-CA" dirty="0"/>
              <a:t>MATSUMOTO (re-elected</a:t>
            </a:r>
            <a:r>
              <a:rPr lang="en-CA" dirty="0" smtClean="0"/>
              <a:t>)</a:t>
            </a:r>
            <a:endParaRPr lang="en-CA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86190"/>
            <a:ext cx="9144000" cy="307181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340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Complete Board Elections 2015 Results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686800" cy="5877272"/>
          </a:xfrm>
        </p:spPr>
        <p:txBody>
          <a:bodyPr>
            <a:normAutofit/>
          </a:bodyPr>
          <a:lstStyle/>
          <a:p>
            <a:r>
              <a:rPr lang="en-US" b="1" dirty="0" smtClean="0"/>
              <a:t>Elected Board Members: </a:t>
            </a:r>
            <a:r>
              <a:rPr lang="en-US" sz="2000" dirty="0" smtClean="0"/>
              <a:t>(serving until AGM 2017)</a:t>
            </a:r>
            <a:endParaRPr lang="en-US" b="1" dirty="0" smtClean="0"/>
          </a:p>
          <a:p>
            <a:pPr lvl="1"/>
            <a:r>
              <a:rPr lang="en-US" dirty="0" smtClean="0"/>
              <a:t>Atsushi ENDO 	– North &amp; North East Asia</a:t>
            </a:r>
          </a:p>
          <a:p>
            <a:pPr lvl="1"/>
            <a:r>
              <a:rPr lang="en-US" dirty="0" smtClean="0"/>
              <a:t>LIM Choon Sai 	– South &amp; South East Asia</a:t>
            </a:r>
          </a:p>
          <a:p>
            <a:pPr lvl="1"/>
            <a:r>
              <a:rPr lang="en-US" dirty="0" smtClean="0"/>
              <a:t>Dr. THAM Yiu Kwok	– North &amp; North East Asia</a:t>
            </a:r>
          </a:p>
          <a:p>
            <a:pPr lvl="1"/>
            <a:r>
              <a:rPr lang="en-US" dirty="0" err="1" smtClean="0"/>
              <a:t>Xiaodong</a:t>
            </a:r>
            <a:r>
              <a:rPr lang="en-US" dirty="0" smtClean="0"/>
              <a:t> LEE		– North &amp; North East Asia</a:t>
            </a:r>
          </a:p>
          <a:p>
            <a:pPr lvl="1"/>
            <a:r>
              <a:rPr lang="en-US" dirty="0" smtClean="0"/>
              <a:t>Tommy MATSUMOTO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Other Elected </a:t>
            </a:r>
            <a:r>
              <a:rPr lang="en-US" b="1" dirty="0"/>
              <a:t>Board Members: </a:t>
            </a:r>
            <a:r>
              <a:rPr lang="en-US" sz="2000" dirty="0"/>
              <a:t>(serving until AGM 2016)</a:t>
            </a:r>
            <a:endParaRPr lang="en-US" dirty="0"/>
          </a:p>
          <a:p>
            <a:pPr lvl="1"/>
            <a:r>
              <a:rPr lang="en-US" dirty="0"/>
              <a:t>Alireza SALEH	– </a:t>
            </a:r>
            <a:r>
              <a:rPr lang="en-CA" dirty="0"/>
              <a:t>Middle East, Asia Minor, Eurasia</a:t>
            </a:r>
            <a:endParaRPr lang="en-US" dirty="0"/>
          </a:p>
          <a:p>
            <a:pPr lvl="1"/>
            <a:r>
              <a:rPr lang="en-US" dirty="0"/>
              <a:t>Stafford GUEST	– </a:t>
            </a:r>
            <a:r>
              <a:rPr lang="en-CA" dirty="0"/>
              <a:t>Australia and Pacific Asia</a:t>
            </a:r>
            <a:endParaRPr lang="en-US" dirty="0"/>
          </a:p>
          <a:p>
            <a:pPr lvl="1"/>
            <a:r>
              <a:rPr lang="en-US" dirty="0"/>
              <a:t>Dr. SIR Jae-Chul	– North &amp; North East Asia</a:t>
            </a:r>
          </a:p>
          <a:p>
            <a:pPr lvl="1"/>
            <a:r>
              <a:rPr lang="en-US" dirty="0"/>
              <a:t>Joel DISINI		– South &amp; South East Asia</a:t>
            </a:r>
          </a:p>
          <a:p>
            <a:pPr lvl="1"/>
            <a:r>
              <a:rPr lang="en-US" dirty="0"/>
              <a:t>Ching </a:t>
            </a:r>
            <a:r>
              <a:rPr lang="en-US" dirty="0" smtClean="0"/>
              <a:t>CHIAO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94874" y="4485986"/>
            <a:ext cx="3267562" cy="1751326"/>
            <a:chOff x="594874" y="4326195"/>
            <a:chExt cx="3267562" cy="1751326"/>
          </a:xfrm>
        </p:grpSpPr>
        <p:sp>
          <p:nvSpPr>
            <p:cNvPr id="5" name="TextBox 4"/>
            <p:cNvSpPr txBox="1"/>
            <p:nvPr/>
          </p:nvSpPr>
          <p:spPr>
            <a:xfrm>
              <a:off x="1511152" y="4326195"/>
              <a:ext cx="1435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2012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1553" y="4858956"/>
              <a:ext cx="27142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200,000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4874" y="5677411"/>
              <a:ext cx="3267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Domains Under Management</a:t>
              </a:r>
              <a:endParaRPr lang="en-CA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47750" y="3421512"/>
            <a:ext cx="3267562" cy="1829224"/>
            <a:chOff x="5247750" y="3534107"/>
            <a:chExt cx="3267562" cy="1829224"/>
          </a:xfrm>
        </p:grpSpPr>
        <p:sp>
          <p:nvSpPr>
            <p:cNvPr id="9" name="TextBox 8"/>
            <p:cNvSpPr txBox="1"/>
            <p:nvPr/>
          </p:nvSpPr>
          <p:spPr>
            <a:xfrm>
              <a:off x="6164027" y="3534107"/>
              <a:ext cx="1435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2014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24429" y="4087312"/>
              <a:ext cx="27142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330,000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7750" y="4963221"/>
              <a:ext cx="3267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Domains Under Management</a:t>
              </a:r>
              <a:endParaRPr lang="en-CA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44028" y="116632"/>
            <a:ext cx="4524316" cy="1579939"/>
            <a:chOff x="3144028" y="260648"/>
            <a:chExt cx="4524316" cy="1579939"/>
          </a:xfrm>
        </p:grpSpPr>
        <p:sp>
          <p:nvSpPr>
            <p:cNvPr id="8" name="TextBox 7"/>
            <p:cNvSpPr txBox="1"/>
            <p:nvPr/>
          </p:nvSpPr>
          <p:spPr>
            <a:xfrm>
              <a:off x="3783627" y="260648"/>
              <a:ext cx="1435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</a:rPr>
                <a:t>2013</a:t>
              </a:r>
              <a:endParaRPr lang="en-CA" sz="4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4028" y="824924"/>
              <a:ext cx="27142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rgbClr val="FFC000"/>
                  </a:solidFill>
                </a:rPr>
                <a:t>500,000</a:t>
              </a:r>
              <a:endParaRPr lang="en-CA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58233" y="952972"/>
              <a:ext cx="18101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Domains Under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Management</a:t>
              </a:r>
              <a:endParaRPr lang="en-CA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010055" y="4047880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6660232" y="2996952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4282530" y="1696571"/>
            <a:ext cx="437200" cy="43720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/>
          <p:cNvCxnSpPr>
            <a:stCxn id="14" idx="7"/>
            <a:endCxn id="16" idx="3"/>
          </p:cNvCxnSpPr>
          <p:nvPr/>
        </p:nvCxnSpPr>
        <p:spPr>
          <a:xfrm flipV="1">
            <a:off x="2383229" y="2069745"/>
            <a:ext cx="1963327" cy="204216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1"/>
            <a:endCxn id="16" idx="5"/>
          </p:cNvCxnSpPr>
          <p:nvPr/>
        </p:nvCxnSpPr>
        <p:spPr>
          <a:xfrm flipH="1" flipV="1">
            <a:off x="4655704" y="2069745"/>
            <a:ext cx="2068554" cy="9912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2"/>
          </p:cNvCxnSpPr>
          <p:nvPr/>
        </p:nvCxnSpPr>
        <p:spPr>
          <a:xfrm flipH="1" flipV="1">
            <a:off x="0" y="4109396"/>
            <a:ext cx="2010055" cy="15708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5" idx="6"/>
          </p:cNvCxnSpPr>
          <p:nvPr/>
        </p:nvCxnSpPr>
        <p:spPr>
          <a:xfrm flipH="1">
            <a:off x="7097432" y="2880947"/>
            <a:ext cx="2046568" cy="334605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6493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143512"/>
            <a:ext cx="9144000" cy="17144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290" name="Picture 2" descr="DotAsia 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7511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b="66666"/>
          <a:stretch>
            <a:fillRect/>
          </a:stretch>
        </p:blipFill>
        <p:spPr bwMode="auto">
          <a:xfrm>
            <a:off x="0" y="5429264"/>
            <a:ext cx="33762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t="31579" b="29825"/>
          <a:stretch>
            <a:fillRect/>
          </a:stretch>
        </p:blipFill>
        <p:spPr bwMode="auto">
          <a:xfrm>
            <a:off x="2857488" y="5214950"/>
            <a:ext cx="337620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/>
          <a:srcRect t="68421"/>
          <a:stretch>
            <a:fillRect/>
          </a:stretch>
        </p:blipFill>
        <p:spPr bwMode="auto">
          <a:xfrm>
            <a:off x="5767792" y="5500726"/>
            <a:ext cx="337620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1728192"/>
          </a:xfrm>
        </p:spPr>
        <p:txBody>
          <a:bodyPr/>
          <a:lstStyle/>
          <a:p>
            <a:r>
              <a:rPr lang="en-US" dirty="0" smtClean="0"/>
              <a:t>Sponsor Community Project (SCP) Funds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14897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Total Allocated Funds to Date</a:t>
            </a:r>
            <a:r>
              <a:rPr lang="en-US" sz="2800" dirty="0"/>
              <a:t>: </a:t>
            </a:r>
            <a:r>
              <a:rPr lang="en-US" sz="2800" b="1" dirty="0" smtClean="0">
                <a:solidFill>
                  <a:srgbClr val="FFC000"/>
                </a:solidFill>
              </a:rPr>
              <a:t>US$921,811</a:t>
            </a:r>
          </a:p>
          <a:p>
            <a:r>
              <a:rPr lang="en-US" sz="2800" dirty="0" smtClean="0"/>
              <a:t>Total Utilized Funds to Date: </a:t>
            </a:r>
            <a:r>
              <a:rPr lang="en-US" sz="2800" dirty="0" smtClean="0">
                <a:solidFill>
                  <a:srgbClr val="92D050"/>
                </a:solidFill>
              </a:rPr>
              <a:t>US$106,780</a:t>
            </a:r>
            <a:endParaRPr lang="en-CA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latin typeface="Arial" pitchFamily="34" charset="0"/>
                <a:cs typeface="Arial" pitchFamily="34" charset="0"/>
              </a:rPr>
              <a:t>SCP Funds Expiration Scheme</a:t>
            </a:r>
            <a:endParaRPr lang="en-C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Only bring forward accrued and unused portion for the last 4 years</a:t>
            </a:r>
          </a:p>
          <a:p>
            <a:r>
              <a:rPr lang="en-CA" dirty="0" smtClean="0"/>
              <a:t>For first year of implementation any amounts accrued for more than 4 years will also be expired </a:t>
            </a:r>
          </a:p>
          <a:p>
            <a:r>
              <a:rPr lang="en-CA" dirty="0" smtClean="0"/>
              <a:t>Notifications via email to each member (around mid-March): </a:t>
            </a:r>
          </a:p>
          <a:p>
            <a:pPr lvl="1"/>
            <a:r>
              <a:rPr lang="en-CA" dirty="0" smtClean="0"/>
              <a:t>accrued amount as of to date</a:t>
            </a:r>
          </a:p>
          <a:p>
            <a:pPr lvl="1"/>
            <a:r>
              <a:rPr lang="en-CA" dirty="0" smtClean="0"/>
              <a:t>withdrawn amount as of to date</a:t>
            </a:r>
          </a:p>
          <a:p>
            <a:pPr lvl="1"/>
            <a:r>
              <a:rPr lang="en-CA" dirty="0" smtClean="0"/>
              <a:t>amount to be expired on Sep 30, 2015 </a:t>
            </a:r>
          </a:p>
          <a:p>
            <a:r>
              <a:rPr lang="en-CA" dirty="0" smtClean="0"/>
              <a:t>Email reminders will be sent around end of Oct (1 month after Fiscal Year End)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7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38139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latin typeface="Arial" pitchFamily="34" charset="0"/>
                <a:cs typeface="Arial" pitchFamily="34" charset="0"/>
              </a:rPr>
              <a:t>Illustration of SCP Funds Expiration as Proposed (using data as of Sep 2014)</a:t>
            </a:r>
            <a:endParaRPr lang="en-CA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213687"/>
              </p:ext>
            </p:extLst>
          </p:nvPr>
        </p:nvGraphicFramePr>
        <p:xfrm>
          <a:off x="755577" y="1921056"/>
          <a:ext cx="7704854" cy="3640188"/>
        </p:xfrm>
        <a:graphic>
          <a:graphicData uri="http://schemas.openxmlformats.org/drawingml/2006/table">
            <a:tbl>
              <a:tblPr/>
              <a:tblGrid>
                <a:gridCol w="2707563"/>
                <a:gridCol w="1688048"/>
                <a:gridCol w="1688048"/>
                <a:gridCol w="1621195"/>
              </a:tblGrid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As Of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Accrual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Withdrawal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Net Accrual </a:t>
                      </a:r>
                    </a:p>
                  </a:txBody>
                  <a:tcPr marL="8709" marR="104503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2008-09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214,013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-  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214,013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2009-09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64,805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     4,700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60,105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117,939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     3,000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114,939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133,706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  22,120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111,586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2012-09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141,821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  14,960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126,861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102,102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  50,000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52,102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2014-09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125,704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  12,000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113,704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900,090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106,780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793,310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3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Expired as of Sep 30, 2015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530,463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106,780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423,683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4193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8639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Accrual Brought Forward: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369,627 </a:t>
                      </a:r>
                    </a:p>
                  </a:txBody>
                  <a:tcPr marL="8709" marR="8709" marT="87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3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Thank you Everyone for your Continued Support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489720"/>
          </a:xfrm>
        </p:spPr>
        <p:txBody>
          <a:bodyPr/>
          <a:lstStyle/>
          <a:p>
            <a:r>
              <a:rPr lang="en-CA" sz="3200" b="1" dirty="0">
                <a:solidFill>
                  <a:srgbClr val="FFC000"/>
                </a:solidFill>
              </a:rPr>
              <a:t>Joint Dinner with AP*</a:t>
            </a:r>
          </a:p>
          <a:p>
            <a:r>
              <a:rPr lang="en-CA" dirty="0"/>
              <a:t>@18:30: </a:t>
            </a:r>
            <a:r>
              <a:rPr lang="en-CA" dirty="0" err="1"/>
              <a:t>Ozenya-Iori</a:t>
            </a:r>
            <a:r>
              <a:rPr lang="en-CA" dirty="0"/>
              <a:t> Restaurant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@18:20: Hotel Okura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Lobby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196752"/>
            <a:ext cx="3672408" cy="4032448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latin typeface="Helvetica-Light" pitchFamily="34" charset="0"/>
              </a:rPr>
              <a:t>Every .Asia Domain </a:t>
            </a:r>
            <a:br>
              <a:rPr lang="en-US" sz="4000" b="0" dirty="0" smtClean="0">
                <a:latin typeface="Helvetica-Light" pitchFamily="34" charset="0"/>
              </a:rPr>
            </a:br>
            <a:r>
              <a:rPr lang="en-US" sz="4000" b="0" dirty="0" smtClean="0">
                <a:latin typeface="Helvetica-Light" pitchFamily="34" charset="0"/>
              </a:rPr>
              <a:t>Contributes to Internet Development in Asia</a:t>
            </a:r>
            <a:endParaRPr lang="en-CA" sz="4000" b="0" dirty="0">
              <a:latin typeface="Helvetica-Light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995936" y="4941168"/>
            <a:ext cx="4536504" cy="1224136"/>
          </a:xfrm>
        </p:spPr>
        <p:txBody>
          <a:bodyPr/>
          <a:lstStyle/>
          <a:p>
            <a:pPr lvl="0"/>
            <a:r>
              <a:rPr lang="en-US" b="1" dirty="0" err="1" smtClean="0">
                <a:solidFill>
                  <a:schemeClr val="tx1">
                    <a:tint val="75000"/>
                  </a:schemeClr>
                </a:solidFill>
              </a:rPr>
              <a:t>Edmon</a:t>
            </a:r>
            <a:r>
              <a:rPr lang="en-US" b="1" dirty="0" smtClean="0">
                <a:solidFill>
                  <a:schemeClr val="tx1">
                    <a:tint val="75000"/>
                  </a:schemeClr>
                </a:solidFill>
              </a:rPr>
              <a:t> Chung 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&lt;edmon@registry.asia&gt;</a:t>
            </a:r>
            <a:endParaRPr lang="en-CA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1112"/>
            <a:ext cx="343079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8" y="884057"/>
            <a:ext cx="3430789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41311"/>
            <a:ext cx="3429024" cy="228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8" y="2384252"/>
            <a:ext cx="343079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8" y="3000396"/>
            <a:ext cx="3429023" cy="22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633139"/>
            <a:ext cx="3429024" cy="232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214843"/>
            <a:ext cx="342902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Placeholder 3"/>
          <p:cNvSpPr txBox="1">
            <a:spLocks/>
          </p:cNvSpPr>
          <p:nvPr/>
        </p:nvSpPr>
        <p:spPr bwMode="auto">
          <a:xfrm>
            <a:off x="3643306" y="5572141"/>
            <a:ext cx="4643438" cy="100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2014 Monthly New Creates</a:t>
            </a:r>
            <a:endParaRPr lang="en-US" dirty="0"/>
          </a:p>
        </p:txBody>
      </p:sp>
      <p:pic>
        <p:nvPicPr>
          <p:cNvPr id="3" name="Picture 2" descr="Screen Shot 2015-02-25 at 9.03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52735"/>
            <a:ext cx="8734064" cy="50883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72200" y="1628800"/>
            <a:ext cx="2160240" cy="4512314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2597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otAsi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otAsi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DotAsi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DotAsi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DotAsia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波形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相鄰">
    <a:fillStyleLst>
      <a:solidFill>
        <a:schemeClr val="phClr"/>
      </a:solidFill>
      <a:solidFill>
        <a:schemeClr val="phClr">
          <a:tint val="55000"/>
        </a:schemeClr>
      </a:solidFill>
      <a:solidFill>
        <a:schemeClr val="phClr"/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algn="bl" rotWithShape="0">
            <a:srgbClr val="000000">
              <a:alpha val="60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phClr">
              <a:shade val="40000"/>
              <a:satMod val="15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75000">
            <a:schemeClr val="phClr">
              <a:shade val="100000"/>
              <a:satMod val="115000"/>
            </a:schemeClr>
          </a:gs>
          <a:gs pos="100000">
            <a:schemeClr val="phClr">
              <a:shade val="70000"/>
              <a:satMod val="130000"/>
            </a:schemeClr>
          </a:gs>
        </a:gsLst>
        <a:path path="circle">
          <a:fillToRect l="20000" t="50000" r="100000" b="5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7000"/>
            </a:schemeClr>
            <a:schemeClr val="phClr">
              <a:shade val="96000"/>
            </a:schemeClr>
          </a:duotone>
        </a:blip>
        <a:tile tx="0" ty="0" sx="32000" sy="32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1654</Words>
  <Application>Microsoft Office PowerPoint</Application>
  <PresentationFormat>On-screen Show (4:3)</PresentationFormat>
  <Paragraphs>465</Paragraphs>
  <Slides>85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16" baseType="lpstr">
      <vt:lpstr>Arial Unicode MS</vt:lpstr>
      <vt:lpstr>Microsoft JhengHei</vt:lpstr>
      <vt:lpstr>PMingLiU</vt:lpstr>
      <vt:lpstr>PMingLiU</vt:lpstr>
      <vt:lpstr>Arial</vt:lpstr>
      <vt:lpstr>Arial Black</vt:lpstr>
      <vt:lpstr>Calibri</vt:lpstr>
      <vt:lpstr>Helvetica</vt:lpstr>
      <vt:lpstr>Helvetica-Black</vt:lpstr>
      <vt:lpstr>Helvetica-Light</vt:lpstr>
      <vt:lpstr>Symbol</vt:lpstr>
      <vt:lpstr>Times New Roman</vt:lpstr>
      <vt:lpstr>Wingdings</vt:lpstr>
      <vt:lpstr>Office Theme</vt:lpstr>
      <vt:lpstr>1_Office Theme</vt:lpstr>
      <vt:lpstr>2_Office Theme</vt:lpstr>
      <vt:lpstr>3_Office Theme</vt:lpstr>
      <vt:lpstr>10_Office Theme</vt:lpstr>
      <vt:lpstr>5_Office Theme</vt:lpstr>
      <vt:lpstr>8_DotAsia2013</vt:lpstr>
      <vt:lpstr>6_Office Theme</vt:lpstr>
      <vt:lpstr>4_Office Theme</vt:lpstr>
      <vt:lpstr>7_Office Theme</vt:lpstr>
      <vt:lpstr>8_Office Theme</vt:lpstr>
      <vt:lpstr>DotAsia2013</vt:lpstr>
      <vt:lpstr>1_DotAsia2013</vt:lpstr>
      <vt:lpstr>2_DotAsia2013</vt:lpstr>
      <vt:lpstr>9_Office Theme</vt:lpstr>
      <vt:lpstr>3_DotAsia2013</vt:lpstr>
      <vt:lpstr>11_Office Theme</vt:lpstr>
      <vt:lpstr>Image</vt:lpstr>
      <vt:lpstr> DotAsia Annual General Meeting</vt:lpstr>
      <vt:lpstr>DotAsia AGM Agenda</vt:lpstr>
      <vt:lpstr>DotAsia Operations 2014</vt:lpstr>
      <vt:lpstr>1. Income Development</vt:lpstr>
      <vt:lpstr>PowerPoint Presentation</vt:lpstr>
      <vt:lpstr>PowerPoint Presentation</vt:lpstr>
      <vt:lpstr>Growing .Asia Presence</vt:lpstr>
      <vt:lpstr>PowerPoint Presentation</vt:lpstr>
      <vt:lpstr>2014 Monthly New Creates</vt:lpstr>
      <vt:lpstr>PowerPoint Presentation</vt:lpstr>
      <vt:lpstr>PowerPoint Presentation</vt:lpstr>
      <vt:lpstr>PowerPoint Presentation</vt:lpstr>
      <vt:lpstr>Numbers of domains .mo (2014)</vt:lpstr>
      <vt:lpstr>PowerPoint Presentation</vt:lpstr>
      <vt:lpstr>PowerPoint Presentation</vt:lpstr>
      <vt:lpstr>January 2015 Top Registrars by Creates 6 out of top 10 based in Asia</vt:lpstr>
      <vt:lpstr>Top 10  of 12 .Asia from Asia Pacific (by New Creates in 2013-2014)</vt:lpstr>
      <vt:lpstr>PowerPoint Presentation</vt:lpstr>
      <vt:lpstr>PowerPoint Presentation</vt:lpstr>
      <vt:lpstr>Users Search in Their Native Language</vt:lpstr>
      <vt:lpstr>Universal Acceptance Steering Group (UASG) @ICANN</vt:lpstr>
      <vt:lpstr>   APAC Space @ICANN</vt:lpstr>
      <vt:lpstr>gTLD Strategy Congress @ INTA</vt:lpstr>
      <vt:lpstr>PowerPoint Presentation</vt:lpstr>
      <vt:lpstr>IoNMag.asia</vt:lpstr>
      <vt:lpstr> Internet of Things</vt:lpstr>
      <vt:lpstr>PowerPoint Presentation</vt:lpstr>
      <vt:lpstr>NetMission.Asia</vt:lpstr>
      <vt:lpstr>NetMission 4.0</vt:lpstr>
      <vt:lpstr>PowerPoint Presentation</vt:lpstr>
      <vt:lpstr>HIGHLIGHTS</vt:lpstr>
      <vt:lpstr>NextGen@ICANN</vt:lpstr>
      <vt:lpstr>YIGF.Asia</vt:lpstr>
      <vt:lpstr>PowerPoint Presentation</vt:lpstr>
      <vt:lpstr>NetY.Asia</vt:lpstr>
      <vt:lpstr>PowerPoint Presentation</vt:lpstr>
      <vt:lpstr>Go.Asia</vt:lpstr>
      <vt:lpstr>PowerPoint Presentation</vt:lpstr>
      <vt:lpstr>PowerPoint Presentation</vt:lpstr>
      <vt:lpstr>SciChef.Asia</vt:lpstr>
      <vt:lpstr>PowerPoint Presentation</vt:lpstr>
      <vt:lpstr>FoodRevolutionDay.Asia</vt:lpstr>
      <vt:lpstr>PowerPoint Presentation</vt:lpstr>
      <vt:lpstr>MandelaDay.Asia</vt:lpstr>
      <vt:lpstr>PowerPoint Presentation</vt:lpstr>
      <vt:lpstr>Asian NGO Platform &amp; Summit</vt:lpstr>
      <vt:lpstr>Supporting Elephant Parade &amp; Free the Children</vt:lpstr>
      <vt:lpstr>Love.from.Asia</vt:lpstr>
      <vt:lpstr>AsianFilmAwards.Asia</vt:lpstr>
      <vt:lpstr>PowerPoint Presentation</vt:lpstr>
      <vt:lpstr>AFA Academy</vt:lpstr>
      <vt:lpstr>PowerPoint Presentation</vt:lpstr>
      <vt:lpstr>Masterclasses, Study Tours &amp; Exchange</vt:lpstr>
      <vt:lpstr>Dot.Asia</vt:lpstr>
      <vt:lpstr>PowerPoint Presentation</vt:lpstr>
      <vt:lpstr>www.MaD.asia</vt:lpstr>
      <vt:lpstr>PowerPoint Presentation</vt:lpstr>
      <vt:lpstr>Asia Pacific Regional Internet Governance Forum (APrIGF)</vt:lpstr>
      <vt:lpstr>PowerPoint Presentation</vt:lpstr>
      <vt:lpstr>.Asia Registry Technical Updates</vt:lpstr>
      <vt:lpstr>Financial Report 2014</vt:lpstr>
      <vt:lpstr>Strategic Plan 2015</vt:lpstr>
      <vt:lpstr>PowerPoint Presentation</vt:lpstr>
      <vt:lpstr>2015: Rebalancing</vt:lpstr>
      <vt:lpstr> Recalibrating &amp; Responding</vt:lpstr>
      <vt:lpstr>Total Comprehensive Loss for Financial Year</vt:lpstr>
      <vt:lpstr>PowerPoint Presentation</vt:lpstr>
      <vt:lpstr>Data Driven Development</vt:lpstr>
      <vt:lpstr>PowerPoint Presentation</vt:lpstr>
      <vt:lpstr>2015 ASEAN Economic Community (AEC)</vt:lpstr>
      <vt:lpstr>PowerPoint Presentation</vt:lpstr>
      <vt:lpstr>Board Elections 2015</vt:lpstr>
      <vt:lpstr>Board Elections 2014</vt:lpstr>
      <vt:lpstr>Highlights of Procedures</vt:lpstr>
      <vt:lpstr>Elections / Membership Voting Procedures</vt:lpstr>
      <vt:lpstr>Board Elections 2015</vt:lpstr>
      <vt:lpstr>Voting Process</vt:lpstr>
      <vt:lpstr>Proposed Member Resolution</vt:lpstr>
      <vt:lpstr>Complete Board Elections 2015 Results</vt:lpstr>
      <vt:lpstr>PowerPoint Presentation</vt:lpstr>
      <vt:lpstr>Sponsor Community Project (SCP) Funds</vt:lpstr>
      <vt:lpstr>SCP Funds Expiration Scheme</vt:lpstr>
      <vt:lpstr>Illustration of SCP Funds Expiration as Proposed (using data as of Sep 2014)</vt:lpstr>
      <vt:lpstr>Thank you Everyone for your Continued Support</vt:lpstr>
      <vt:lpstr>Every .Asia Domain  Contributes to Internet Development in Asia</vt:lpstr>
    </vt:vector>
  </TitlesOfParts>
  <Company>DotAsia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Edmon Chung</dc:creator>
  <cp:lastModifiedBy>Edmon Chung</cp:lastModifiedBy>
  <cp:revision>196</cp:revision>
  <dcterms:created xsi:type="dcterms:W3CDTF">2013-02-24T00:33:53Z</dcterms:created>
  <dcterms:modified xsi:type="dcterms:W3CDTF">2015-03-01T05:12:06Z</dcterms:modified>
</cp:coreProperties>
</file>