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1"/>
  </p:notesMasterIdLst>
  <p:sldIdLst>
    <p:sldId id="257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3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FFAB3-3725-4071-86E4-B82FF2FE4C0E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83920-BE21-4453-9DAE-7DC002119E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B967D8-D5C5-4E0D-96DC-E6A7D6EF0D35}" type="slidenum">
              <a:rPr lang="en-CA" smtClean="0"/>
              <a:pPr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0DE3EE0-59E3-4E4E-AE9E-C726F48C87B7}" type="slidenum">
              <a:rPr lang="en-CA" smtClean="0"/>
              <a:pPr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1D22CE-87D6-4AF7-BF31-5ED5D4BCF06B}" type="slidenum">
              <a:rPr lang="en-CA" smtClean="0"/>
              <a:pPr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10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86FDF8-A6FF-4966-A663-B174568AD274}" type="slidenum">
              <a:rPr lang="en-CA" smtClean="0"/>
              <a:pPr/>
              <a:t>12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tAsia-ppt-template_mai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368152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5616624" cy="122413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23/02/2014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otAsia-ppt-template_whit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u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accent1">
              <a:lumMod val="60000"/>
              <a:lumOff val="40000"/>
            </a:schemeClr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otAsia-ppt-template_grey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ack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2.xls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cs typeface="Helvetica" pitchFamily="34" charset="0"/>
              </a:rPr>
              <a:t>.Asia Financial Report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Fiscal Year Ending September 30,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Operating Expenses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CA" smtClean="0"/>
          </a:p>
          <a:p>
            <a:pPr eaLnBrk="1" hangingPunct="1"/>
            <a:endParaRPr lang="en-CA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556792"/>
          <a:ext cx="8176963" cy="3474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10927"/>
                <a:gridCol w="2141901"/>
                <a:gridCol w="1224135"/>
              </a:tblGrid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Salaries</a:t>
                      </a:r>
                      <a:r>
                        <a:rPr lang="en-CA" sz="3200" baseline="0" dirty="0" smtClean="0"/>
                        <a:t> &amp; Professional Fees</a:t>
                      </a:r>
                      <a:r>
                        <a:rPr lang="en-CA" sz="3200" dirty="0" smtClean="0"/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$858,965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54%</a:t>
                      </a:r>
                      <a:endParaRPr lang="en-CA" sz="3200" dirty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Marketing &amp; Promotion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$149,714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9%</a:t>
                      </a:r>
                      <a:endParaRPr lang="en-CA" sz="3200" dirty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Travel</a:t>
                      </a:r>
                      <a:r>
                        <a:rPr lang="en-CA" sz="3200" baseline="0" dirty="0" smtClean="0"/>
                        <a:t> &amp; Outreach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$158,731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10%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Community</a:t>
                      </a:r>
                      <a:r>
                        <a:rPr lang="en-CA" sz="3200" baseline="0" dirty="0" smtClean="0"/>
                        <a:t> Contributions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$208,510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13%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Other Expenses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$208,168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13%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b="1" dirty="0" smtClean="0"/>
                        <a:t>Total</a:t>
                      </a:r>
                      <a:r>
                        <a:rPr lang="en-CA" sz="3200" b="1" baseline="0" dirty="0" smtClean="0"/>
                        <a:t> Operating Expenses</a:t>
                      </a:r>
                      <a:endParaRPr lang="en-CA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 dirty="0" smtClean="0"/>
                        <a:t> $1,584,087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 dirty="0" smtClean="0"/>
                        <a:t>100%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Contributions to Community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13% (as compared to 7%) of operating expenses are direct funds contributed to community projects</a:t>
            </a:r>
          </a:p>
          <a:p>
            <a:endParaRPr lang="en-CA" dirty="0" smtClean="0"/>
          </a:p>
          <a:p>
            <a:r>
              <a:rPr lang="en-CA" dirty="0" smtClean="0"/>
              <a:t>Utilized survey mechanism to account for salaries and overhead costs that are directly attributable to community work</a:t>
            </a:r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Contributions to Community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539750" y="1196975"/>
            <a:ext cx="8229600" cy="4752975"/>
          </a:xfrm>
        </p:spPr>
        <p:txBody>
          <a:bodyPr/>
          <a:lstStyle/>
          <a:p>
            <a:pPr marL="0" eaLnBrk="1" hangingPunct="1">
              <a:buFont typeface="Arial" charset="0"/>
              <a:buNone/>
            </a:pPr>
            <a:r>
              <a:rPr lang="en-CA" dirty="0" smtClean="0"/>
              <a:t>Expenses Directly Attributable to </a:t>
            </a:r>
          </a:p>
          <a:p>
            <a:pPr marL="0" eaLnBrk="1" hangingPunct="1">
              <a:buFont typeface="Arial" charset="0"/>
              <a:buNone/>
            </a:pPr>
            <a:r>
              <a:rPr lang="en-CA" dirty="0" smtClean="0"/>
              <a:t>Community Work: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188" y="2636838"/>
          <a:ext cx="8208912" cy="3627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24536"/>
                <a:gridCol w="1944216"/>
                <a:gridCol w="1440160"/>
              </a:tblGrid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Salaries</a:t>
                      </a:r>
                      <a:r>
                        <a:rPr lang="en-CA" sz="3200" baseline="0" dirty="0" smtClean="0"/>
                        <a:t> &amp; Professional Fees</a:t>
                      </a:r>
                      <a:r>
                        <a:rPr lang="en-CA" sz="3200" dirty="0" smtClean="0"/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$321,135</a:t>
                      </a:r>
                      <a:endParaRPr lang="en-CA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28%</a:t>
                      </a:r>
                      <a:endParaRPr lang="en-CA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Overhead</a:t>
                      </a:r>
                      <a:r>
                        <a:rPr lang="en-CA" sz="3200" baseline="0" dirty="0" smtClean="0"/>
                        <a:t> Expenses</a:t>
                      </a:r>
                      <a:endParaRPr lang="en-CA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$18,477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dirty="0" smtClean="0"/>
                        <a:t>Community</a:t>
                      </a:r>
                      <a:r>
                        <a:rPr lang="en-CA" sz="3200" baseline="0" dirty="0" smtClean="0"/>
                        <a:t> Contributions</a:t>
                      </a:r>
                      <a:endParaRPr lang="en-CA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$208,510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3200" b="1" dirty="0" smtClean="0"/>
                        <a:t>Total</a:t>
                      </a:r>
                      <a:r>
                        <a:rPr lang="en-CA" sz="3200" b="1" baseline="0" dirty="0" smtClean="0"/>
                        <a:t> Expenses for Community Work:</a:t>
                      </a:r>
                      <a:endParaRPr lang="en-CA" sz="3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b="1" dirty="0" smtClean="0"/>
                        <a:t> $548,122 </a:t>
                      </a:r>
                      <a:r>
                        <a:rPr lang="en-CA" sz="1800" b="1" dirty="0" smtClean="0"/>
                        <a:t>(out</a:t>
                      </a:r>
                      <a:r>
                        <a:rPr lang="en-CA" sz="1800" b="1" baseline="0" dirty="0" smtClean="0"/>
                        <a:t> </a:t>
                      </a:r>
                      <a:r>
                        <a:rPr lang="en-CA" sz="1800" b="1" dirty="0" smtClean="0"/>
                        <a:t>of ~$1.58M Operating Expenses)</a:t>
                      </a:r>
                    </a:p>
                    <a:p>
                      <a:pPr algn="r"/>
                      <a:r>
                        <a:rPr lang="en-CA" sz="3200" b="1" dirty="0" smtClean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 dirty="0" smtClean="0"/>
                        <a:t>35% </a:t>
                      </a:r>
                    </a:p>
                    <a:p>
                      <a:pPr algn="r"/>
                      <a:r>
                        <a:rPr lang="en-CA" sz="1800" b="1" dirty="0" smtClean="0"/>
                        <a:t>(as compared to 26% </a:t>
                      </a:r>
                    </a:p>
                    <a:p>
                      <a:pPr algn="r"/>
                      <a:r>
                        <a:rPr lang="en-CA" sz="1800" b="1" dirty="0" smtClean="0"/>
                        <a:t>last year)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725488"/>
          </a:xfrm>
        </p:spPr>
        <p:txBody>
          <a:bodyPr/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Expenses (Breakdown)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4427538" y="1196975"/>
            <a:ext cx="38893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After Accounting for Costs Directly Attributable to Community Work</a:t>
            </a: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900113" y="1484313"/>
            <a:ext cx="2447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/>
              <a:t>Original Breakdown</a:t>
            </a:r>
          </a:p>
        </p:txBody>
      </p:sp>
      <p:graphicFrame>
        <p:nvGraphicFramePr>
          <p:cNvPr id="18437" name="Chart 8"/>
          <p:cNvGraphicFramePr>
            <a:graphicFrameLocks/>
          </p:cNvGraphicFramePr>
          <p:nvPr/>
        </p:nvGraphicFramePr>
        <p:xfrm>
          <a:off x="200025" y="1649413"/>
          <a:ext cx="3738563" cy="3846512"/>
        </p:xfrm>
        <a:graphic>
          <a:graphicData uri="http://schemas.openxmlformats.org/presentationml/2006/ole">
            <p:oleObj spid="_x0000_s1026" r:id="rId3" imgW="3737172" imgH="3846909" progId="Excel.Sheet.8">
              <p:embed/>
            </p:oleObj>
          </a:graphicData>
        </a:graphic>
      </p:graphicFrame>
      <p:graphicFrame>
        <p:nvGraphicFramePr>
          <p:cNvPr id="18438" name="Chart 9"/>
          <p:cNvGraphicFramePr>
            <a:graphicFrameLocks/>
          </p:cNvGraphicFramePr>
          <p:nvPr/>
        </p:nvGraphicFramePr>
        <p:xfrm>
          <a:off x="3584575" y="1722438"/>
          <a:ext cx="5610225" cy="5186362"/>
        </p:xfrm>
        <a:graphic>
          <a:graphicData uri="http://schemas.openxmlformats.org/presentationml/2006/ole">
            <p:oleObj spid="_x0000_s1027" r:id="rId4" imgW="5608806" imgH="5188146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z="2800" dirty="0" smtClean="0"/>
              <a:t>Investment Portfolio at JP Morgan</a:t>
            </a:r>
          </a:p>
          <a:p>
            <a:pPr eaLnBrk="1" hangingPunct="1"/>
            <a:r>
              <a:rPr lang="en-CA" sz="2800" dirty="0" smtClean="0"/>
              <a:t>Current Market Value:  $3,094,014</a:t>
            </a:r>
          </a:p>
          <a:p>
            <a:pPr eaLnBrk="1" hangingPunct="1"/>
            <a:r>
              <a:rPr lang="en-CA" sz="2800" dirty="0" smtClean="0"/>
              <a:t>Conservative portfolio aiming at long-term investment</a:t>
            </a:r>
          </a:p>
          <a:p>
            <a:pPr eaLnBrk="1" hangingPunct="1"/>
            <a:r>
              <a:rPr lang="en-CA" sz="2800" dirty="0" smtClean="0"/>
              <a:t>Mainly investing in bonds and bond funds which seek to generate steady income from coupon interests issued regularly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Credit Facility with JPM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z="2800" dirty="0" smtClean="0"/>
              <a:t>JPM credit line: amount up to round 65% of portfolio value</a:t>
            </a:r>
          </a:p>
          <a:p>
            <a:pPr eaLnBrk="1" hangingPunct="1"/>
            <a:r>
              <a:rPr lang="en-CA" sz="2800" dirty="0" smtClean="0"/>
              <a:t>Investments as collateral</a:t>
            </a:r>
          </a:p>
          <a:p>
            <a:pPr eaLnBrk="1" hangingPunct="1"/>
            <a:r>
              <a:rPr lang="en-CA" sz="2800" dirty="0" smtClean="0"/>
              <a:t>Low borrowing rate, currently at 1.05% p.a.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(Breakdown)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en-CA" smtClean="0">
              <a:solidFill>
                <a:srgbClr val="404040"/>
              </a:solidFill>
            </a:endParaRPr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>
              <a:buFont typeface="Arial" charset="0"/>
              <a:buNone/>
            </a:pPr>
            <a:endParaRPr lang="en-CA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1500" y="1571625"/>
          <a:ext cx="8072438" cy="4053840"/>
        </p:xfrm>
        <a:graphic>
          <a:graphicData uri="http://schemas.openxmlformats.org/drawingml/2006/table">
            <a:tbl>
              <a:tblPr/>
              <a:tblGrid>
                <a:gridCol w="3000375"/>
                <a:gridCol w="1928813"/>
                <a:gridCol w="1143000"/>
                <a:gridCol w="20002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Annualized Yield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Cash &amp; Cash Equiv.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$895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Fixed Income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3,093,119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3.97%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$3,094,014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Credit Line Drawn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-$1,867,944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Net Funds at JPM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$1,226,070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Fiscal Period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Oct 1, 2012 – Sep 30, 2013</a:t>
            </a:r>
          </a:p>
          <a:p>
            <a:pPr eaLnBrk="1" hangingPunct="1">
              <a:defRPr/>
            </a:pPr>
            <a:r>
              <a:rPr lang="en-CA" dirty="0" smtClean="0"/>
              <a:t>Unaudited Financials</a:t>
            </a:r>
          </a:p>
          <a:p>
            <a:pPr lvl="1" eaLnBrk="1" hangingPunct="1">
              <a:defRPr/>
            </a:pPr>
            <a:r>
              <a:rPr lang="en-CA" dirty="0" smtClean="0"/>
              <a:t>Technical problems causing delay in audit</a:t>
            </a:r>
          </a:p>
          <a:p>
            <a:pPr lvl="1" eaLnBrk="1" hangingPunct="1">
              <a:defRPr/>
            </a:pPr>
            <a:r>
              <a:rPr lang="en-CA" dirty="0" smtClean="0"/>
              <a:t>Deliberate restoration of data to ensure data integrity</a:t>
            </a:r>
          </a:p>
          <a:p>
            <a:pPr lvl="1" eaLnBrk="1" hangingPunct="1">
              <a:defRPr/>
            </a:pPr>
            <a:r>
              <a:rPr lang="en-CA" dirty="0" smtClean="0"/>
              <a:t>Audit will start in Apr 2014</a:t>
            </a:r>
          </a:p>
          <a:p>
            <a:pPr eaLnBrk="1" hangingPunct="1">
              <a:defRPr/>
            </a:pPr>
            <a:r>
              <a:rPr lang="en-CA" dirty="0" smtClean="0"/>
              <a:t>Auditor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RSM Nelson Wheeler </a:t>
            </a:r>
          </a:p>
          <a:p>
            <a:pPr eaLnBrk="1" hangingPunct="1">
              <a:defRPr/>
            </a:pPr>
            <a:r>
              <a:rPr lang="en-CA" dirty="0" smtClean="0"/>
              <a:t>Currency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Expressed in USD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Financials on </a:t>
            </a:r>
            <a:r>
              <a:rPr lang="en-CA" dirty="0" err="1" smtClean="0"/>
              <a:t>DotAsia</a:t>
            </a:r>
            <a:r>
              <a:rPr lang="en-CA" dirty="0" smtClean="0"/>
              <a:t> Organisation only</a:t>
            </a:r>
          </a:p>
          <a:p>
            <a:pPr eaLnBrk="1" hangingPunct="1"/>
            <a:endParaRPr lang="en-CA" dirty="0" smtClean="0"/>
          </a:p>
          <a:p>
            <a:pPr eaLnBrk="1" hangingPunct="1"/>
            <a:r>
              <a:rPr lang="en-CA" dirty="0" err="1" smtClean="0"/>
              <a:t>DotAsia</a:t>
            </a:r>
            <a:r>
              <a:rPr lang="en-CA" dirty="0" smtClean="0"/>
              <a:t> has established companies as subsidiaries and associates</a:t>
            </a:r>
          </a:p>
          <a:p>
            <a:pPr lvl="1"/>
            <a:r>
              <a:rPr lang="en-CA" dirty="0" smtClean="0"/>
              <a:t>.MO (</a:t>
            </a:r>
            <a:r>
              <a:rPr lang="en-CA" dirty="0" err="1" smtClean="0"/>
              <a:t>HNET.Asia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New </a:t>
            </a:r>
            <a:r>
              <a:rPr lang="en-CA" dirty="0" err="1" smtClean="0"/>
              <a:t>gTLD</a:t>
            </a:r>
            <a:r>
              <a:rPr lang="en-CA" dirty="0" smtClean="0"/>
              <a:t> Application Entities (</a:t>
            </a:r>
            <a:r>
              <a:rPr lang="en-CA" dirty="0" err="1" smtClean="0"/>
              <a:t>Namesphere</a:t>
            </a:r>
            <a:r>
              <a:rPr lang="en-CA" dirty="0" smtClean="0"/>
              <a:t>)</a:t>
            </a:r>
          </a:p>
          <a:p>
            <a:pPr eaLnBrk="1" hangingPunct="1"/>
            <a:endParaRPr lang="en-CA" dirty="0" smtClean="0"/>
          </a:p>
          <a:p>
            <a:pPr eaLnBrk="1" hangingPunct="1"/>
            <a:r>
              <a:rPr lang="en-CA" dirty="0" smtClean="0"/>
              <a:t>Consolidated financials of the group of companies will be presented in audit report, to be posted on </a:t>
            </a:r>
            <a:r>
              <a:rPr lang="en-CA" dirty="0" err="1" smtClean="0"/>
              <a:t>DotAsia’s</a:t>
            </a:r>
            <a:r>
              <a:rPr lang="en-CA" dirty="0" smtClean="0"/>
              <a:t> website after finalized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  <a:r>
              <a:rPr dirty="0" smtClean="0">
                <a:latin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Financial Statements</a:t>
            </a:r>
          </a:p>
          <a:p>
            <a:r>
              <a:rPr lang="en-CA" dirty="0" smtClean="0"/>
              <a:t>Operating Expenses</a:t>
            </a:r>
          </a:p>
          <a:p>
            <a:r>
              <a:rPr lang="en-CA" dirty="0" smtClean="0"/>
              <a:t>Investment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686800" cy="725487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</a:rPr>
              <a:t>Income Statement  </a:t>
            </a:r>
            <a:r>
              <a:rPr sz="2400" b="1" dirty="0" smtClean="0">
                <a:latin typeface="Helvetica" pitchFamily="34" charset="0"/>
              </a:rPr>
              <a:t>(Oct 1, 2012 to Sep 30, 2013)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836712"/>
          <a:ext cx="7901014" cy="28575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7823"/>
                <a:gridCol w="2543191"/>
              </a:tblGrid>
              <a:tr h="476253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Income (Recognized)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$3,227,282</a:t>
                      </a:r>
                      <a:endParaRPr lang="en-CA" sz="2400" dirty="0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Cost of Sales (Recognized)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-$2,193,402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Gross Profit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$1,033,880</a:t>
                      </a:r>
                      <a:endParaRPr lang="en-CA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Other Income (Interest &amp; Misc)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$141,174</a:t>
                      </a:r>
                      <a:endParaRPr lang="en-CA" sz="2400" dirty="0"/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Operating Expenses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-$1,584,087 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/>
                        <a:t>Gain/Loss from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/>
                        <a:t>-$409,033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39552" y="3789040"/>
          <a:ext cx="7901014" cy="26979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7823"/>
                <a:gridCol w="2543191"/>
              </a:tblGrid>
              <a:tr h="442101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Share on Profits of Associate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/>
                        <a:t>$47,831 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2101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Gain/Loss for the Year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/>
                        <a:t>-$361,203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699"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01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Gain on property</a:t>
                      </a:r>
                      <a:r>
                        <a:rPr lang="en-CA" sz="1800" baseline="0" dirty="0" smtClean="0"/>
                        <a:t> revaluation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800" dirty="0" smtClean="0"/>
                        <a:t>$167,569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01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Unrealized Gain on </a:t>
                      </a:r>
                      <a:r>
                        <a:rPr lang="en-CA" sz="1800" baseline="0" dirty="0" smtClean="0"/>
                        <a:t>Investment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800" dirty="0" smtClean="0"/>
                        <a:t>$54,898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01">
                <a:tc>
                  <a:txBody>
                    <a:bodyPr/>
                    <a:lstStyle/>
                    <a:p>
                      <a:r>
                        <a:rPr lang="en-CA" sz="1800" b="1" dirty="0" smtClean="0"/>
                        <a:t>Total Comprehensive G/L for</a:t>
                      </a:r>
                      <a:r>
                        <a:rPr lang="en-CA" sz="1800" b="1" baseline="0" dirty="0" smtClean="0"/>
                        <a:t> the Year</a:t>
                      </a:r>
                      <a:endParaRPr lang="en-C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dirty="0" smtClean="0"/>
                        <a:t>-$138,736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Balance Sheet   (as at Sep 30, 2013)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1484784"/>
          <a:ext cx="8106097" cy="3230880"/>
        </p:xfrm>
        <a:graphic>
          <a:graphicData uri="http://schemas.openxmlformats.org/drawingml/2006/table">
            <a:tbl>
              <a:tblPr/>
              <a:tblGrid>
                <a:gridCol w="5952456"/>
                <a:gridCol w="2153641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Non-Current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Office Property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$2,579,879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Other Fixed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$100,441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Equity in an Associate (</a:t>
                      </a:r>
                      <a:r>
                        <a:rPr kumimoji="0" lang="en-CA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HNet</a:t>
                      </a: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Asia)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$171,056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Equity in Other Subsidiaries/Associates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$2,573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Non-Current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$2,853,949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Balance Sheet   (as at Sep 30, 201</a:t>
            </a:r>
            <a:r>
              <a:rPr lang="en-CA" b="1" dirty="0" smtClean="0">
                <a:latin typeface="Helvetica" pitchFamily="34" charset="0"/>
                <a:cs typeface="Helvetica" pitchFamily="34" charset="0"/>
              </a:rPr>
              <a:t>3</a:t>
            </a:r>
            <a:r>
              <a:rPr b="1" dirty="0" smtClean="0">
                <a:latin typeface="Helvetica" pitchFamily="34" charset="0"/>
                <a:cs typeface="Helvetica" pitchFamily="34" charset="0"/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8" y="1484784"/>
          <a:ext cx="7900988" cy="4389120"/>
        </p:xfrm>
        <a:graphic>
          <a:graphicData uri="http://schemas.openxmlformats.org/drawingml/2006/table">
            <a:tbl>
              <a:tblPr/>
              <a:tblGrid>
                <a:gridCol w="5643563"/>
                <a:gridCol w="2257425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Cash &amp; Bank Deposits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$402,728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Available-for-sale Investments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$2,925,537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Receivables, Deposits &amp; Prepayments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$1,891,350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Due from subsidiaries/associates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$704,875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Current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$5,924,490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Assets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$8,778,438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Balance Sheet (Cont'd)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1188" y="1412875"/>
          <a:ext cx="7900987" cy="4053840"/>
        </p:xfrm>
        <a:graphic>
          <a:graphicData uri="http://schemas.openxmlformats.org/drawingml/2006/table">
            <a:tbl>
              <a:tblPr/>
              <a:tblGrid>
                <a:gridCol w="5286375"/>
                <a:gridCol w="2614612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Liabilities	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Accounts Payable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$316,036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Accruals &amp; Other Payables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$1,012,197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Deposits Received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$1,448,686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Deferred Revenue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$2,863,047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Bank Loan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$2,950,245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Current Liabilities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$8,590,211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5536" y="6309320"/>
            <a:ext cx="8447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*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Loan from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Afilias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reduced from $345,265 to $91,467 </a:t>
            </a:r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(repaid $253,798 during the year)</a:t>
            </a:r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Equity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42938" y="1785938"/>
          <a:ext cx="7901014" cy="30156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9260"/>
                <a:gridCol w="2471754"/>
              </a:tblGrid>
              <a:tr h="363698">
                <a:tc>
                  <a:txBody>
                    <a:bodyPr/>
                    <a:lstStyle/>
                    <a:p>
                      <a:r>
                        <a:rPr lang="en-CA" sz="3200" b="0" dirty="0" smtClean="0"/>
                        <a:t>Retained</a:t>
                      </a:r>
                      <a:r>
                        <a:rPr lang="en-CA" sz="3200" b="0" baseline="0" dirty="0" smtClean="0"/>
                        <a:t> Earnings</a:t>
                      </a:r>
                      <a:endParaRPr lang="en-CA" sz="3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dirty="0" smtClean="0"/>
                        <a:t>$18,075</a:t>
                      </a:r>
                      <a:endParaRPr lang="en-CA" sz="3200" dirty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0"/>
                      <a:r>
                        <a:rPr lang="en-CA" sz="3200" b="0" dirty="0" smtClean="0"/>
                        <a:t>Current Earnings</a:t>
                      </a:r>
                      <a:endParaRPr lang="en-CA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dirty="0" smtClean="0"/>
                        <a:t>-$361,203 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pPr lvl="0"/>
                      <a:r>
                        <a:rPr lang="en-CA" sz="3200" b="0" dirty="0" smtClean="0"/>
                        <a:t>Unrealized G/L on Investments</a:t>
                      </a:r>
                      <a:endParaRPr lang="en-CA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dirty="0" smtClean="0"/>
                        <a:t>$54,898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pPr lvl="0"/>
                      <a:r>
                        <a:rPr lang="en-CA" sz="3200" b="0" dirty="0" smtClean="0"/>
                        <a:t>Property Revaluation Reserve</a:t>
                      </a:r>
                      <a:endParaRPr lang="en-CA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dirty="0" smtClean="0"/>
                        <a:t>$476,458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148">
                <a:tc>
                  <a:txBody>
                    <a:bodyPr/>
                    <a:lstStyle/>
                    <a:p>
                      <a:pPr lvl="0"/>
                      <a:r>
                        <a:rPr lang="en-CA" sz="3200" b="1" dirty="0" smtClean="0"/>
                        <a:t>Total Equity</a:t>
                      </a:r>
                      <a:endParaRPr lang="en-CA" sz="3200" b="1" dirty="0"/>
                    </a:p>
                  </a:txBody>
                  <a:tcPr anchor="b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b="1" dirty="0" smtClean="0"/>
                        <a:t> $188,227 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639</Words>
  <Application>Microsoft Office PowerPoint</Application>
  <PresentationFormat>On-screen Show (4:3)</PresentationFormat>
  <Paragraphs>182</Paragraphs>
  <Slides>16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Office Theme</vt:lpstr>
      <vt:lpstr>1_Office Theme</vt:lpstr>
      <vt:lpstr>2_Office Theme</vt:lpstr>
      <vt:lpstr>3_Office Theme</vt:lpstr>
      <vt:lpstr>Microsoft Office Excel 97-2003 Worksheet</vt:lpstr>
      <vt:lpstr>.Asia Financial Report</vt:lpstr>
      <vt:lpstr>Financial Report</vt:lpstr>
      <vt:lpstr>Financial Report</vt:lpstr>
      <vt:lpstr>Financial Report </vt:lpstr>
      <vt:lpstr>Income Statement  (Oct 1, 2012 to Sep 30, 2013)</vt:lpstr>
      <vt:lpstr>Balance Sheet   (as at Sep 30, 2013)</vt:lpstr>
      <vt:lpstr>Balance Sheet   (as at Sep 30, 2013)</vt:lpstr>
      <vt:lpstr>Balance Sheet (Cont'd)</vt:lpstr>
      <vt:lpstr>Equity</vt:lpstr>
      <vt:lpstr>Operating Expenses</vt:lpstr>
      <vt:lpstr>Contributions to Community</vt:lpstr>
      <vt:lpstr>Contributions to Community</vt:lpstr>
      <vt:lpstr>Expenses (Breakdown)</vt:lpstr>
      <vt:lpstr>Investment Portfolio (Current)</vt:lpstr>
      <vt:lpstr>Credit Facility with JPM</vt:lpstr>
      <vt:lpstr>Investment Portfolio (Breakdown)</vt:lpstr>
    </vt:vector>
  </TitlesOfParts>
  <Company>DotAsia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Edmon Chung</dc:creator>
  <cp:lastModifiedBy>Rebecca Chan</cp:lastModifiedBy>
  <cp:revision>13</cp:revision>
  <dcterms:created xsi:type="dcterms:W3CDTF">2013-02-24T00:33:53Z</dcterms:created>
  <dcterms:modified xsi:type="dcterms:W3CDTF">2014-02-23T06:30:07Z</dcterms:modified>
</cp:coreProperties>
</file>