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charts/chart6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608" r:id="rId2"/>
    <p:sldId id="880" r:id="rId3"/>
    <p:sldId id="883" r:id="rId4"/>
    <p:sldId id="881" r:id="rId5"/>
    <p:sldId id="890" r:id="rId6"/>
    <p:sldId id="891" r:id="rId7"/>
    <p:sldId id="892" r:id="rId8"/>
    <p:sldId id="893" r:id="rId9"/>
    <p:sldId id="896" r:id="rId10"/>
    <p:sldId id="882" r:id="rId11"/>
    <p:sldId id="915" r:id="rId12"/>
    <p:sldId id="916" r:id="rId13"/>
    <p:sldId id="917" r:id="rId14"/>
    <p:sldId id="894" r:id="rId15"/>
    <p:sldId id="889" r:id="rId16"/>
    <p:sldId id="895" r:id="rId17"/>
    <p:sldId id="884" r:id="rId18"/>
    <p:sldId id="885" r:id="rId19"/>
    <p:sldId id="886" r:id="rId20"/>
    <p:sldId id="614" r:id="rId21"/>
    <p:sldId id="903" r:id="rId22"/>
    <p:sldId id="900" r:id="rId23"/>
    <p:sldId id="901" r:id="rId24"/>
    <p:sldId id="902" r:id="rId25"/>
    <p:sldId id="898" r:id="rId26"/>
    <p:sldId id="899" r:id="rId27"/>
    <p:sldId id="924" r:id="rId28"/>
    <p:sldId id="925" r:id="rId29"/>
    <p:sldId id="907" r:id="rId30"/>
    <p:sldId id="904" r:id="rId31"/>
    <p:sldId id="906" r:id="rId32"/>
    <p:sldId id="908" r:id="rId33"/>
    <p:sldId id="948" r:id="rId34"/>
    <p:sldId id="909" r:id="rId35"/>
    <p:sldId id="897" r:id="rId36"/>
    <p:sldId id="913" r:id="rId37"/>
    <p:sldId id="912" r:id="rId38"/>
    <p:sldId id="914" r:id="rId39"/>
    <p:sldId id="922" r:id="rId40"/>
    <p:sldId id="910" r:id="rId41"/>
    <p:sldId id="923" r:id="rId42"/>
    <p:sldId id="919" r:id="rId43"/>
    <p:sldId id="921" r:id="rId44"/>
    <p:sldId id="911" r:id="rId45"/>
    <p:sldId id="926" r:id="rId46"/>
    <p:sldId id="927" r:id="rId47"/>
    <p:sldId id="928" r:id="rId48"/>
    <p:sldId id="929" r:id="rId49"/>
    <p:sldId id="952" r:id="rId50"/>
    <p:sldId id="953" r:id="rId51"/>
    <p:sldId id="954" r:id="rId52"/>
    <p:sldId id="955" r:id="rId53"/>
    <p:sldId id="956" r:id="rId54"/>
    <p:sldId id="957" r:id="rId55"/>
    <p:sldId id="958" r:id="rId56"/>
    <p:sldId id="959" r:id="rId57"/>
    <p:sldId id="960" r:id="rId58"/>
    <p:sldId id="961" r:id="rId59"/>
    <p:sldId id="962" r:id="rId60"/>
    <p:sldId id="963" r:id="rId61"/>
    <p:sldId id="964" r:id="rId62"/>
    <p:sldId id="965" r:id="rId63"/>
    <p:sldId id="966" r:id="rId64"/>
    <p:sldId id="967" r:id="rId65"/>
    <p:sldId id="968" r:id="rId66"/>
    <p:sldId id="969" r:id="rId67"/>
    <p:sldId id="970" r:id="rId68"/>
    <p:sldId id="930" r:id="rId69"/>
    <p:sldId id="944" r:id="rId70"/>
    <p:sldId id="931" r:id="rId71"/>
    <p:sldId id="932" r:id="rId72"/>
    <p:sldId id="971" r:id="rId73"/>
    <p:sldId id="972" r:id="rId74"/>
    <p:sldId id="973" r:id="rId75"/>
    <p:sldId id="974" r:id="rId76"/>
    <p:sldId id="975" r:id="rId77"/>
    <p:sldId id="976" r:id="rId78"/>
    <p:sldId id="977" r:id="rId79"/>
    <p:sldId id="978" r:id="rId80"/>
    <p:sldId id="979" r:id="rId81"/>
    <p:sldId id="980" r:id="rId82"/>
    <p:sldId id="981" r:id="rId83"/>
    <p:sldId id="982" r:id="rId84"/>
    <p:sldId id="983" r:id="rId85"/>
    <p:sldId id="984" r:id="rId86"/>
    <p:sldId id="985" r:id="rId87"/>
    <p:sldId id="986" r:id="rId88"/>
    <p:sldId id="987" r:id="rId89"/>
    <p:sldId id="988" r:id="rId90"/>
    <p:sldId id="989" r:id="rId91"/>
    <p:sldId id="933" r:id="rId92"/>
    <p:sldId id="935" r:id="rId93"/>
    <p:sldId id="936" r:id="rId94"/>
    <p:sldId id="937" r:id="rId95"/>
    <p:sldId id="938" r:id="rId96"/>
    <p:sldId id="939" r:id="rId97"/>
    <p:sldId id="940" r:id="rId98"/>
    <p:sldId id="941" r:id="rId99"/>
    <p:sldId id="934" r:id="rId100"/>
    <p:sldId id="943" r:id="rId101"/>
    <p:sldId id="942" r:id="rId102"/>
    <p:sldId id="945" r:id="rId103"/>
    <p:sldId id="947" r:id="rId104"/>
    <p:sldId id="946" r:id="rId105"/>
    <p:sldId id="887" r:id="rId106"/>
    <p:sldId id="888" r:id="rId107"/>
    <p:sldId id="950" r:id="rId108"/>
    <p:sldId id="949" r:id="rId109"/>
    <p:sldId id="951" r:id="rId110"/>
    <p:sldId id="833" r:id="rId111"/>
    <p:sldId id="403" r:id="rId112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D9D9D"/>
    <a:srgbClr val="A7A7A7"/>
    <a:srgbClr val="B2B2B2"/>
    <a:srgbClr val="E51F9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4" autoAdjust="0"/>
    <p:restoredTop sz="95754" autoAdjust="0"/>
  </p:normalViewPr>
  <p:slideViewPr>
    <p:cSldViewPr>
      <p:cViewPr varScale="1">
        <p:scale>
          <a:sx n="75" d="100"/>
          <a:sy n="75" d="100"/>
        </p:scale>
        <p:origin x="-3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on\Desktop\Copy%20of%20201002-201201%20new%20creat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on\Desktop\Copy%20of%20201002-201201%20new%20creat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on\Desktop\Copy%20of%20201002-201201%20new%20creat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on\Desktop\New%20Creates%20by%20Country%20for%20201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chive\archives\Asia\DotAsia\Corporate\budget\2012\DotAsia-budget%202012-02-25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chive\archives\Asia\DotAsia\Corporate\budget\2012\DotAsia-budget%202012-02-25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chive\archives\Asia\DotAsia\Corporate\budget\2012\2011-incomegrowth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mon\Desktop\Copy%20of%20201002-201201%20new%20crea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autoTitleDeleted val="1"/>
    <c:plotArea>
      <c:layout>
        <c:manualLayout>
          <c:layoutTarget val="inner"/>
          <c:xMode val="edge"/>
          <c:yMode val="edge"/>
          <c:x val="8.986220472440952E-2"/>
          <c:y val="0.16313764946048423"/>
          <c:w val="0.88308912948381491"/>
          <c:h val="0.66854781023495125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2522</c:v>
                </c:pt>
                <c:pt idx="1">
                  <c:v>2876</c:v>
                </c:pt>
                <c:pt idx="2">
                  <c:v>2626</c:v>
                </c:pt>
                <c:pt idx="3">
                  <c:v>2512</c:v>
                </c:pt>
                <c:pt idx="4">
                  <c:v>2798</c:v>
                </c:pt>
                <c:pt idx="5">
                  <c:v>2772</c:v>
                </c:pt>
                <c:pt idx="6">
                  <c:v>2816</c:v>
                </c:pt>
                <c:pt idx="7">
                  <c:v>2883</c:v>
                </c:pt>
                <c:pt idx="8">
                  <c:v>2960</c:v>
                </c:pt>
                <c:pt idx="9">
                  <c:v>2679</c:v>
                </c:pt>
                <c:pt idx="10">
                  <c:v>2537</c:v>
                </c:pt>
                <c:pt idx="11">
                  <c:v>2447</c:v>
                </c:pt>
                <c:pt idx="12">
                  <c:v>2033</c:v>
                </c:pt>
                <c:pt idx="13">
                  <c:v>2920</c:v>
                </c:pt>
                <c:pt idx="14">
                  <c:v>3409</c:v>
                </c:pt>
                <c:pt idx="15">
                  <c:v>3007</c:v>
                </c:pt>
                <c:pt idx="16">
                  <c:v>3209</c:v>
                </c:pt>
                <c:pt idx="17">
                  <c:v>3278</c:v>
                </c:pt>
                <c:pt idx="18">
                  <c:v>3912</c:v>
                </c:pt>
                <c:pt idx="19">
                  <c:v>3796</c:v>
                </c:pt>
                <c:pt idx="20">
                  <c:v>4777</c:v>
                </c:pt>
                <c:pt idx="21">
                  <c:v>4978</c:v>
                </c:pt>
                <c:pt idx="22">
                  <c:v>4117</c:v>
                </c:pt>
                <c:pt idx="23">
                  <c:v>3917</c:v>
                </c:pt>
                <c:pt idx="24">
                  <c:v>4844</c:v>
                </c:pt>
                <c:pt idx="25">
                  <c:v>5446</c:v>
                </c:pt>
                <c:pt idx="26">
                  <c:v>3637</c:v>
                </c:pt>
                <c:pt idx="27">
                  <c:v>4000</c:v>
                </c:pt>
                <c:pt idx="28">
                  <c:v>4568</c:v>
                </c:pt>
                <c:pt idx="29">
                  <c:v>3313</c:v>
                </c:pt>
                <c:pt idx="30">
                  <c:v>4271</c:v>
                </c:pt>
                <c:pt idx="31">
                  <c:v>5246</c:v>
                </c:pt>
                <c:pt idx="32">
                  <c:v>3965</c:v>
                </c:pt>
                <c:pt idx="33">
                  <c:v>3341</c:v>
                </c:pt>
                <c:pt idx="34">
                  <c:v>2927</c:v>
                </c:pt>
                <c:pt idx="35">
                  <c:v>3987</c:v>
                </c:pt>
              </c:numCache>
            </c:numRef>
          </c:val>
        </c:ser>
        <c:marker val="1"/>
        <c:axId val="162286592"/>
        <c:axId val="166563840"/>
      </c:lineChart>
      <c:catAx>
        <c:axId val="162286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66563840"/>
        <c:crosses val="autoZero"/>
        <c:auto val="1"/>
        <c:lblAlgn val="ctr"/>
        <c:lblOffset val="100"/>
      </c:catAx>
      <c:valAx>
        <c:axId val="1665638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228659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plotArea>
      <c:layout>
        <c:manualLayout>
          <c:layoutTarget val="inner"/>
          <c:xMode val="edge"/>
          <c:yMode val="edge"/>
          <c:x val="8.9862204724409492E-2"/>
          <c:y val="0.16313764946048417"/>
          <c:w val="0.88308912948381479"/>
          <c:h val="0.66854781023495102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2522</c:v>
                </c:pt>
                <c:pt idx="1">
                  <c:v>2876</c:v>
                </c:pt>
                <c:pt idx="2">
                  <c:v>2626</c:v>
                </c:pt>
                <c:pt idx="3">
                  <c:v>2512</c:v>
                </c:pt>
                <c:pt idx="4">
                  <c:v>2798</c:v>
                </c:pt>
                <c:pt idx="5">
                  <c:v>2772</c:v>
                </c:pt>
                <c:pt idx="6">
                  <c:v>2816</c:v>
                </c:pt>
                <c:pt idx="7">
                  <c:v>2883</c:v>
                </c:pt>
                <c:pt idx="8">
                  <c:v>2960</c:v>
                </c:pt>
                <c:pt idx="9">
                  <c:v>2679</c:v>
                </c:pt>
                <c:pt idx="10">
                  <c:v>2537</c:v>
                </c:pt>
                <c:pt idx="11">
                  <c:v>2447</c:v>
                </c:pt>
                <c:pt idx="12">
                  <c:v>2033</c:v>
                </c:pt>
                <c:pt idx="13">
                  <c:v>2920</c:v>
                </c:pt>
                <c:pt idx="14">
                  <c:v>3409</c:v>
                </c:pt>
                <c:pt idx="15">
                  <c:v>3007</c:v>
                </c:pt>
                <c:pt idx="16">
                  <c:v>3209</c:v>
                </c:pt>
                <c:pt idx="17">
                  <c:v>3278</c:v>
                </c:pt>
                <c:pt idx="18">
                  <c:v>3912</c:v>
                </c:pt>
                <c:pt idx="19">
                  <c:v>3796</c:v>
                </c:pt>
                <c:pt idx="20">
                  <c:v>4777</c:v>
                </c:pt>
                <c:pt idx="21">
                  <c:v>4978</c:v>
                </c:pt>
                <c:pt idx="22">
                  <c:v>4117</c:v>
                </c:pt>
                <c:pt idx="23">
                  <c:v>3917</c:v>
                </c:pt>
                <c:pt idx="24">
                  <c:v>4844</c:v>
                </c:pt>
                <c:pt idx="25">
                  <c:v>5446</c:v>
                </c:pt>
                <c:pt idx="26">
                  <c:v>3637</c:v>
                </c:pt>
                <c:pt idx="27">
                  <c:v>4000</c:v>
                </c:pt>
                <c:pt idx="28">
                  <c:v>4568</c:v>
                </c:pt>
                <c:pt idx="29">
                  <c:v>3313</c:v>
                </c:pt>
                <c:pt idx="30">
                  <c:v>4271</c:v>
                </c:pt>
                <c:pt idx="31">
                  <c:v>5246</c:v>
                </c:pt>
                <c:pt idx="32">
                  <c:v>3965</c:v>
                </c:pt>
                <c:pt idx="33">
                  <c:v>3341</c:v>
                </c:pt>
                <c:pt idx="34">
                  <c:v>2927</c:v>
                </c:pt>
                <c:pt idx="35">
                  <c:v>3987</c:v>
                </c:pt>
              </c:numCache>
            </c:numRef>
          </c:val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Projected (Baseline)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Sheet1!$F$2:$F$37</c:f>
              <c:numCache>
                <c:formatCode>General</c:formatCode>
                <c:ptCount val="36"/>
                <c:pt idx="14">
                  <c:v>2730</c:v>
                </c:pt>
                <c:pt idx="15">
                  <c:v>2744</c:v>
                </c:pt>
                <c:pt idx="16">
                  <c:v>2758</c:v>
                </c:pt>
                <c:pt idx="17">
                  <c:v>2772</c:v>
                </c:pt>
                <c:pt idx="18">
                  <c:v>2786</c:v>
                </c:pt>
                <c:pt idx="19">
                  <c:v>2800</c:v>
                </c:pt>
                <c:pt idx="20">
                  <c:v>2814</c:v>
                </c:pt>
                <c:pt idx="21">
                  <c:v>2828</c:v>
                </c:pt>
                <c:pt idx="22">
                  <c:v>2842</c:v>
                </c:pt>
                <c:pt idx="23">
                  <c:v>2856</c:v>
                </c:pt>
                <c:pt idx="24">
                  <c:v>2870</c:v>
                </c:pt>
                <c:pt idx="25">
                  <c:v>2884</c:v>
                </c:pt>
                <c:pt idx="26">
                  <c:v>2898</c:v>
                </c:pt>
                <c:pt idx="27">
                  <c:v>2912</c:v>
                </c:pt>
                <c:pt idx="28">
                  <c:v>2927</c:v>
                </c:pt>
                <c:pt idx="29">
                  <c:v>2942</c:v>
                </c:pt>
                <c:pt idx="30">
                  <c:v>2957</c:v>
                </c:pt>
                <c:pt idx="31">
                  <c:v>2972</c:v>
                </c:pt>
                <c:pt idx="32">
                  <c:v>2987</c:v>
                </c:pt>
                <c:pt idx="33">
                  <c:v>3002</c:v>
                </c:pt>
                <c:pt idx="34">
                  <c:v>3017</c:v>
                </c:pt>
                <c:pt idx="35">
                  <c:v>3032</c:v>
                </c:pt>
              </c:numCache>
            </c:numRef>
          </c:val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Projected (Progressive)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Sheet1!$G$2:$G$37</c:f>
              <c:numCache>
                <c:formatCode>General</c:formatCode>
                <c:ptCount val="36"/>
                <c:pt idx="14">
                  <c:v>2730</c:v>
                </c:pt>
                <c:pt idx="15">
                  <c:v>2812</c:v>
                </c:pt>
                <c:pt idx="16">
                  <c:v>2896</c:v>
                </c:pt>
                <c:pt idx="17">
                  <c:v>2983</c:v>
                </c:pt>
                <c:pt idx="18">
                  <c:v>3072</c:v>
                </c:pt>
                <c:pt idx="19">
                  <c:v>3164</c:v>
                </c:pt>
                <c:pt idx="20">
                  <c:v>3259</c:v>
                </c:pt>
                <c:pt idx="21">
                  <c:v>3357</c:v>
                </c:pt>
                <c:pt idx="22">
                  <c:v>3458</c:v>
                </c:pt>
                <c:pt idx="23">
                  <c:v>3631</c:v>
                </c:pt>
                <c:pt idx="24">
                  <c:v>3740</c:v>
                </c:pt>
                <c:pt idx="25">
                  <c:v>3852</c:v>
                </c:pt>
                <c:pt idx="26">
                  <c:v>4045</c:v>
                </c:pt>
                <c:pt idx="27">
                  <c:v>4247</c:v>
                </c:pt>
                <c:pt idx="28">
                  <c:v>4459</c:v>
                </c:pt>
                <c:pt idx="29">
                  <c:v>4682</c:v>
                </c:pt>
                <c:pt idx="30">
                  <c:v>4916</c:v>
                </c:pt>
                <c:pt idx="31">
                  <c:v>5162</c:v>
                </c:pt>
                <c:pt idx="32">
                  <c:v>5420</c:v>
                </c:pt>
                <c:pt idx="33">
                  <c:v>5691</c:v>
                </c:pt>
                <c:pt idx="34">
                  <c:v>5976</c:v>
                </c:pt>
                <c:pt idx="35">
                  <c:v>6275</c:v>
                </c:pt>
              </c:numCache>
            </c:numRef>
          </c:val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Projected (Average)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Sheet1!$H$2:$H$37</c:f>
              <c:numCache>
                <c:formatCode>General</c:formatCode>
                <c:ptCount val="36"/>
                <c:pt idx="14">
                  <c:v>2730</c:v>
                </c:pt>
                <c:pt idx="15">
                  <c:v>2778</c:v>
                </c:pt>
                <c:pt idx="16">
                  <c:v>2827</c:v>
                </c:pt>
                <c:pt idx="17">
                  <c:v>2877.5</c:v>
                </c:pt>
                <c:pt idx="18">
                  <c:v>2929</c:v>
                </c:pt>
                <c:pt idx="19">
                  <c:v>2982</c:v>
                </c:pt>
                <c:pt idx="20">
                  <c:v>3036.5</c:v>
                </c:pt>
                <c:pt idx="21">
                  <c:v>3092.5</c:v>
                </c:pt>
                <c:pt idx="22">
                  <c:v>3150</c:v>
                </c:pt>
                <c:pt idx="23">
                  <c:v>3243.5</c:v>
                </c:pt>
                <c:pt idx="24">
                  <c:v>3305</c:v>
                </c:pt>
                <c:pt idx="25">
                  <c:v>3368</c:v>
                </c:pt>
                <c:pt idx="26">
                  <c:v>3471.5</c:v>
                </c:pt>
                <c:pt idx="27">
                  <c:v>3579.5</c:v>
                </c:pt>
                <c:pt idx="28">
                  <c:v>3693</c:v>
                </c:pt>
                <c:pt idx="29">
                  <c:v>3812</c:v>
                </c:pt>
                <c:pt idx="30">
                  <c:v>3936.5</c:v>
                </c:pt>
                <c:pt idx="31">
                  <c:v>4067</c:v>
                </c:pt>
                <c:pt idx="32">
                  <c:v>4203.5</c:v>
                </c:pt>
                <c:pt idx="33">
                  <c:v>4346.5</c:v>
                </c:pt>
                <c:pt idx="34">
                  <c:v>4496.5</c:v>
                </c:pt>
                <c:pt idx="35">
                  <c:v>4653.5</c:v>
                </c:pt>
              </c:numCache>
            </c:numRef>
          </c:val>
        </c:ser>
        <c:marker val="1"/>
        <c:axId val="162370304"/>
        <c:axId val="162371840"/>
      </c:lineChart>
      <c:catAx>
        <c:axId val="1623703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62371840"/>
        <c:crosses val="autoZero"/>
        <c:auto val="1"/>
        <c:lblAlgn val="ctr"/>
        <c:lblOffset val="100"/>
      </c:catAx>
      <c:valAx>
        <c:axId val="1623718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2370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93093088363954524"/>
          <c:w val="0.99877777777777776"/>
          <c:h val="6.7727909011373599E-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plotArea>
      <c:layout>
        <c:manualLayout>
          <c:layoutTarget val="inner"/>
          <c:xMode val="edge"/>
          <c:yMode val="edge"/>
          <c:x val="8.9862204724409506E-2"/>
          <c:y val="0.1631376494604842"/>
          <c:w val="0.88308912948381479"/>
          <c:h val="0.66854781023495125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2522</c:v>
                </c:pt>
                <c:pt idx="1">
                  <c:v>2876</c:v>
                </c:pt>
                <c:pt idx="2">
                  <c:v>2626</c:v>
                </c:pt>
                <c:pt idx="3">
                  <c:v>2512</c:v>
                </c:pt>
                <c:pt idx="4">
                  <c:v>2798</c:v>
                </c:pt>
                <c:pt idx="5">
                  <c:v>2772</c:v>
                </c:pt>
                <c:pt idx="6">
                  <c:v>2816</c:v>
                </c:pt>
                <c:pt idx="7">
                  <c:v>2883</c:v>
                </c:pt>
                <c:pt idx="8">
                  <c:v>2960</c:v>
                </c:pt>
                <c:pt idx="9">
                  <c:v>2679</c:v>
                </c:pt>
                <c:pt idx="10">
                  <c:v>2537</c:v>
                </c:pt>
                <c:pt idx="11">
                  <c:v>2447</c:v>
                </c:pt>
                <c:pt idx="12">
                  <c:v>2033</c:v>
                </c:pt>
                <c:pt idx="13">
                  <c:v>2920</c:v>
                </c:pt>
                <c:pt idx="14">
                  <c:v>3409</c:v>
                </c:pt>
                <c:pt idx="15">
                  <c:v>3007</c:v>
                </c:pt>
                <c:pt idx="16">
                  <c:v>3209</c:v>
                </c:pt>
                <c:pt idx="17">
                  <c:v>3278</c:v>
                </c:pt>
                <c:pt idx="18">
                  <c:v>3912</c:v>
                </c:pt>
                <c:pt idx="19">
                  <c:v>3796</c:v>
                </c:pt>
                <c:pt idx="20">
                  <c:v>4777</c:v>
                </c:pt>
                <c:pt idx="21">
                  <c:v>4978</c:v>
                </c:pt>
                <c:pt idx="22">
                  <c:v>4117</c:v>
                </c:pt>
                <c:pt idx="23">
                  <c:v>3917</c:v>
                </c:pt>
                <c:pt idx="24">
                  <c:v>4844</c:v>
                </c:pt>
                <c:pt idx="25">
                  <c:v>5446</c:v>
                </c:pt>
                <c:pt idx="26">
                  <c:v>3637</c:v>
                </c:pt>
                <c:pt idx="27">
                  <c:v>4000</c:v>
                </c:pt>
                <c:pt idx="28">
                  <c:v>4568</c:v>
                </c:pt>
                <c:pt idx="29">
                  <c:v>3313</c:v>
                </c:pt>
                <c:pt idx="30">
                  <c:v>4271</c:v>
                </c:pt>
                <c:pt idx="31">
                  <c:v>5246</c:v>
                </c:pt>
                <c:pt idx="32">
                  <c:v>3965</c:v>
                </c:pt>
                <c:pt idx="33">
                  <c:v>3341</c:v>
                </c:pt>
                <c:pt idx="34">
                  <c:v>2927</c:v>
                </c:pt>
                <c:pt idx="35">
                  <c:v>3987</c:v>
                </c:pt>
              </c:numCache>
            </c:numRef>
          </c:val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Projected (Baseline)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Sheet1!$F$2:$F$37</c:f>
              <c:numCache>
                <c:formatCode>General</c:formatCode>
                <c:ptCount val="36"/>
                <c:pt idx="14">
                  <c:v>2730</c:v>
                </c:pt>
                <c:pt idx="15">
                  <c:v>2744</c:v>
                </c:pt>
                <c:pt idx="16">
                  <c:v>2758</c:v>
                </c:pt>
                <c:pt idx="17">
                  <c:v>2772</c:v>
                </c:pt>
                <c:pt idx="18">
                  <c:v>2786</c:v>
                </c:pt>
                <c:pt idx="19">
                  <c:v>2800</c:v>
                </c:pt>
                <c:pt idx="20">
                  <c:v>2814</c:v>
                </c:pt>
                <c:pt idx="21">
                  <c:v>2828</c:v>
                </c:pt>
                <c:pt idx="22">
                  <c:v>2842</c:v>
                </c:pt>
                <c:pt idx="23">
                  <c:v>2856</c:v>
                </c:pt>
                <c:pt idx="24">
                  <c:v>2870</c:v>
                </c:pt>
                <c:pt idx="25">
                  <c:v>2884</c:v>
                </c:pt>
                <c:pt idx="26">
                  <c:v>2898</c:v>
                </c:pt>
                <c:pt idx="27">
                  <c:v>2912</c:v>
                </c:pt>
                <c:pt idx="28">
                  <c:v>2927</c:v>
                </c:pt>
                <c:pt idx="29">
                  <c:v>2942</c:v>
                </c:pt>
                <c:pt idx="30">
                  <c:v>2957</c:v>
                </c:pt>
                <c:pt idx="31">
                  <c:v>2972</c:v>
                </c:pt>
                <c:pt idx="32">
                  <c:v>2987</c:v>
                </c:pt>
                <c:pt idx="33">
                  <c:v>3002</c:v>
                </c:pt>
                <c:pt idx="34">
                  <c:v>3017</c:v>
                </c:pt>
                <c:pt idx="35">
                  <c:v>3032</c:v>
                </c:pt>
              </c:numCache>
            </c:numRef>
          </c:val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Projected (Progressive)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Sheet1!$G$2:$G$37</c:f>
              <c:numCache>
                <c:formatCode>General</c:formatCode>
                <c:ptCount val="36"/>
                <c:pt idx="14">
                  <c:v>2730</c:v>
                </c:pt>
                <c:pt idx="15">
                  <c:v>2812</c:v>
                </c:pt>
                <c:pt idx="16">
                  <c:v>2896</c:v>
                </c:pt>
                <c:pt idx="17">
                  <c:v>2983</c:v>
                </c:pt>
                <c:pt idx="18">
                  <c:v>3072</c:v>
                </c:pt>
                <c:pt idx="19">
                  <c:v>3164</c:v>
                </c:pt>
                <c:pt idx="20">
                  <c:v>3259</c:v>
                </c:pt>
                <c:pt idx="21">
                  <c:v>3357</c:v>
                </c:pt>
                <c:pt idx="22">
                  <c:v>3458</c:v>
                </c:pt>
                <c:pt idx="23">
                  <c:v>3631</c:v>
                </c:pt>
                <c:pt idx="24">
                  <c:v>3740</c:v>
                </c:pt>
                <c:pt idx="25">
                  <c:v>3852</c:v>
                </c:pt>
                <c:pt idx="26">
                  <c:v>4045</c:v>
                </c:pt>
                <c:pt idx="27">
                  <c:v>4247</c:v>
                </c:pt>
                <c:pt idx="28">
                  <c:v>4459</c:v>
                </c:pt>
                <c:pt idx="29">
                  <c:v>4682</c:v>
                </c:pt>
                <c:pt idx="30">
                  <c:v>4916</c:v>
                </c:pt>
                <c:pt idx="31">
                  <c:v>5162</c:v>
                </c:pt>
                <c:pt idx="32">
                  <c:v>5420</c:v>
                </c:pt>
                <c:pt idx="33">
                  <c:v>5691</c:v>
                </c:pt>
                <c:pt idx="34">
                  <c:v>5976</c:v>
                </c:pt>
                <c:pt idx="35">
                  <c:v>6275</c:v>
                </c:pt>
              </c:numCache>
            </c:numRef>
          </c:val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Projected (Average)</c:v>
                </c:pt>
              </c:strCache>
            </c:strRef>
          </c:tx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Sheet1!$H$2:$H$37</c:f>
              <c:numCache>
                <c:formatCode>General</c:formatCode>
                <c:ptCount val="36"/>
                <c:pt idx="14">
                  <c:v>2730</c:v>
                </c:pt>
                <c:pt idx="15">
                  <c:v>2778</c:v>
                </c:pt>
                <c:pt idx="16">
                  <c:v>2827</c:v>
                </c:pt>
                <c:pt idx="17">
                  <c:v>2877.5</c:v>
                </c:pt>
                <c:pt idx="18">
                  <c:v>2929</c:v>
                </c:pt>
                <c:pt idx="19">
                  <c:v>2982</c:v>
                </c:pt>
                <c:pt idx="20">
                  <c:v>3036.5</c:v>
                </c:pt>
                <c:pt idx="21">
                  <c:v>3092.5</c:v>
                </c:pt>
                <c:pt idx="22">
                  <c:v>3150</c:v>
                </c:pt>
                <c:pt idx="23">
                  <c:v>3243.5</c:v>
                </c:pt>
                <c:pt idx="24">
                  <c:v>3305</c:v>
                </c:pt>
                <c:pt idx="25">
                  <c:v>3368</c:v>
                </c:pt>
                <c:pt idx="26">
                  <c:v>3471.5</c:v>
                </c:pt>
                <c:pt idx="27">
                  <c:v>3579.5</c:v>
                </c:pt>
                <c:pt idx="28">
                  <c:v>3693</c:v>
                </c:pt>
                <c:pt idx="29">
                  <c:v>3812</c:v>
                </c:pt>
                <c:pt idx="30">
                  <c:v>3936.5</c:v>
                </c:pt>
                <c:pt idx="31">
                  <c:v>4067</c:v>
                </c:pt>
                <c:pt idx="32">
                  <c:v>4203.5</c:v>
                </c:pt>
                <c:pt idx="33">
                  <c:v>4346.5</c:v>
                </c:pt>
                <c:pt idx="34">
                  <c:v>4496.5</c:v>
                </c:pt>
                <c:pt idx="35">
                  <c:v>4653.5</c:v>
                </c:pt>
              </c:numCache>
            </c:numRef>
          </c:val>
        </c:ser>
        <c:marker val="1"/>
        <c:axId val="162960896"/>
        <c:axId val="162962432"/>
      </c:lineChart>
      <c:catAx>
        <c:axId val="162960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62962432"/>
        <c:crosses val="autoZero"/>
        <c:auto val="1"/>
        <c:lblAlgn val="ctr"/>
        <c:lblOffset val="100"/>
      </c:catAx>
      <c:valAx>
        <c:axId val="1629624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296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93093088363954546"/>
          <c:w val="0.99877777777777776"/>
          <c:h val="6.7727909011373627E-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plotArea>
      <c:layout/>
      <c:barChart>
        <c:barDir val="col"/>
        <c:grouping val="clustered"/>
        <c:ser>
          <c:idx val="0"/>
          <c:order val="0"/>
          <c:cat>
            <c:strRef>
              <c:f>Sheet2!$C$2:$C$25</c:f>
              <c:strCache>
                <c:ptCount val="24"/>
                <c:pt idx="0">
                  <c:v>1. Australia</c:v>
                </c:pt>
                <c:pt idx="1">
                  <c:v>2. United States</c:v>
                </c:pt>
                <c:pt idx="2">
                  <c:v>3. China</c:v>
                </c:pt>
                <c:pt idx="3">
                  <c:v>4. Japan</c:v>
                </c:pt>
                <c:pt idx="4">
                  <c:v>5. India</c:v>
                </c:pt>
                <c:pt idx="5">
                  <c:v>6. Germany</c:v>
                </c:pt>
                <c:pt idx="6">
                  <c:v>7. Singapore</c:v>
                </c:pt>
                <c:pt idx="7">
                  <c:v>8. United Kingdom</c:v>
                </c:pt>
                <c:pt idx="8">
                  <c:v>9. Hong Kong</c:v>
                </c:pt>
                <c:pt idx="9">
                  <c:v>10. Thailand</c:v>
                </c:pt>
                <c:pt idx="10">
                  <c:v>11. Indonesia</c:v>
                </c:pt>
                <c:pt idx="11">
                  <c:v>12. Netherlands</c:v>
                </c:pt>
                <c:pt idx="12">
                  <c:v>13. Malaysia</c:v>
                </c:pt>
                <c:pt idx="13">
                  <c:v>14. Korea, Republic of</c:v>
                </c:pt>
                <c:pt idx="14">
                  <c:v>15. France</c:v>
                </c:pt>
                <c:pt idx="15">
                  <c:v>16. Viet Nam</c:v>
                </c:pt>
                <c:pt idx="16">
                  <c:v>17. Switzerland</c:v>
                </c:pt>
                <c:pt idx="17">
                  <c:v>18. Taiwan, Province of China</c:v>
                </c:pt>
                <c:pt idx="18">
                  <c:v>19. Canada</c:v>
                </c:pt>
                <c:pt idx="19">
                  <c:v>20. New Zealand</c:v>
                </c:pt>
                <c:pt idx="20">
                  <c:v>21. Philippines</c:v>
                </c:pt>
                <c:pt idx="21">
                  <c:v>22. Russian Federation</c:v>
                </c:pt>
                <c:pt idx="22">
                  <c:v>23. Turkey</c:v>
                </c:pt>
                <c:pt idx="23">
                  <c:v>24. Israel</c:v>
                </c:pt>
              </c:strCache>
            </c:strRef>
          </c:cat>
          <c:val>
            <c:numRef>
              <c:f>Sheet2!$D$2:$D$25</c:f>
              <c:numCache>
                <c:formatCode>General</c:formatCode>
                <c:ptCount val="24"/>
                <c:pt idx="0">
                  <c:v>8846</c:v>
                </c:pt>
                <c:pt idx="1">
                  <c:v>6984</c:v>
                </c:pt>
                <c:pt idx="2">
                  <c:v>4528</c:v>
                </c:pt>
                <c:pt idx="3">
                  <c:v>2757</c:v>
                </c:pt>
                <c:pt idx="4">
                  <c:v>2595</c:v>
                </c:pt>
                <c:pt idx="5">
                  <c:v>2386</c:v>
                </c:pt>
                <c:pt idx="6">
                  <c:v>1964</c:v>
                </c:pt>
                <c:pt idx="7">
                  <c:v>1945</c:v>
                </c:pt>
                <c:pt idx="8">
                  <c:v>1883</c:v>
                </c:pt>
                <c:pt idx="9">
                  <c:v>1327</c:v>
                </c:pt>
                <c:pt idx="10">
                  <c:v>1097</c:v>
                </c:pt>
                <c:pt idx="11">
                  <c:v>1063</c:v>
                </c:pt>
                <c:pt idx="12">
                  <c:v>1049</c:v>
                </c:pt>
                <c:pt idx="13">
                  <c:v>1036</c:v>
                </c:pt>
                <c:pt idx="14">
                  <c:v>978</c:v>
                </c:pt>
                <c:pt idx="15">
                  <c:v>948</c:v>
                </c:pt>
                <c:pt idx="16">
                  <c:v>817</c:v>
                </c:pt>
                <c:pt idx="17">
                  <c:v>717</c:v>
                </c:pt>
                <c:pt idx="18">
                  <c:v>643</c:v>
                </c:pt>
                <c:pt idx="19">
                  <c:v>465</c:v>
                </c:pt>
                <c:pt idx="20">
                  <c:v>461</c:v>
                </c:pt>
                <c:pt idx="21">
                  <c:v>410</c:v>
                </c:pt>
                <c:pt idx="22">
                  <c:v>382</c:v>
                </c:pt>
                <c:pt idx="23">
                  <c:v>297</c:v>
                </c:pt>
              </c:numCache>
            </c:numRef>
          </c:val>
        </c:ser>
        <c:axId val="163277824"/>
        <c:axId val="163283712"/>
      </c:barChart>
      <c:catAx>
        <c:axId val="163277824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163283712"/>
        <c:crosses val="autoZero"/>
        <c:auto val="1"/>
        <c:lblAlgn val="ctr"/>
        <c:lblOffset val="100"/>
      </c:catAx>
      <c:valAx>
        <c:axId val="1632837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3277824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Expense Distribution (without allocating personnel resources to Community Contributions)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Sheet1!$B$2:$B$5</c:f>
              <c:strCache>
                <c:ptCount val="4"/>
                <c:pt idx="0">
                  <c:v>Salaries &amp; Staff</c:v>
                </c:pt>
                <c:pt idx="1">
                  <c:v>Marketing &amp; Travel</c:v>
                </c:pt>
                <c:pt idx="2">
                  <c:v>Community Contributions</c:v>
                </c:pt>
                <c:pt idx="3">
                  <c:v>Other Admin Expenses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0.59967686899103356</c:v>
                </c:pt>
                <c:pt idx="1">
                  <c:v>0.1951688912263852</c:v>
                </c:pt>
                <c:pt idx="2">
                  <c:v>7.2589921048252903E-2</c:v>
                </c:pt>
                <c:pt idx="3">
                  <c:v>0.13256431873432836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Sheet1!$C$7</c:f>
              <c:strCache>
                <c:ptCount val="1"/>
                <c:pt idx="0">
                  <c:v>Expense Distribution (after allocating personnel resources to Community Contributions)</c:v>
                </c:pt>
              </c:strCache>
            </c:strRef>
          </c:tx>
          <c:dLbls>
            <c:dLbl>
              <c:idx val="2"/>
              <c:spPr/>
              <c:txPr>
                <a:bodyPr/>
                <a:lstStyle/>
                <a:p>
                  <a:pPr>
                    <a:defRPr sz="1050" b="1"/>
                  </a:pPr>
                  <a:endParaRPr lang="en-US"/>
                </a:p>
              </c:txPr>
            </c:dLbl>
            <c:dLbl>
              <c:idx val="3"/>
              <c:layout>
                <c:manualLayout>
                  <c:x val="-0.17042847769028871"/>
                  <c:y val="5.7851647172071828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Sheet1!$B$8:$B$11</c:f>
              <c:strCache>
                <c:ptCount val="4"/>
                <c:pt idx="0">
                  <c:v>Salaries &amp; Staff</c:v>
                </c:pt>
                <c:pt idx="1">
                  <c:v>Marketing &amp; Travel</c:v>
                </c:pt>
                <c:pt idx="2">
                  <c:v>Community Contributions</c:v>
                </c:pt>
                <c:pt idx="3">
                  <c:v>Other Admin Expenses</c:v>
                </c:pt>
              </c:strCache>
            </c:strRef>
          </c:cat>
          <c:val>
            <c:numRef>
              <c:f>Sheet1!$C$8:$C$11</c:f>
              <c:numCache>
                <c:formatCode>0.00%</c:formatCode>
                <c:ptCount val="4"/>
                <c:pt idx="0">
                  <c:v>0.395786733534083</c:v>
                </c:pt>
                <c:pt idx="1">
                  <c:v>0.1951688912263852</c:v>
                </c:pt>
                <c:pt idx="2">
                  <c:v>0.32155192487487655</c:v>
                </c:pt>
                <c:pt idx="3">
                  <c:v>8.7492450364656665E-2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title>
      <c:tx>
        <c:rich>
          <a:bodyPr/>
          <a:lstStyle/>
          <a:p>
            <a:pPr>
              <a:defRPr/>
            </a:pPr>
            <a:r>
              <a:rPr lang="en-CA" dirty="0" smtClean="0"/>
              <a:t>Income Projection</a:t>
            </a:r>
            <a:endParaRPr lang="en-CA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051606533154609"/>
          <c:y val="0.16309131416712486"/>
          <c:w val="0.84041367407007084"/>
          <c:h val="0.64678599768052425"/>
        </c:manualLayout>
      </c:layout>
      <c:scatterChart>
        <c:scatterStyle val="smoothMarker"/>
        <c:ser>
          <c:idx val="0"/>
          <c:order val="0"/>
          <c:tx>
            <c:strRef>
              <c:f>Sheet1!$C$1</c:f>
              <c:strCache>
                <c:ptCount val="1"/>
                <c:pt idx="0">
                  <c:v>Projection</c:v>
                </c:pt>
              </c:strCache>
            </c:strRef>
          </c:tx>
          <c:trendline>
            <c:trendlineType val="linear"/>
          </c:trendline>
          <c:xVal>
            <c:numRef>
              <c:f>Sheet1!$A$2:$A$22</c:f>
              <c:numCache>
                <c:formatCode>mmm\-yy</c:formatCode>
                <c:ptCount val="21"/>
                <c:pt idx="0">
                  <c:v>40513</c:v>
                </c:pt>
                <c:pt idx="1">
                  <c:v>40603</c:v>
                </c:pt>
                <c:pt idx="2">
                  <c:v>40695</c:v>
                </c:pt>
                <c:pt idx="3">
                  <c:v>40787</c:v>
                </c:pt>
                <c:pt idx="4">
                  <c:v>40878</c:v>
                </c:pt>
                <c:pt idx="5">
                  <c:v>40969</c:v>
                </c:pt>
                <c:pt idx="6">
                  <c:v>41061</c:v>
                </c:pt>
                <c:pt idx="7">
                  <c:v>41153</c:v>
                </c:pt>
                <c:pt idx="8">
                  <c:v>41244</c:v>
                </c:pt>
                <c:pt idx="9">
                  <c:v>41334</c:v>
                </c:pt>
                <c:pt idx="10">
                  <c:v>41426</c:v>
                </c:pt>
                <c:pt idx="11">
                  <c:v>41518</c:v>
                </c:pt>
                <c:pt idx="12">
                  <c:v>41609</c:v>
                </c:pt>
                <c:pt idx="13">
                  <c:v>41699</c:v>
                </c:pt>
                <c:pt idx="14">
                  <c:v>41791</c:v>
                </c:pt>
                <c:pt idx="15">
                  <c:v>41883</c:v>
                </c:pt>
                <c:pt idx="16">
                  <c:v>41974</c:v>
                </c:pt>
                <c:pt idx="17">
                  <c:v>42064</c:v>
                </c:pt>
                <c:pt idx="18">
                  <c:v>42156</c:v>
                </c:pt>
                <c:pt idx="19">
                  <c:v>42248</c:v>
                </c:pt>
                <c:pt idx="20">
                  <c:v>42339</c:v>
                </c:pt>
              </c:numCache>
            </c:numRef>
          </c:xVal>
          <c:yVal>
            <c:numRef>
              <c:f>Sheet1!$B$2:$B$22</c:f>
              <c:numCache>
                <c:formatCode>General</c:formatCode>
                <c:ptCount val="21"/>
                <c:pt idx="0">
                  <c:v>1799448</c:v>
                </c:pt>
                <c:pt idx="1">
                  <c:v>1614798</c:v>
                </c:pt>
                <c:pt idx="2">
                  <c:v>1863415</c:v>
                </c:pt>
                <c:pt idx="3">
                  <c:v>1999585</c:v>
                </c:pt>
                <c:pt idx="4">
                  <c:v>2056020</c:v>
                </c:pt>
              </c:numCache>
            </c:numRef>
          </c:yVal>
          <c:smooth val="1"/>
        </c:ser>
        <c:axId val="178825856"/>
        <c:axId val="178844032"/>
      </c:scatterChart>
      <c:valAx>
        <c:axId val="178825856"/>
        <c:scaling>
          <c:orientation val="minMax"/>
          <c:min val="40450"/>
        </c:scaling>
        <c:axPos val="b"/>
        <c:numFmt formatCode="mmm\-yy" sourceLinked="1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178844032"/>
        <c:crosses val="autoZero"/>
        <c:crossBetween val="midCat"/>
        <c:majorUnit val="90"/>
      </c:valAx>
      <c:valAx>
        <c:axId val="178844032"/>
        <c:scaling>
          <c:orientation val="minMax"/>
          <c:max val="3500000"/>
          <c:min val="1500000"/>
        </c:scaling>
        <c:axPos val="l"/>
        <c:majorGridlines/>
        <c:numFmt formatCode="General" sourceLinked="1"/>
        <c:tickLblPos val="nextTo"/>
        <c:crossAx val="178825856"/>
        <c:crosses val="autoZero"/>
        <c:crossBetween val="midCat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title>
      <c:tx>
        <c:rich>
          <a:bodyPr/>
          <a:lstStyle/>
          <a:p>
            <a:pPr>
              <a:defRPr/>
            </a:pPr>
            <a:r>
              <a:rPr lang="en-US"/>
              <a:t>New Create</a:t>
            </a:r>
            <a:r>
              <a:rPr lang="en-US" baseline="0"/>
              <a:t>s Projection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trendline>
            <c:trendlineType val="linear"/>
            <c:forward val="24"/>
          </c:trendline>
          <c:trendline>
            <c:trendlineType val="exp"/>
            <c:forward val="24"/>
          </c:trendline>
          <c:cat>
            <c:strRef>
              <c:f>Sheet1!$A$2:$A$37</c:f>
              <c:strCache>
                <c:ptCount val="36"/>
                <c:pt idx="0">
                  <c:v>2009 Feb</c:v>
                </c:pt>
                <c:pt idx="1">
                  <c:v>2009 Mar</c:v>
                </c:pt>
                <c:pt idx="2">
                  <c:v>2009 Apr</c:v>
                </c:pt>
                <c:pt idx="3">
                  <c:v>2009 May</c:v>
                </c:pt>
                <c:pt idx="4">
                  <c:v>2009 Jun</c:v>
                </c:pt>
                <c:pt idx="5">
                  <c:v>2009 Jul</c:v>
                </c:pt>
                <c:pt idx="6">
                  <c:v>2009 Aug</c:v>
                </c:pt>
                <c:pt idx="7">
                  <c:v>2009 Sep</c:v>
                </c:pt>
                <c:pt idx="8">
                  <c:v>2009 Oct</c:v>
                </c:pt>
                <c:pt idx="9">
                  <c:v>2009 Nov</c:v>
                </c:pt>
                <c:pt idx="10">
                  <c:v>2009 Dec</c:v>
                </c:pt>
                <c:pt idx="11">
                  <c:v>2010 Jan</c:v>
                </c:pt>
                <c:pt idx="12">
                  <c:v>2010 Feb</c:v>
                </c:pt>
                <c:pt idx="13">
                  <c:v>2010 Mar</c:v>
                </c:pt>
                <c:pt idx="14">
                  <c:v>2010 Apr</c:v>
                </c:pt>
                <c:pt idx="15">
                  <c:v>2010 May</c:v>
                </c:pt>
                <c:pt idx="16">
                  <c:v>2010 Jun</c:v>
                </c:pt>
                <c:pt idx="17">
                  <c:v>2010 Jul</c:v>
                </c:pt>
                <c:pt idx="18">
                  <c:v>2010 Aug</c:v>
                </c:pt>
                <c:pt idx="19">
                  <c:v>2010 Sep</c:v>
                </c:pt>
                <c:pt idx="20">
                  <c:v>2010 Oct</c:v>
                </c:pt>
                <c:pt idx="21">
                  <c:v>2010 Nov</c:v>
                </c:pt>
                <c:pt idx="22">
                  <c:v>2010 Dec</c:v>
                </c:pt>
                <c:pt idx="23">
                  <c:v>2011 Jan</c:v>
                </c:pt>
                <c:pt idx="24">
                  <c:v>2011 Feb</c:v>
                </c:pt>
                <c:pt idx="25">
                  <c:v>2011 Mar</c:v>
                </c:pt>
                <c:pt idx="26">
                  <c:v>2011 Apr</c:v>
                </c:pt>
                <c:pt idx="27">
                  <c:v>2011 May</c:v>
                </c:pt>
                <c:pt idx="28">
                  <c:v>2011 Jun</c:v>
                </c:pt>
                <c:pt idx="29">
                  <c:v>2011 Jul</c:v>
                </c:pt>
                <c:pt idx="30">
                  <c:v>2011 Aug</c:v>
                </c:pt>
                <c:pt idx="31">
                  <c:v>2011 Sep</c:v>
                </c:pt>
                <c:pt idx="32">
                  <c:v>2011 Oct</c:v>
                </c:pt>
                <c:pt idx="33">
                  <c:v>2011 Nov</c:v>
                </c:pt>
                <c:pt idx="34">
                  <c:v>2011 Dec</c:v>
                </c:pt>
                <c:pt idx="35">
                  <c:v>2012 Jan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2522</c:v>
                </c:pt>
                <c:pt idx="1">
                  <c:v>2876</c:v>
                </c:pt>
                <c:pt idx="2">
                  <c:v>2626</c:v>
                </c:pt>
                <c:pt idx="3">
                  <c:v>2512</c:v>
                </c:pt>
                <c:pt idx="4">
                  <c:v>2798</c:v>
                </c:pt>
                <c:pt idx="5">
                  <c:v>2772</c:v>
                </c:pt>
                <c:pt idx="6">
                  <c:v>2816</c:v>
                </c:pt>
                <c:pt idx="7">
                  <c:v>2883</c:v>
                </c:pt>
                <c:pt idx="8">
                  <c:v>2960</c:v>
                </c:pt>
                <c:pt idx="9">
                  <c:v>2679</c:v>
                </c:pt>
                <c:pt idx="10">
                  <c:v>2537</c:v>
                </c:pt>
                <c:pt idx="11">
                  <c:v>2447</c:v>
                </c:pt>
                <c:pt idx="12">
                  <c:v>2033</c:v>
                </c:pt>
                <c:pt idx="13">
                  <c:v>2920</c:v>
                </c:pt>
                <c:pt idx="14">
                  <c:v>3409</c:v>
                </c:pt>
                <c:pt idx="15">
                  <c:v>3007</c:v>
                </c:pt>
                <c:pt idx="16">
                  <c:v>3209</c:v>
                </c:pt>
                <c:pt idx="17">
                  <c:v>3278</c:v>
                </c:pt>
                <c:pt idx="18">
                  <c:v>3912</c:v>
                </c:pt>
                <c:pt idx="19">
                  <c:v>3796</c:v>
                </c:pt>
                <c:pt idx="20">
                  <c:v>4777</c:v>
                </c:pt>
                <c:pt idx="21">
                  <c:v>4978</c:v>
                </c:pt>
                <c:pt idx="22">
                  <c:v>4117</c:v>
                </c:pt>
                <c:pt idx="23">
                  <c:v>3917</c:v>
                </c:pt>
                <c:pt idx="24">
                  <c:v>4844</c:v>
                </c:pt>
                <c:pt idx="25">
                  <c:v>5446</c:v>
                </c:pt>
                <c:pt idx="26">
                  <c:v>3637</c:v>
                </c:pt>
                <c:pt idx="27">
                  <c:v>4000</c:v>
                </c:pt>
                <c:pt idx="28">
                  <c:v>4568</c:v>
                </c:pt>
                <c:pt idx="29">
                  <c:v>3313</c:v>
                </c:pt>
                <c:pt idx="30">
                  <c:v>4271</c:v>
                </c:pt>
                <c:pt idx="31">
                  <c:v>5246</c:v>
                </c:pt>
                <c:pt idx="32">
                  <c:v>3965</c:v>
                </c:pt>
                <c:pt idx="33">
                  <c:v>3341</c:v>
                </c:pt>
                <c:pt idx="34">
                  <c:v>2927</c:v>
                </c:pt>
                <c:pt idx="35">
                  <c:v>3987</c:v>
                </c:pt>
              </c:numCache>
            </c:numRef>
          </c:val>
        </c:ser>
        <c:marker val="1"/>
        <c:axId val="187083776"/>
        <c:axId val="187659008"/>
      </c:lineChart>
      <c:catAx>
        <c:axId val="187083776"/>
        <c:scaling>
          <c:orientation val="minMax"/>
        </c:scaling>
        <c:axPos val="b"/>
        <c:tickLblPos val="nextTo"/>
        <c:crossAx val="187659008"/>
        <c:crosses val="autoZero"/>
        <c:auto val="1"/>
        <c:lblAlgn val="ctr"/>
        <c:lblOffset val="100"/>
      </c:catAx>
      <c:valAx>
        <c:axId val="187659008"/>
        <c:scaling>
          <c:orientation val="minMax"/>
        </c:scaling>
        <c:axPos val="l"/>
        <c:majorGridlines/>
        <c:numFmt formatCode="General" sourceLinked="1"/>
        <c:tickLblPos val="nextTo"/>
        <c:crossAx val="187083776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endParaRPr lang="en-CA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fld id="{71264951-BBEE-496D-B37E-B580650520C0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0" tIns="43105" rIns="86210" bIns="43105" rtlCol="0" anchor="ctr"/>
          <a:lstStyle/>
          <a:p>
            <a:pPr lvl="0"/>
            <a:endParaRPr lang="en-CA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10" tIns="43105" rIns="86210" bIns="4310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>
              <a:defRPr kumimoji="0" sz="1100"/>
            </a:lvl1pPr>
          </a:lstStyle>
          <a:p>
            <a:endParaRPr lang="en-CA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>
              <a:defRPr kumimoji="0" sz="1100"/>
            </a:lvl1pPr>
          </a:lstStyle>
          <a:p>
            <a:fld id="{E3DE2C8A-EA84-4FBA-A80F-43FD2F950959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865A08-EADE-43F2-B439-2202B8E66233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Calibri" charset="0"/>
              </a:rPr>
              <a:t>Internethistory.asia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3E5CF1-413B-4BE1-BBF5-0E184E860B70}" type="slidenum">
              <a:rPr lang="en-CA" smtClean="0">
                <a:latin typeface="Arial" pitchFamily="34" charset="0"/>
                <a:cs typeface="Arial" pitchFamily="34" charset="0"/>
              </a:rPr>
              <a:pPr/>
              <a:t>78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4FB67C-0D8C-4BCB-B783-84C2CD323718}" type="slidenum">
              <a:rPr lang="en-CA" smtClean="0">
                <a:latin typeface="Arial" pitchFamily="34" charset="0"/>
                <a:cs typeface="Arial" pitchFamily="34" charset="0"/>
              </a:rPr>
              <a:pPr/>
              <a:t>79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1FB9E7-3453-44BE-968C-01521692C349}" type="slidenum">
              <a:rPr lang="en-CA" smtClean="0">
                <a:latin typeface="Arial" pitchFamily="34" charset="0"/>
                <a:cs typeface="Arial" pitchFamily="34" charset="0"/>
              </a:rPr>
              <a:pPr/>
              <a:t>80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E42F11-8620-4ED9-B303-484C578764BB}" type="slidenum">
              <a:rPr lang="en-CA" smtClean="0">
                <a:latin typeface="Arial" pitchFamily="34" charset="0"/>
                <a:cs typeface="Arial" pitchFamily="34" charset="0"/>
              </a:rPr>
              <a:pPr/>
              <a:t>83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5CD5B-E1A3-46BA-96DB-C5F0A03E9F87}" type="slidenum">
              <a:rPr lang="en-CA" smtClean="0">
                <a:latin typeface="Arial" pitchFamily="34" charset="0"/>
                <a:cs typeface="Arial" pitchFamily="34" charset="0"/>
              </a:rPr>
              <a:pPr/>
              <a:t>85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4EA46B-39FE-4E01-A47F-E6C51818E8C7}" type="slidenum">
              <a:rPr lang="en-CA" smtClean="0">
                <a:latin typeface="Arial" pitchFamily="34" charset="0"/>
                <a:cs typeface="Arial" pitchFamily="34" charset="0"/>
              </a:rPr>
              <a:pPr/>
              <a:t>90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Aust</a:t>
            </a:r>
            <a:r>
              <a:rPr lang="en-US" dirty="0" smtClean="0"/>
              <a:t> domains – crazy domains</a:t>
            </a:r>
          </a:p>
          <a:p>
            <a:pPr>
              <a:buFontTx/>
              <a:buChar char="-"/>
            </a:pPr>
            <a:r>
              <a:rPr lang="en-US" baseline="0" dirty="0" smtClean="0"/>
              <a:t> Key System retail</a:t>
            </a:r>
          </a:p>
          <a:p>
            <a:pPr>
              <a:buFontTx/>
              <a:buChar char="-"/>
            </a:pPr>
            <a:r>
              <a:rPr lang="en-US" baseline="0" dirty="0" smtClean="0"/>
              <a:t> NSI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5BB88-C5C6-6E4D-9CC8-675638E5423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Aust</a:t>
            </a:r>
            <a:r>
              <a:rPr lang="en-US" dirty="0" smtClean="0"/>
              <a:t> domains – crazy domains</a:t>
            </a:r>
          </a:p>
          <a:p>
            <a:pPr>
              <a:buFontTx/>
              <a:buChar char="-"/>
            </a:pPr>
            <a:r>
              <a:rPr lang="en-US" baseline="0" dirty="0" smtClean="0"/>
              <a:t> Key System retail</a:t>
            </a:r>
          </a:p>
          <a:p>
            <a:pPr>
              <a:buFontTx/>
              <a:buChar char="-"/>
            </a:pPr>
            <a:r>
              <a:rPr lang="en-US" baseline="0" dirty="0" smtClean="0"/>
              <a:t> NSI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5BB88-C5C6-6E4D-9CC8-675638E5423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10000 hits over</a:t>
            </a:r>
          </a:p>
          <a:p>
            <a:r>
              <a:rPr lang="en-US" dirty="0" err="1" smtClean="0"/>
              <a:t>convertion</a:t>
            </a:r>
            <a:r>
              <a:rPr lang="en-US" dirty="0" smtClean="0"/>
              <a:t> rate (queries</a:t>
            </a:r>
            <a:r>
              <a:rPr lang="en-US" baseline="0" dirty="0" smtClean="0"/>
              <a:t> vs. registered around 5%) </a:t>
            </a:r>
          </a:p>
          <a:p>
            <a:r>
              <a:rPr lang="en-US" baseline="0" dirty="0" smtClean="0"/>
              <a:t>Other TLD checked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E7338-E317-084C-A78E-348E71308A2B}" type="slidenum">
              <a:rPr lang="en-CA" smtClean="0"/>
              <a:pPr>
                <a:defRPr/>
              </a:pPr>
              <a:t>54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77975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66800" y="651510"/>
            <a:ext cx="4267200" cy="3257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0080" y="4126230"/>
            <a:ext cx="5120640" cy="39090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date /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E7338-E317-084C-A78E-348E71308A2B}" type="slidenum">
              <a:rPr lang="en-CA" smtClean="0"/>
              <a:pPr>
                <a:defRPr/>
              </a:pPr>
              <a:t>63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03834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uGames.asia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E7338-E317-084C-A78E-348E71308A2B}" type="slidenum">
              <a:rPr lang="en-CA" smtClean="0"/>
              <a:pPr>
                <a:defRPr/>
              </a:pPr>
              <a:t>65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83271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296463-3868-477F-B6C4-5B01F888886B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DC741-7AAD-49F0-A80A-34553EEF2C55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C7B56-F035-4C98-81D4-D4DF75919B6F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EB67-3B0A-40C0-B8D4-05A844E17AC6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887439-6BE0-44F8-B49F-E06FDF08FF61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97F21-BA1D-4BB5-9A24-BABCDF126EDF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389E70-201F-4674-91B9-80DDC595187E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D5D0D-78A5-4C6C-8395-A52492CBE680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524A94-3B3F-439A-99F1-892DD96C7C96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9B46-C76B-4A58-8885-2AEBD3BB2176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6EC3A7-4CBA-45AD-BE70-62CA64873AA3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89915-1E7B-4522-80F5-2C42E1317696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634E6F-9E80-4ADB-A463-3D93BE8B55E1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6E1F-B9E3-455A-92BF-A5E7FED5A8D9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72984-9932-4FD9-92BC-3C76CDAE7E5A}" type="datetimeFigureOut">
              <a:rPr lang="en-US"/>
              <a:pPr>
                <a:defRPr/>
              </a:pPr>
              <a:t>6/10/2012</a:t>
            </a:fld>
            <a:endParaRPr lang="en-C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8EBA-F323-4299-B487-D5934C22DDE3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413762-9DAF-41FC-B9AD-90F11AAB15D6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799E-B15A-4C9D-8CEA-20E6BD35F89D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.jpg"/>
          <p:cNvPicPr>
            <a:picLocks noChangeAspect="1"/>
          </p:cNvPicPr>
          <p:nvPr userDrawn="1"/>
        </p:nvPicPr>
        <p:blipFill>
          <a:blip r:embed="rId2" cstate="print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BE3B07-F1ED-4603-9169-EC729AE86EEC}" type="datetimeFigureOut">
              <a:rPr lang="en-US"/>
              <a:pPr/>
              <a:t>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DF13A-7651-44D4-896A-A42E8224E9F2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.jpg"/>
          <p:cNvPicPr>
            <a:picLocks noChangeAspect="1"/>
          </p:cNvPicPr>
          <p:nvPr userDrawn="1"/>
        </p:nvPicPr>
        <p:blipFill>
          <a:blip r:embed="rId2" cstate="print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1965"/>
            <a:ext cx="8229600" cy="725487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500310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BE3B07-F1ED-4603-9169-EC729AE86EEC}" type="datetimeFigureOut">
              <a:rPr lang="en-US"/>
              <a:pPr/>
              <a:t>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DF13A-7651-44D4-896A-A42E8224E9F2}" type="slidenum">
              <a:rPr lang="en-CA"/>
              <a:pPr/>
              <a:t>‹#›</a:t>
            </a:fld>
            <a:endParaRPr lang="en-CA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571480"/>
            <a:ext cx="8229600" cy="2500310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Helvetica-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413762-9DAF-41FC-B9AD-90F11AAB15D6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799E-B15A-4C9D-8CEA-20E6BD35F89D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 cstate="print">
            <a:lum bright="9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143248"/>
            <a:ext cx="7772400" cy="571504"/>
          </a:xfrm>
        </p:spPr>
        <p:txBody>
          <a:bodyPr anchor="t">
            <a:noAutofit/>
          </a:bodyPr>
          <a:lstStyle>
            <a:lvl1pPr algn="ctr">
              <a:defRPr sz="3600" b="0" cap="none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500187"/>
          </a:xfrm>
        </p:spPr>
        <p:txBody>
          <a:bodyPr anchorCtr="1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F932CA-0708-4609-A2D7-5F363E407264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221E7-59F2-4960-BB4A-C1EB2FB8650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92B429-E141-44F5-99AA-6A58E9A1E4F6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C15D2-1D4F-4685-86F9-B28C084E3E57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310BDB-32B7-4F9A-93E0-18FD5DEE07DC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B527-F1A2-4354-9CDC-6A0CCD460F6F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2008ppt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en-CA" altLang="zh-TW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CA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D1928D5-8FAD-4850-9DF5-0E8888CE836F}" type="datetimeFigureOut">
              <a:rPr lang="en-US" altLang="zh-TW"/>
              <a:pPr/>
              <a:t>6/10/2012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2E3D5B9-3D4F-4954-8352-1EA3DC0DCF2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0" r:id="rId2"/>
    <p:sldLayoutId id="2147483753" r:id="rId3"/>
    <p:sldLayoutId id="2147483756" r:id="rId4"/>
    <p:sldLayoutId id="2147483750" r:id="rId5"/>
    <p:sldLayoutId id="2147483752" r:id="rId6"/>
    <p:sldLayoutId id="2147483751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55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CA" sz="3600" b="1" kern="1200" dirty="0">
          <a:solidFill>
            <a:srgbClr val="17375E"/>
          </a:solidFill>
          <a:latin typeface="Helvetic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2.xls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71472" y="714356"/>
            <a:ext cx="7086600" cy="1500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4400" b="1" dirty="0">
                <a:solidFill>
                  <a:schemeClr val="bg1">
                    <a:lumMod val="85000"/>
                  </a:schemeClr>
                </a:solidFill>
              </a:rPr>
              <a:t>DotAsia </a:t>
            </a:r>
            <a:r>
              <a:rPr lang="en-CA" sz="4400" b="1" dirty="0" smtClean="0">
                <a:solidFill>
                  <a:schemeClr val="bg1">
                    <a:lumMod val="85000"/>
                  </a:schemeClr>
                </a:solidFill>
              </a:rPr>
              <a:t>AGM 2012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Feb 26, 2012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APRICOT, New Delhi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86800" cy="725487"/>
          </a:xfrm>
        </p:spPr>
        <p:txBody>
          <a:bodyPr/>
          <a:lstStyle/>
          <a:p>
            <a:r>
              <a:rPr lang="en-CA" dirty="0" smtClean="0"/>
              <a:t>Magazines Launching with .Asia Domain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20458"/>
            <a:ext cx="4600677" cy="583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980728"/>
            <a:ext cx="4248472" cy="1235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By Elections Process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By Elections Schedule: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525789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Day 0 = Feb 27 (Mon) </a:t>
            </a:r>
          </a:p>
          <a:p>
            <a:pPr lvl="1"/>
            <a:r>
              <a:rPr lang="en-CA" dirty="0" smtClean="0"/>
              <a:t>Identification of vacancy by Board</a:t>
            </a:r>
          </a:p>
          <a:p>
            <a:r>
              <a:rPr lang="en-CA" dirty="0" smtClean="0"/>
              <a:t>Day 1 = Feb 28 (Tue)</a:t>
            </a:r>
          </a:p>
          <a:p>
            <a:pPr lvl="1"/>
            <a:r>
              <a:rPr lang="en-CA" dirty="0" smtClean="0"/>
              <a:t>Call Extraordinary General Meeting</a:t>
            </a:r>
          </a:p>
          <a:p>
            <a:r>
              <a:rPr lang="en-CA" dirty="0" smtClean="0"/>
              <a:t>Day 3 = Mar 2 (Fri)</a:t>
            </a:r>
          </a:p>
          <a:p>
            <a:pPr lvl="1"/>
            <a:r>
              <a:rPr lang="en-CA" dirty="0" smtClean="0"/>
              <a:t>Nomination Period Begins (5 days)</a:t>
            </a:r>
          </a:p>
          <a:p>
            <a:r>
              <a:rPr lang="en-CA" dirty="0" smtClean="0"/>
              <a:t>Day 8 = Mar 7 (Wed)</a:t>
            </a:r>
          </a:p>
          <a:p>
            <a:pPr lvl="1"/>
            <a:r>
              <a:rPr lang="en-CA" dirty="0" smtClean="0"/>
              <a:t>Nomination Period Ends</a:t>
            </a:r>
          </a:p>
          <a:p>
            <a:r>
              <a:rPr lang="en-CA" dirty="0" smtClean="0"/>
              <a:t>Day 22 = Mar 21 (Wed)</a:t>
            </a:r>
          </a:p>
          <a:p>
            <a:pPr lvl="1"/>
            <a:r>
              <a:rPr lang="en-CA" dirty="0" smtClean="0"/>
              <a:t>Voting Period Begins (if necessary)</a:t>
            </a:r>
          </a:p>
          <a:p>
            <a:r>
              <a:rPr lang="en-CA" dirty="0" smtClean="0"/>
              <a:t>Day 27 = Mar 26 (Mon)</a:t>
            </a:r>
          </a:p>
          <a:p>
            <a:pPr lvl="1"/>
            <a:r>
              <a:rPr lang="en-CA" dirty="0" smtClean="0"/>
              <a:t>Voting Period Ends</a:t>
            </a:r>
          </a:p>
          <a:p>
            <a:r>
              <a:rPr lang="en-CA" dirty="0" smtClean="0"/>
              <a:t>Day 30 = Mar 29 (Thu)</a:t>
            </a:r>
          </a:p>
          <a:p>
            <a:pPr lvl="1"/>
            <a:r>
              <a:rPr lang="en-CA" dirty="0" smtClean="0"/>
              <a:t>Extraordinary General Meeting</a:t>
            </a: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Strategic Directives for 2012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2011: A Year of Exploration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2012: A Year of Investment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94"/>
            <a:ext cx="7772400" cy="1951626"/>
          </a:xfrm>
        </p:spPr>
        <p:txBody>
          <a:bodyPr/>
          <a:lstStyle/>
          <a:p>
            <a:pPr algn="ctr"/>
            <a:r>
              <a:rPr lang="en-CA" dirty="0" smtClean="0"/>
              <a:t>Continued Investments into Expansion</a:t>
            </a:r>
          </a:p>
          <a:p>
            <a:pPr algn="ctr"/>
            <a:r>
              <a:rPr lang="en-CA" dirty="0" smtClean="0"/>
              <a:t>Investments into New </a:t>
            </a:r>
            <a:r>
              <a:rPr lang="en-CA" dirty="0" err="1" smtClean="0"/>
              <a:t>gTLDs</a:t>
            </a:r>
            <a:endParaRPr lang="en-CA" dirty="0" smtClean="0"/>
          </a:p>
          <a:p>
            <a:pPr algn="ctr"/>
            <a:r>
              <a:rPr lang="en-CA" dirty="0" smtClean="0"/>
              <a:t>Investment into New Office Space</a:t>
            </a:r>
          </a:p>
          <a:p>
            <a:pPr algn="ctr"/>
            <a:endParaRPr lang="en-CA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 &amp; 2 Character .Asia Domains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Completing ICANN RSEP Process</a:t>
            </a: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25487"/>
          </a:xfrm>
        </p:spPr>
        <p:txBody>
          <a:bodyPr/>
          <a:lstStyle/>
          <a:p>
            <a:r>
              <a:rPr lang="en-CA" dirty="0" err="1" smtClean="0"/>
              <a:t>Startup</a:t>
            </a:r>
            <a:r>
              <a:rPr lang="en-CA" dirty="0" smtClean="0"/>
              <a:t> Phases for 1&amp;2 Char .Asia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5626968" cy="4857403"/>
          </a:xfrm>
        </p:spPr>
        <p:txBody>
          <a:bodyPr/>
          <a:lstStyle/>
          <a:p>
            <a:r>
              <a:rPr lang="en-CA" dirty="0" smtClean="0"/>
              <a:t>Similar to </a:t>
            </a:r>
            <a:r>
              <a:rPr lang="en-CA" dirty="0" err="1" smtClean="0"/>
              <a:t>ASCII.Asia</a:t>
            </a:r>
            <a:r>
              <a:rPr lang="en-CA" dirty="0" smtClean="0"/>
              <a:t> and </a:t>
            </a:r>
            <a:r>
              <a:rPr lang="en-CA" dirty="0" err="1" smtClean="0"/>
              <a:t>IDN.Asia</a:t>
            </a:r>
            <a:r>
              <a:rPr lang="en-CA" dirty="0" smtClean="0"/>
              <a:t> </a:t>
            </a:r>
            <a:r>
              <a:rPr lang="en-CA" dirty="0" err="1" smtClean="0"/>
              <a:t>Startup</a:t>
            </a:r>
            <a:r>
              <a:rPr lang="en-CA" dirty="0" smtClean="0"/>
              <a:t> Phases</a:t>
            </a:r>
          </a:p>
          <a:p>
            <a:pPr lvl="1"/>
            <a:r>
              <a:rPr lang="en-CA" dirty="0" smtClean="0"/>
              <a:t>Pioneer Domains Program (RFP)</a:t>
            </a:r>
          </a:p>
          <a:p>
            <a:pPr lvl="1"/>
            <a:r>
              <a:rPr lang="en-CA" dirty="0" smtClean="0"/>
              <a:t>Sunrise Process (IPR Priority)</a:t>
            </a:r>
          </a:p>
          <a:p>
            <a:pPr lvl="1"/>
            <a:r>
              <a:rPr lang="en-CA" dirty="0" err="1" smtClean="0"/>
              <a:t>Landrush</a:t>
            </a:r>
            <a:r>
              <a:rPr lang="en-CA" dirty="0" smtClean="0"/>
              <a:t> (Public Auction)</a:t>
            </a:r>
          </a:p>
          <a:p>
            <a:r>
              <a:rPr lang="en-CA" dirty="0" smtClean="0"/>
              <a:t>Governmental Reserved Names</a:t>
            </a:r>
          </a:p>
          <a:p>
            <a:pPr lvl="1"/>
            <a:r>
              <a:rPr lang="en-CA" dirty="0" smtClean="0"/>
              <a:t>&lt;</a:t>
            </a:r>
            <a:r>
              <a:rPr lang="en-CA" dirty="0" err="1" smtClean="0"/>
              <a:t>ccTLD</a:t>
            </a:r>
            <a:r>
              <a:rPr lang="en-CA" dirty="0" smtClean="0"/>
              <a:t>&gt;.Asia</a:t>
            </a:r>
          </a:p>
          <a:p>
            <a:r>
              <a:rPr lang="en-CA" dirty="0" smtClean="0"/>
              <a:t>Special Showcase: </a:t>
            </a:r>
            <a:r>
              <a:rPr lang="en-CA" dirty="0" err="1" smtClean="0"/>
              <a:t>Go.Asia</a:t>
            </a:r>
            <a:endParaRPr lang="en-CA" dirty="0" smtClean="0"/>
          </a:p>
          <a:p>
            <a:pPr lvl="1"/>
            <a:r>
              <a:rPr lang="en-CA" dirty="0" smtClean="0"/>
              <a:t>Online Volunteerism Platform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28184" y="1268760"/>
            <a:ext cx="2915816" cy="4896544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CA" dirty="0" smtClean="0"/>
              <a:t>Government SLD:</a:t>
            </a:r>
          </a:p>
          <a:p>
            <a:r>
              <a:rPr lang="en-CA" dirty="0" smtClean="0"/>
              <a:t>go.ci</a:t>
            </a:r>
          </a:p>
          <a:p>
            <a:r>
              <a:rPr lang="en-CA" dirty="0" smtClean="0"/>
              <a:t>go.cr</a:t>
            </a:r>
          </a:p>
          <a:p>
            <a:r>
              <a:rPr lang="en-CA" dirty="0" smtClean="0"/>
              <a:t>go.id</a:t>
            </a:r>
          </a:p>
          <a:p>
            <a:r>
              <a:rPr lang="en-CA" dirty="0" err="1" smtClean="0"/>
              <a:t>go.it</a:t>
            </a:r>
            <a:endParaRPr lang="en-CA" dirty="0" smtClean="0"/>
          </a:p>
          <a:p>
            <a:r>
              <a:rPr lang="en-CA" dirty="0" smtClean="0"/>
              <a:t>go.jp</a:t>
            </a:r>
          </a:p>
          <a:p>
            <a:r>
              <a:rPr lang="en-CA" dirty="0" smtClean="0"/>
              <a:t>go.kr</a:t>
            </a:r>
          </a:p>
          <a:p>
            <a:r>
              <a:rPr lang="en-CA" dirty="0" smtClean="0"/>
              <a:t>go.pw</a:t>
            </a:r>
          </a:p>
          <a:p>
            <a:r>
              <a:rPr lang="en-CA" dirty="0" smtClean="0"/>
              <a:t>go.th</a:t>
            </a:r>
          </a:p>
          <a:p>
            <a:r>
              <a:rPr lang="en-CA" dirty="0" smtClean="0"/>
              <a:t>go.tj</a:t>
            </a:r>
          </a:p>
          <a:p>
            <a:r>
              <a:rPr lang="en-CA" dirty="0" smtClean="0"/>
              <a:t>go.tz</a:t>
            </a:r>
          </a:p>
          <a:p>
            <a:r>
              <a:rPr lang="en-CA" dirty="0" smtClean="0"/>
              <a:t>go.ug</a:t>
            </a:r>
          </a:p>
          <a:p>
            <a:endParaRPr lang="en-C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445224"/>
            <a:ext cx="2448272" cy="119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Budget Development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Distribution of Expenses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 dirty="0" smtClean="0"/>
              <a:t>Human Resources: ~40%</a:t>
            </a:r>
          </a:p>
          <a:p>
            <a:r>
              <a:rPr lang="en-CA" sz="2000" b="1" dirty="0" smtClean="0"/>
              <a:t>Marketing &amp; Travel: ~20%</a:t>
            </a:r>
          </a:p>
          <a:p>
            <a:r>
              <a:rPr lang="en-CA" sz="2000" b="1" dirty="0" smtClean="0"/>
              <a:t>Community Contributions: ~30%</a:t>
            </a:r>
          </a:p>
          <a:p>
            <a:r>
              <a:rPr lang="en-CA" sz="2000" b="1" dirty="0" smtClean="0"/>
              <a:t>Other Admin Expenses: ~10%</a:t>
            </a:r>
            <a:endParaRPr lang="en-CA" sz="2000" b="1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51520" y="2924944"/>
          <a:ext cx="4867275" cy="363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788024" y="1916832"/>
          <a:ext cx="4355976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5" grpId="0">
        <p:bldAsOne/>
      </p:bldGraphic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Projections &amp; Approaches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New Create Projections</a:t>
            </a:r>
          </a:p>
          <a:p>
            <a:pPr lvl="1"/>
            <a:r>
              <a:rPr lang="en-CA" dirty="0" smtClean="0"/>
              <a:t>Baseline / Exponential / Average</a:t>
            </a:r>
          </a:p>
          <a:p>
            <a:r>
              <a:rPr lang="en-CA" dirty="0" smtClean="0"/>
              <a:t>Income: Organic/Linear Growth</a:t>
            </a:r>
          </a:p>
          <a:p>
            <a:pPr lvl="1"/>
            <a:r>
              <a:rPr lang="en-CA" dirty="0" smtClean="0"/>
              <a:t>Month-to-month growth @4%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51520" y="3425834"/>
          <a:ext cx="4032448" cy="3140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499992" y="3429000"/>
          <a:ext cx="4572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Graphic spid="5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www.isoi.asia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2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48" y="214290"/>
            <a:ext cx="3714776" cy="3786214"/>
          </a:xfrm>
        </p:spPr>
        <p:txBody>
          <a:bodyPr/>
          <a:lstStyle/>
          <a:p>
            <a:pPr algn="l"/>
            <a:r>
              <a:rPr lang="en-US" sz="4000" dirty="0" smtClean="0"/>
              <a:t>Every .Asia Domain Contributes to Internet Development in Asia</a:t>
            </a:r>
            <a:endParaRPr lang="en-CA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1112"/>
            <a:ext cx="343079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84054"/>
            <a:ext cx="3430789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41310"/>
            <a:ext cx="3429024" cy="228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384252"/>
            <a:ext cx="343079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000396"/>
            <a:ext cx="3429023" cy="22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633137"/>
            <a:ext cx="3429024" cy="232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214842"/>
            <a:ext cx="342902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476672"/>
            <a:ext cx="8604448" cy="378621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Joint AP* DotAsia Dinner</a:t>
            </a:r>
          </a:p>
          <a:p>
            <a:pPr lvl="0"/>
            <a:r>
              <a:rPr kumimoji="0" lang="en-CA" sz="4000" b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j-ea"/>
                <a:cs typeface="+mj-cs"/>
              </a:rPr>
              <a:t>Thai High Restaurant</a:t>
            </a:r>
            <a:r>
              <a:rPr kumimoji="0" lang="en-CA" sz="40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j-ea"/>
                <a:cs typeface="+mj-cs"/>
              </a:rPr>
              <a:t> in </a:t>
            </a:r>
            <a:r>
              <a:rPr kumimoji="0" lang="en-CA" sz="4000" dirty="0" err="1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j-ea"/>
                <a:cs typeface="+mj-cs"/>
              </a:rPr>
              <a:t>Mehrauli</a:t>
            </a:r>
            <a:endParaRPr kumimoji="0" lang="en-CA" sz="4000" dirty="0" smtClean="0">
              <a:solidFill>
                <a:srgbClr val="00B0F0"/>
              </a:solidFill>
              <a:latin typeface="Helvetica" pitchFamily="34" charset="0"/>
              <a:ea typeface="+mj-ea"/>
              <a:cs typeface="+mj-cs"/>
            </a:endParaRPr>
          </a:p>
          <a:p>
            <a:pPr lvl="0"/>
            <a:r>
              <a:rPr kumimoji="0" lang="en-CA" sz="36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j-ea"/>
                <a:cs typeface="+mj-cs"/>
              </a:rPr>
              <a:t>18:00 Depart from Ashok Hotel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1951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348" y="5786454"/>
            <a:ext cx="7772400" cy="571504"/>
          </a:xfrm>
        </p:spPr>
        <p:txBody>
          <a:bodyPr/>
          <a:lstStyle/>
          <a:p>
            <a:r>
              <a:rPr lang="en-US" dirty="0" smtClean="0"/>
              <a:t>www.avex.asia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www.KMTV.asia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66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25487"/>
          </a:xfrm>
        </p:spPr>
        <p:txBody>
          <a:bodyPr/>
          <a:lstStyle/>
          <a:p>
            <a:r>
              <a:rPr lang="en-CA" dirty="0" smtClean="0"/>
              <a:t>World Hosting Day selects </a:t>
            </a:r>
            <a:r>
              <a:rPr lang="en-CA" dirty="0" err="1" smtClean="0">
                <a:solidFill>
                  <a:schemeClr val="bg2">
                    <a:lumMod val="50000"/>
                  </a:schemeClr>
                </a:solidFill>
              </a:rPr>
              <a:t>WHD.Asia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666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38138"/>
          </a:xfrm>
        </p:spPr>
        <p:txBody>
          <a:bodyPr/>
          <a:lstStyle/>
          <a:p>
            <a:r>
              <a:rPr lang="en-CA" dirty="0" smtClean="0"/>
              <a:t>Asian Marketing Effectiveness Festival selects </a:t>
            </a:r>
            <a:r>
              <a:rPr lang="en-CA" b="1" dirty="0" err="1" smtClean="0">
                <a:solidFill>
                  <a:srgbClr val="FFC000"/>
                </a:solidFill>
                <a:latin typeface="Helvetica" pitchFamily="34" charset="0"/>
              </a:rPr>
              <a:t>AME.asia</a:t>
            </a:r>
            <a:r>
              <a:rPr lang="en-CA" dirty="0" smtClean="0"/>
              <a:t> domain</a:t>
            </a:r>
            <a:endParaRPr lang="en-CA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643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 cstate="print"/>
          <a:srcRect l="2579" t="12184" r="3661" b="29099"/>
          <a:stretch>
            <a:fillRect/>
          </a:stretch>
        </p:blipFill>
        <p:spPr bwMode="auto">
          <a:xfrm>
            <a:off x="-1016" y="1584176"/>
            <a:ext cx="91450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edmon\AppData\Local\Microsoft\Windows\Temporary Internet Files\Content.Outlook\NG4ZU1YA\photo (4).JPG"/>
          <p:cNvPicPr>
            <a:picLocks noChangeAspect="1" noChangeArrowheads="1"/>
          </p:cNvPicPr>
          <p:nvPr/>
        </p:nvPicPr>
        <p:blipFill>
          <a:blip r:embed="rId3" cstate="print"/>
          <a:srcRect t="24981" r="23921" b="50956"/>
          <a:stretch>
            <a:fillRect/>
          </a:stretch>
        </p:blipFill>
        <p:spPr bwMode="auto">
          <a:xfrm>
            <a:off x="0" y="0"/>
            <a:ext cx="9144000" cy="21602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CA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elvetica" pitchFamily="34" charset="0"/>
              </a:rPr>
              <a:t>Asian Banks Trust .Asia</a:t>
            </a:r>
            <a:endParaRPr lang="en-CA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9628"/>
            <a:ext cx="9144000" cy="499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087889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www.FutureGov.asia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84" y="-1251520"/>
            <a:ext cx="9361704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www.CDIA.asia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2811"/>
            <a:ext cx="9144000" cy="66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www.development.asia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892" y="-243408"/>
            <a:ext cx="9667444" cy="606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52578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15:30	Welcome Remarks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15:40	DotAsia Operations in 2011</a:t>
            </a:r>
          </a:p>
          <a:p>
            <a:r>
              <a:rPr lang="en-CA" dirty="0" smtClean="0"/>
              <a:t>16:15	Special Projects: (.MO, New TLDs, etc)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16:25	Audited Financials </a:t>
            </a:r>
            <a:br>
              <a:rPr lang="en-CA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		(Fiscal Year 2010-2011)</a:t>
            </a:r>
          </a:p>
          <a:p>
            <a:r>
              <a:rPr lang="en-CA" dirty="0" smtClean="0"/>
              <a:t>16:35	Member Resolution</a:t>
            </a:r>
            <a:br>
              <a:rPr lang="en-CA" dirty="0" smtClean="0"/>
            </a:br>
            <a:r>
              <a:rPr lang="en-CA" dirty="0" smtClean="0"/>
              <a:t>		(Ratification of Board Elections results)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16:45	Strategic &amp; Operational Plans 2012</a:t>
            </a:r>
          </a:p>
          <a:p>
            <a:r>
              <a:rPr lang="en-CA" dirty="0" smtClean="0"/>
              <a:t>16:50	Open Discussion &amp; Closing Remarks</a:t>
            </a:r>
          </a:p>
          <a:p>
            <a:endParaRPr lang="en-CA" dirty="0" smtClean="0"/>
          </a:p>
          <a:p>
            <a:r>
              <a:rPr lang="en-CA" b="1" dirty="0" smtClean="0"/>
              <a:t>18:00	Joint Dinner with AP* </a:t>
            </a:r>
            <a:endParaRPr lang="en-CA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DotAsia in 2012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DotAsia Strategic Directives 2010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Community Contributions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Moderation on Sponsorships</a:t>
            </a:r>
          </a:p>
          <a:p>
            <a:r>
              <a:rPr lang="en-CA" dirty="0" smtClean="0"/>
              <a:t>Explore sustainable support</a:t>
            </a:r>
          </a:p>
          <a:p>
            <a:pPr lvl="1"/>
            <a:r>
              <a:rPr lang="en-CA" dirty="0" smtClean="0"/>
              <a:t>Preference on </a:t>
            </a:r>
            <a:r>
              <a:rPr lang="en-CA" b="1" dirty="0" smtClean="0">
                <a:solidFill>
                  <a:srgbClr val="00B0F0"/>
                </a:solidFill>
              </a:rPr>
              <a:t>self-sustainable projects</a:t>
            </a:r>
          </a:p>
          <a:p>
            <a:pPr lvl="1"/>
            <a:r>
              <a:rPr lang="en-CA" dirty="0" smtClean="0"/>
              <a:t>Provide support in </a:t>
            </a:r>
            <a:r>
              <a:rPr lang="en-CA" b="1" dirty="0" smtClean="0">
                <a:solidFill>
                  <a:srgbClr val="00B0F0"/>
                </a:solidFill>
              </a:rPr>
              <a:t>cash flow</a:t>
            </a:r>
          </a:p>
          <a:p>
            <a:pPr lvl="1"/>
            <a:r>
              <a:rPr lang="en-CA" dirty="0" smtClean="0"/>
              <a:t>Aim for </a:t>
            </a:r>
            <a:r>
              <a:rPr lang="en-CA" b="1" dirty="0" smtClean="0">
                <a:solidFill>
                  <a:srgbClr val="00B0F0"/>
                </a:solidFill>
              </a:rPr>
              <a:t>cost-recovery</a:t>
            </a:r>
            <a:r>
              <a:rPr lang="en-CA" dirty="0" smtClean="0"/>
              <a:t> on supported projects</a:t>
            </a:r>
          </a:p>
          <a:p>
            <a:pPr lvl="1"/>
            <a:r>
              <a:rPr lang="en-US" dirty="0" smtClean="0"/>
              <a:t>Utilize </a:t>
            </a:r>
            <a:r>
              <a:rPr lang="en-CA" b="1" dirty="0" smtClean="0">
                <a:solidFill>
                  <a:srgbClr val="00B0F0"/>
                </a:solidFill>
              </a:rPr>
              <a:t>loan or investment </a:t>
            </a:r>
            <a:r>
              <a:rPr lang="en-CA" dirty="0" smtClean="0"/>
              <a:t>structure</a:t>
            </a:r>
          </a:p>
          <a:p>
            <a:r>
              <a:rPr lang="en-CA" dirty="0" smtClean="0"/>
              <a:t>Efforts &amp; Expertise based Contributions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.Asia domain names</a:t>
            </a:r>
          </a:p>
          <a:p>
            <a:r>
              <a:rPr lang="en-CA" dirty="0" smtClean="0"/>
              <a:t>Website development and maintenance</a:t>
            </a:r>
          </a:p>
          <a:p>
            <a:r>
              <a:rPr lang="en-CA" dirty="0" smtClean="0"/>
              <a:t>Leveraging network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en-US" dirty="0" smtClean="0"/>
              <a:t>Reducing Street Price for .Asia registrations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en-US" dirty="0" smtClean="0"/>
              <a:t>Expanding Channel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en-US" dirty="0" smtClean="0"/>
              <a:t>Updated Charter Eligibility Requirements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en-US" dirty="0" smtClean="0"/>
              <a:t>Worked more closely with registrars to customize promotion efforts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endParaRPr lang="en-US" dirty="0" smtClean="0"/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2-19 at 12.01.30 PM.png"/>
          <p:cNvPicPr>
            <a:picLocks noChangeAspect="1"/>
          </p:cNvPicPr>
          <p:nvPr/>
        </p:nvPicPr>
        <p:blipFill>
          <a:blip r:embed="rId3" cstate="print"/>
          <a:srcRect l="-2285" t="67238"/>
          <a:stretch>
            <a:fillRect/>
          </a:stretch>
        </p:blipFill>
        <p:spPr>
          <a:xfrm>
            <a:off x="3779912" y="2924944"/>
            <a:ext cx="5364088" cy="12413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 descr="Screen shot 2011-02-19 at 12.06.35 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634125"/>
            <a:ext cx="1728192" cy="2223875"/>
          </a:xfrm>
          <a:prstGeom prst="rect">
            <a:avLst/>
          </a:prstGeom>
        </p:spPr>
      </p:pic>
      <p:pic>
        <p:nvPicPr>
          <p:cNvPr id="12" name="Content Placeholder 4" descr="Screen shot 2011-02-19 at 12.03.51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-50722"/>
            <a:ext cx="5580112" cy="362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creen shot 2011-02-19 at 12.12.40 P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324078"/>
            <a:ext cx="2051720" cy="2533922"/>
          </a:xfrm>
          <a:prstGeom prst="rect">
            <a:avLst/>
          </a:prstGeom>
        </p:spPr>
      </p:pic>
      <p:pic>
        <p:nvPicPr>
          <p:cNvPr id="16" name="Picture 15" descr="Screen shot 2011-02-19 at 11.02.11 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121696"/>
            <a:ext cx="5364088" cy="2733555"/>
          </a:xfrm>
          <a:prstGeom prst="rect">
            <a:avLst/>
          </a:prstGeom>
        </p:spPr>
      </p:pic>
      <p:pic>
        <p:nvPicPr>
          <p:cNvPr id="15" name="Picture 14" descr="Screen shot 2011-02-19 at 12.15.11 PM.png"/>
          <p:cNvPicPr>
            <a:picLocks noChangeAspect="1"/>
          </p:cNvPicPr>
          <p:nvPr/>
        </p:nvPicPr>
        <p:blipFill>
          <a:blip r:embed="rId8" cstate="print"/>
          <a:srcRect t="17451"/>
          <a:stretch>
            <a:fillRect/>
          </a:stretch>
        </p:blipFill>
        <p:spPr>
          <a:xfrm>
            <a:off x="4716016" y="5765874"/>
            <a:ext cx="4427984" cy="1092125"/>
          </a:xfrm>
          <a:prstGeom prst="rect">
            <a:avLst/>
          </a:prstGeom>
        </p:spPr>
      </p:pic>
      <p:pic>
        <p:nvPicPr>
          <p:cNvPr id="18" name="Picture 17" descr="Screen shot 2011-02-19 at 12.14.01 P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24544" y="3284984"/>
            <a:ext cx="4184555" cy="1296144"/>
          </a:xfrm>
          <a:prstGeom prst="rect">
            <a:avLst/>
          </a:prstGeom>
        </p:spPr>
      </p:pic>
      <p:pic>
        <p:nvPicPr>
          <p:cNvPr id="13" name="Picture 12" descr="300x250_comnetbizasia1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0"/>
            <a:ext cx="3563889" cy="296990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DotAsia Strategic Directives 2011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5487"/>
          </a:xfrm>
        </p:spPr>
        <p:txBody>
          <a:bodyPr/>
          <a:lstStyle/>
          <a:p>
            <a:r>
              <a:rPr lang="en-US" dirty="0" smtClean="0"/>
              <a:t>Multi-Dimensional Growth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2"/>
            <a:ext cx="8229600" cy="5949280"/>
          </a:xfrm>
        </p:spPr>
        <p:txBody>
          <a:bodyPr/>
          <a:lstStyle/>
          <a:p>
            <a:r>
              <a:rPr lang="en-US" dirty="0" smtClean="0"/>
              <a:t>Expansion</a:t>
            </a:r>
          </a:p>
          <a:p>
            <a:pPr lvl="1"/>
            <a:r>
              <a:rPr lang="en-US" dirty="0" smtClean="0"/>
              <a:t>Continue to develop channel</a:t>
            </a:r>
          </a:p>
          <a:p>
            <a:pPr lvl="1"/>
            <a:r>
              <a:rPr lang="en-US" dirty="0" smtClean="0"/>
              <a:t>Launching of </a:t>
            </a:r>
            <a:r>
              <a:rPr lang="en-US" dirty="0" err="1" smtClean="0"/>
              <a:t>IDN.Asia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Horizontal Development</a:t>
            </a:r>
          </a:p>
          <a:p>
            <a:pPr lvl="1"/>
            <a:r>
              <a:rPr lang="en-US" dirty="0" smtClean="0"/>
              <a:t>Support other TLDs</a:t>
            </a:r>
          </a:p>
          <a:p>
            <a:pPr lvl="1"/>
            <a:r>
              <a:rPr lang="en-US" dirty="0" smtClean="0"/>
              <a:t>Explore New </a:t>
            </a:r>
            <a:r>
              <a:rPr lang="en-US" dirty="0" err="1" smtClean="0"/>
              <a:t>gTLD</a:t>
            </a:r>
            <a:r>
              <a:rPr lang="en-US" dirty="0" smtClean="0"/>
              <a:t> Opportunities</a:t>
            </a:r>
          </a:p>
          <a:p>
            <a:r>
              <a:rPr lang="en-US" dirty="0" smtClean="0"/>
              <a:t>Vertical Development</a:t>
            </a:r>
          </a:p>
          <a:p>
            <a:pPr lvl="1"/>
            <a:r>
              <a:rPr lang="en-US" dirty="0" smtClean="0"/>
              <a:t>Vertical Integration Deregulation</a:t>
            </a:r>
          </a:p>
          <a:p>
            <a:pPr lvl="1"/>
            <a:r>
              <a:rPr lang="en-US" dirty="0" smtClean="0"/>
              <a:t>Secondary Market</a:t>
            </a:r>
          </a:p>
          <a:p>
            <a:r>
              <a:rPr lang="en-US" dirty="0" smtClean="0"/>
              <a:t>Diversification</a:t>
            </a:r>
          </a:p>
          <a:p>
            <a:pPr lvl="1"/>
            <a:r>
              <a:rPr lang="en-US" dirty="0" smtClean="0"/>
              <a:t>.Asia Domains &amp; Other Investments</a:t>
            </a:r>
          </a:p>
          <a:p>
            <a:pPr lvl="1"/>
            <a:r>
              <a:rPr lang="en-US" dirty="0" smtClean="0"/>
              <a:t>Leveraging Funding Sources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008" y="476672"/>
            <a:ext cx="3960440" cy="3600400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 smtClean="0">
                <a:solidFill>
                  <a:schemeClr val="bg1">
                    <a:lumMod val="75000"/>
                  </a:schemeClr>
                </a:solidFill>
              </a:rPr>
              <a:t>Your Customers are Searching for Your Brand in their Native Languages in Asia . 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b="1" dirty="0" smtClean="0">
                <a:solidFill>
                  <a:srgbClr val="FFC000"/>
                </a:solidFill>
              </a:rPr>
              <a:t>Do you have a Domain that matches what they are looking for?</a:t>
            </a:r>
            <a:endParaRPr lang="en-CA" sz="3200" b="1" dirty="0">
              <a:solidFill>
                <a:srgbClr val="FFC000"/>
              </a:solidFill>
            </a:endParaRPr>
          </a:p>
        </p:txBody>
      </p:sp>
      <p:pic>
        <p:nvPicPr>
          <p:cNvPr id="279554" name="Picture 2" descr="C:\archives\Asia\DotAsia\made.for.asia\idn.asia\logo\idn.asia-now_logo-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43788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CA" sz="2400" b="1" dirty="0" smtClean="0">
                <a:latin typeface="Helvetica" pitchFamily="34" charset="0"/>
              </a:rPr>
              <a:t>Brand Protection </a:t>
            </a:r>
            <a:r>
              <a:rPr lang="en-CA" sz="2400" b="1" dirty="0" smtClean="0">
                <a:solidFill>
                  <a:srgbClr val="FF0000"/>
                </a:solidFill>
                <a:latin typeface="Helvetica" pitchFamily="34" charset="0"/>
              </a:rPr>
              <a:t>Value</a:t>
            </a:r>
          </a:p>
          <a:p>
            <a:pPr algn="ctr">
              <a:lnSpc>
                <a:spcPct val="150000"/>
              </a:lnSpc>
            </a:pPr>
            <a:r>
              <a:rPr lang="en-CA" sz="2400" b="1" dirty="0" smtClean="0">
                <a:latin typeface="Helvetica" pitchFamily="34" charset="0"/>
              </a:rPr>
              <a:t>Domain Investment </a:t>
            </a:r>
            <a:r>
              <a:rPr lang="en-CA" sz="2400" b="1" dirty="0" smtClean="0">
                <a:solidFill>
                  <a:srgbClr val="FF0000"/>
                </a:solidFill>
                <a:latin typeface="Helvetica" pitchFamily="34" charset="0"/>
              </a:rPr>
              <a:t>Value</a:t>
            </a:r>
          </a:p>
          <a:p>
            <a:pPr algn="ctr">
              <a:lnSpc>
                <a:spcPct val="150000"/>
              </a:lnSpc>
            </a:pPr>
            <a:r>
              <a:rPr lang="en-CA" sz="2400" b="1" dirty="0" smtClean="0">
                <a:latin typeface="Helvetica" pitchFamily="34" charset="0"/>
              </a:rPr>
              <a:t>Search Engine Optimization (SEO) </a:t>
            </a:r>
            <a:r>
              <a:rPr lang="en-CA" sz="2400" b="1" dirty="0" smtClean="0">
                <a:solidFill>
                  <a:srgbClr val="FF0000"/>
                </a:solidFill>
                <a:latin typeface="Helvetica" pitchFamily="34" charset="0"/>
              </a:rPr>
              <a:t>Value</a:t>
            </a:r>
          </a:p>
          <a:p>
            <a:pPr algn="ctr">
              <a:lnSpc>
                <a:spcPct val="150000"/>
              </a:lnSpc>
            </a:pPr>
            <a:r>
              <a:rPr lang="en-CA" sz="2400" b="1" dirty="0" smtClean="0">
                <a:latin typeface="Helvetica" pitchFamily="34" charset="0"/>
              </a:rPr>
              <a:t>Market Perception </a:t>
            </a:r>
            <a:r>
              <a:rPr lang="en-CA" sz="2400" b="1" dirty="0" smtClean="0">
                <a:solidFill>
                  <a:srgbClr val="FF0000"/>
                </a:solidFill>
                <a:latin typeface="Helvetica" pitchFamily="34" charset="0"/>
              </a:rPr>
              <a:t>Value</a:t>
            </a:r>
            <a:endParaRPr lang="en-CA" sz="2400" b="1" dirty="0">
              <a:solidFill>
                <a:srgbClr val="FF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CJK IDN </a:t>
            </a:r>
            <a:r>
              <a:rPr lang="en-CA" dirty="0" err="1" smtClean="0"/>
              <a:t>GoLive</a:t>
            </a:r>
            <a:r>
              <a:rPr lang="en-CA" dirty="0" smtClean="0"/>
              <a:t>: </a:t>
            </a:r>
            <a:r>
              <a:rPr lang="en-CA" dirty="0" smtClean="0">
                <a:latin typeface="Helvetica-Black" pitchFamily="34" charset="0"/>
              </a:rPr>
              <a:t>June 21, 2012</a:t>
            </a:r>
            <a:endParaRPr lang="en-CA" dirty="0">
              <a:latin typeface="Helvetica-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Indic, Thai and other Languages to Follow</a:t>
            </a: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Domain Registrations Growth</a:t>
            </a: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Exciting .Asia Adoption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Growth: Actual vs. Projections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>
          <a:xfrm>
            <a:off x="3779912" y="1124744"/>
            <a:ext cx="1584176" cy="5328592"/>
            <a:chOff x="3635896" y="1412776"/>
            <a:chExt cx="1584176" cy="5445224"/>
          </a:xfrm>
        </p:grpSpPr>
        <p:sp>
          <p:nvSpPr>
            <p:cNvPr id="6" name="Rectangle 5"/>
            <p:cNvSpPr/>
            <p:nvPr/>
          </p:nvSpPr>
          <p:spPr>
            <a:xfrm>
              <a:off x="3635896" y="1412776"/>
              <a:ext cx="1584176" cy="544522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5896" y="1412776"/>
              <a:ext cx="615553" cy="162801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Base Price Promo</a:t>
              </a:r>
            </a:p>
            <a:p>
              <a:pPr algn="r"/>
              <a:r>
                <a:rPr lang="en-CA" sz="1400" b="1" dirty="0" smtClean="0"/>
                <a:t>(BPP)</a:t>
              </a:r>
              <a:endParaRPr lang="en-CA" sz="1400" b="1" dirty="0"/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5364088" y="1124744"/>
            <a:ext cx="648072" cy="5328592"/>
            <a:chOff x="5220072" y="1412776"/>
            <a:chExt cx="648072" cy="5445224"/>
          </a:xfrm>
        </p:grpSpPr>
        <p:sp>
          <p:nvSpPr>
            <p:cNvPr id="9" name="Rectangle 8"/>
            <p:cNvSpPr/>
            <p:nvPr/>
          </p:nvSpPr>
          <p:spPr>
            <a:xfrm>
              <a:off x="5220072" y="1412776"/>
              <a:ext cx="648072" cy="5445224"/>
            </a:xfrm>
            <a:prstGeom prst="rect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0072" y="1412776"/>
              <a:ext cx="615553" cy="244688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Asia Super Achiever Promo</a:t>
              </a:r>
            </a:p>
            <a:p>
              <a:pPr algn="r"/>
              <a:r>
                <a:rPr lang="en-CA" sz="1400" b="1" dirty="0" smtClean="0"/>
                <a:t>(ASAP)</a:t>
              </a:r>
              <a:endParaRPr lang="en-CA" sz="1400" b="1" dirty="0"/>
            </a:p>
          </p:txBody>
        </p:sp>
      </p:grpSp>
      <p:grpSp>
        <p:nvGrpSpPr>
          <p:cNvPr id="11" name="Group 21"/>
          <p:cNvGrpSpPr/>
          <p:nvPr/>
        </p:nvGrpSpPr>
        <p:grpSpPr>
          <a:xfrm>
            <a:off x="6012160" y="1124744"/>
            <a:ext cx="648072" cy="5328592"/>
            <a:chOff x="5868144" y="1412776"/>
            <a:chExt cx="648072" cy="5445224"/>
          </a:xfrm>
        </p:grpSpPr>
        <p:sp>
          <p:nvSpPr>
            <p:cNvPr id="12" name="Rectangle 11"/>
            <p:cNvSpPr/>
            <p:nvPr/>
          </p:nvSpPr>
          <p:spPr>
            <a:xfrm>
              <a:off x="5868144" y="1412776"/>
              <a:ext cx="648072" cy="5445224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8144" y="1412776"/>
              <a:ext cx="400110" cy="69666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ASAP+</a:t>
              </a:r>
            </a:p>
          </p:txBody>
        </p:sp>
      </p:grpSp>
      <p:grpSp>
        <p:nvGrpSpPr>
          <p:cNvPr id="14" name="Group 22"/>
          <p:cNvGrpSpPr/>
          <p:nvPr/>
        </p:nvGrpSpPr>
        <p:grpSpPr>
          <a:xfrm>
            <a:off x="6660232" y="1124744"/>
            <a:ext cx="648072" cy="5328592"/>
            <a:chOff x="6516216" y="1412776"/>
            <a:chExt cx="648072" cy="5445224"/>
          </a:xfrm>
        </p:grpSpPr>
        <p:sp>
          <p:nvSpPr>
            <p:cNvPr id="15" name="Rectangle 14"/>
            <p:cNvSpPr/>
            <p:nvPr/>
          </p:nvSpPr>
          <p:spPr>
            <a:xfrm>
              <a:off x="6516216" y="1412776"/>
              <a:ext cx="648072" cy="5445224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16216" y="1412776"/>
              <a:ext cx="400110" cy="80086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ASAP++</a:t>
              </a:r>
            </a:p>
          </p:txBody>
        </p:sp>
      </p:grpSp>
      <p:grpSp>
        <p:nvGrpSpPr>
          <p:cNvPr id="17" name="Group 23"/>
          <p:cNvGrpSpPr/>
          <p:nvPr/>
        </p:nvGrpSpPr>
        <p:grpSpPr>
          <a:xfrm>
            <a:off x="7596336" y="1124744"/>
            <a:ext cx="648072" cy="5328592"/>
            <a:chOff x="7452320" y="1412776"/>
            <a:chExt cx="648072" cy="5445224"/>
          </a:xfrm>
        </p:grpSpPr>
        <p:sp>
          <p:nvSpPr>
            <p:cNvPr id="18" name="Rectangle 17"/>
            <p:cNvSpPr/>
            <p:nvPr/>
          </p:nvSpPr>
          <p:spPr>
            <a:xfrm>
              <a:off x="7452320" y="1412776"/>
              <a:ext cx="648072" cy="5445224"/>
            </a:xfrm>
            <a:prstGeom prst="rect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52320" y="1412776"/>
              <a:ext cx="400110" cy="59247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ASAP</a:t>
              </a:r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8636386" y="1124744"/>
            <a:ext cx="400110" cy="5328592"/>
            <a:chOff x="8492370" y="1412776"/>
            <a:chExt cx="400110" cy="5445224"/>
          </a:xfrm>
        </p:grpSpPr>
        <p:sp>
          <p:nvSpPr>
            <p:cNvPr id="21" name="Rectangle 20"/>
            <p:cNvSpPr/>
            <p:nvPr/>
          </p:nvSpPr>
          <p:spPr>
            <a:xfrm>
              <a:off x="8532440" y="1412776"/>
              <a:ext cx="288032" cy="5445224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92370" y="1412776"/>
              <a:ext cx="400110" cy="59247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r"/>
              <a:r>
                <a:rPr lang="en-CA" sz="1400" b="1" dirty="0" smtClean="0"/>
                <a:t>ASAP</a:t>
              </a:r>
            </a:p>
          </p:txBody>
        </p:sp>
      </p:grpSp>
      <p:graphicFrame>
        <p:nvGraphicFramePr>
          <p:cNvPr id="4" name="Chart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Growth Stimulation Programs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4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606"/>
          <a:stretch>
            <a:fillRect/>
          </a:stretch>
        </p:blipFill>
        <p:spPr bwMode="auto">
          <a:xfrm>
            <a:off x="0" y="4149080"/>
            <a:ext cx="914400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 New Creates by Country (2011)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449218"/>
          </a:xfrm>
        </p:spPr>
        <p:txBody>
          <a:bodyPr/>
          <a:lstStyle/>
          <a:p>
            <a:r>
              <a:rPr lang="en-CA" dirty="0" smtClean="0"/>
              <a:t>7 of Top 10 in Asia Pacific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9" y="1484783"/>
            <a:ext cx="5580112" cy="253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611560" y="5877272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7" name="5-Point Star 6"/>
          <p:cNvSpPr/>
          <p:nvPr/>
        </p:nvSpPr>
        <p:spPr>
          <a:xfrm>
            <a:off x="1331640" y="558924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8" name="5-Point Star 7"/>
          <p:cNvSpPr/>
          <p:nvPr/>
        </p:nvSpPr>
        <p:spPr>
          <a:xfrm>
            <a:off x="1691680" y="5661248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9" name="5-Point Star 8"/>
          <p:cNvSpPr/>
          <p:nvPr/>
        </p:nvSpPr>
        <p:spPr>
          <a:xfrm>
            <a:off x="2051720" y="558924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0" name="5-Point Star 9"/>
          <p:cNvSpPr/>
          <p:nvPr/>
        </p:nvSpPr>
        <p:spPr>
          <a:xfrm>
            <a:off x="2699792" y="594928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1" name="5-Point Star 10"/>
          <p:cNvSpPr/>
          <p:nvPr/>
        </p:nvSpPr>
        <p:spPr>
          <a:xfrm>
            <a:off x="3419872" y="6021288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2" name="5-Point Star 11"/>
          <p:cNvSpPr/>
          <p:nvPr/>
        </p:nvSpPr>
        <p:spPr>
          <a:xfrm>
            <a:off x="3779912" y="594928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3" name="5-Point Star 12"/>
          <p:cNvSpPr/>
          <p:nvPr/>
        </p:nvSpPr>
        <p:spPr>
          <a:xfrm>
            <a:off x="4139952" y="6093296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5" name="5-Point Star 14"/>
          <p:cNvSpPr/>
          <p:nvPr/>
        </p:nvSpPr>
        <p:spPr>
          <a:xfrm>
            <a:off x="4860032" y="5949280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6" name="5-Point Star 15"/>
          <p:cNvSpPr/>
          <p:nvPr/>
        </p:nvSpPr>
        <p:spPr>
          <a:xfrm>
            <a:off x="5004048" y="6569968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7" name="5-Point Star 16"/>
          <p:cNvSpPr/>
          <p:nvPr/>
        </p:nvSpPr>
        <p:spPr>
          <a:xfrm>
            <a:off x="5868144" y="6021288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8" name="5-Point Star 17"/>
          <p:cNvSpPr/>
          <p:nvPr/>
        </p:nvSpPr>
        <p:spPr>
          <a:xfrm>
            <a:off x="6372200" y="6569968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19" name="5-Point Star 18"/>
          <p:cNvSpPr/>
          <p:nvPr/>
        </p:nvSpPr>
        <p:spPr>
          <a:xfrm>
            <a:off x="7308304" y="6309320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20" name="5-Point Star 19"/>
          <p:cNvSpPr/>
          <p:nvPr/>
        </p:nvSpPr>
        <p:spPr>
          <a:xfrm>
            <a:off x="7668344" y="6093296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21" name="5-Point Star 20"/>
          <p:cNvSpPr/>
          <p:nvPr/>
        </p:nvSpPr>
        <p:spPr>
          <a:xfrm>
            <a:off x="8316416" y="5805264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  <p:sp>
        <p:nvSpPr>
          <p:cNvPr id="22" name="5-Point Star 21"/>
          <p:cNvSpPr/>
          <p:nvPr/>
        </p:nvSpPr>
        <p:spPr>
          <a:xfrm>
            <a:off x="8676456" y="5661248"/>
            <a:ext cx="288032" cy="288032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aseline="-25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3316" t="11562"/>
          <a:stretch>
            <a:fillRect/>
          </a:stretch>
        </p:blipFill>
        <p:spPr bwMode="auto">
          <a:xfrm>
            <a:off x="0" y="0"/>
            <a:ext cx="9589182" cy="448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1196752"/>
          </a:xfrm>
        </p:spPr>
        <p:txBody>
          <a:bodyPr/>
          <a:lstStyle/>
          <a:p>
            <a:r>
              <a:rPr lang="en-CA" dirty="0" smtClean="0"/>
              <a:t>Steady Growth in</a:t>
            </a:r>
            <a:br>
              <a:rPr lang="en-CA" dirty="0" smtClean="0"/>
            </a:br>
            <a:r>
              <a:rPr lang="en-CA" dirty="0" smtClean="0"/>
              <a:t>Domain Registration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4509120"/>
            <a:ext cx="8604448" cy="2088232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Domains Under Management Reassumed Net Total Growth from ~210K</a:t>
            </a:r>
          </a:p>
          <a:p>
            <a:r>
              <a:rPr lang="en-CA" b="1" dirty="0" smtClean="0"/>
              <a:t>Month-by-Month Growth: 3%</a:t>
            </a:r>
          </a:p>
          <a:p>
            <a:r>
              <a:rPr lang="en-CA" dirty="0" smtClean="0"/>
              <a:t>Month-to-Month (by year) Growth: 28%</a:t>
            </a:r>
          </a:p>
          <a:p>
            <a:r>
              <a:rPr lang="en-CA" b="1" dirty="0" smtClean="0"/>
              <a:t>Year-to-Year Growth: 22%</a:t>
            </a:r>
            <a:endParaRPr lang="en-CA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Horizontal Development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9" y="0"/>
            <a:ext cx="5580112" cy="36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832247"/>
            <a:ext cx="5436096" cy="302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 cstate="print"/>
          <a:srcRect l="35601" r="27756"/>
          <a:stretch>
            <a:fillRect/>
          </a:stretch>
        </p:blipFill>
        <p:spPr bwMode="auto">
          <a:xfrm>
            <a:off x="0" y="0"/>
            <a:ext cx="3779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2276872"/>
            <a:ext cx="9144000" cy="237626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708920"/>
            <a:ext cx="41529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18654"/>
            <a:ext cx="8686800" cy="994122"/>
          </a:xfrm>
        </p:spPr>
        <p:txBody>
          <a:bodyPr/>
          <a:lstStyle/>
          <a:p>
            <a:r>
              <a:rPr lang="en-CA" dirty="0" smtClean="0"/>
              <a:t>Leveraging </a:t>
            </a:r>
            <a:r>
              <a:rPr lang="en-CA" dirty="0" err="1" smtClean="0"/>
              <a:t>DotAsia’s</a:t>
            </a:r>
            <a:r>
              <a:rPr lang="en-CA" dirty="0" smtClean="0"/>
              <a:t> New </a:t>
            </a:r>
            <a:r>
              <a:rPr lang="en-CA" dirty="0" err="1" smtClean="0"/>
              <a:t>gTLD</a:t>
            </a:r>
            <a:r>
              <a:rPr lang="en-CA" dirty="0" smtClean="0"/>
              <a:t> Knowledge &amp; Experience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4873154"/>
          </a:xfrm>
        </p:spPr>
        <p:txBody>
          <a:bodyPr/>
          <a:lstStyle/>
          <a:p>
            <a:r>
              <a:rPr lang="en-CA" dirty="0" smtClean="0"/>
              <a:t>Application Support through the Phases</a:t>
            </a:r>
          </a:p>
          <a:p>
            <a:pPr lvl="1"/>
            <a:r>
              <a:rPr lang="en-CA" dirty="0" smtClean="0"/>
              <a:t>Preparation / Application / Evaluation / Implementation</a:t>
            </a:r>
          </a:p>
          <a:p>
            <a:r>
              <a:rPr lang="en-CA" dirty="0" smtClean="0"/>
              <a:t>Policy &amp; Community Development</a:t>
            </a:r>
          </a:p>
          <a:p>
            <a:r>
              <a:rPr lang="en-CA" dirty="0" smtClean="0"/>
              <a:t>Expert IDN Knowledge</a:t>
            </a:r>
          </a:p>
          <a:p>
            <a:r>
              <a:rPr lang="en-CA" dirty="0" smtClean="0"/>
              <a:t>Domain Industry</a:t>
            </a:r>
            <a:br>
              <a:rPr lang="en-CA" dirty="0" smtClean="0"/>
            </a:br>
            <a:r>
              <a:rPr lang="en-CA" dirty="0" smtClean="0"/>
              <a:t>Understanding</a:t>
            </a:r>
          </a:p>
          <a:p>
            <a:endParaRPr lang="en-C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9435" y="3717032"/>
            <a:ext cx="587505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852936"/>
            <a:ext cx="7772400" cy="1077840"/>
          </a:xfrm>
        </p:spPr>
        <p:txBody>
          <a:bodyPr/>
          <a:lstStyle/>
          <a:p>
            <a:r>
              <a:rPr lang="en-CA" sz="6000" dirty="0" err="1" smtClean="0">
                <a:latin typeface="Times New Roman" pitchFamily="18" charset="0"/>
                <a:cs typeface="Times New Roman" pitchFamily="18" charset="0"/>
              </a:rPr>
              <a:t>Namesphere</a:t>
            </a:r>
            <a:r>
              <a:rPr lang="zh-TW" altLang="en-US" sz="4000" b="1" dirty="0" smtClean="0"/>
              <a:t>名天科建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357694"/>
            <a:ext cx="9144000" cy="2023634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DotAsia Seeding and Raising Fund to Invest into New TLDs</a:t>
            </a:r>
          </a:p>
          <a:p>
            <a:pPr algn="ctr"/>
            <a:r>
              <a:rPr lang="en-CA" dirty="0" smtClean="0"/>
              <a:t>Balanced Portfolio Approach</a:t>
            </a:r>
          </a:p>
          <a:p>
            <a:pPr algn="ctr"/>
            <a:r>
              <a:rPr lang="en-CA" dirty="0" smtClean="0"/>
              <a:t>Prioritized for Asian &amp; Community Based Initiatives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164613"/>
            <a:ext cx="7772400" cy="92868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</a:rPr>
              <a:t>.</a:t>
            </a:r>
            <a:r>
              <a:rPr lang="en-US" sz="3200" dirty="0" smtClean="0">
                <a:solidFill>
                  <a:srgbClr val="FFC000"/>
                </a:solidFill>
              </a:rPr>
              <a:t>Future</a:t>
            </a:r>
            <a:endParaRPr lang="en-CA" sz="32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sz="4000" b="1" dirty="0" err="1" smtClean="0">
                <a:solidFill>
                  <a:schemeClr val="bg1"/>
                </a:solidFill>
                <a:latin typeface="Helvetica-Black" pitchFamily="34" charset="0"/>
              </a:rPr>
              <a:t>africa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71612"/>
            <a:ext cx="15504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C000"/>
                </a:solidFill>
                <a:latin typeface="Helvetica-Black" pitchFamily="34" charset="0"/>
              </a:rPr>
              <a:t>.</a:t>
            </a:r>
            <a:r>
              <a:rPr lang="en-US" sz="4800" dirty="0" err="1" smtClean="0">
                <a:solidFill>
                  <a:srgbClr val="FFC000"/>
                </a:solidFill>
                <a:latin typeface="Helvetica-Black" pitchFamily="34" charset="0"/>
              </a:rPr>
              <a:t>asia</a:t>
            </a:r>
            <a:endParaRPr lang="en-CA" sz="4800" dirty="0">
              <a:solidFill>
                <a:srgbClr val="FFC000"/>
              </a:solidFill>
              <a:latin typeface="Helvetica-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928670"/>
            <a:ext cx="2433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smtClean="0">
                <a:solidFill>
                  <a:schemeClr val="bg1"/>
                </a:solidFill>
                <a:latin typeface="Helvetica-Black" pitchFamily="34" charset="0"/>
              </a:rPr>
              <a:t>music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2214554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8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广州</a:t>
            </a:r>
            <a:endParaRPr lang="en-CA" sz="48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100" y="2642612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.kids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1628800"/>
            <a:ext cx="1670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err="1" smtClean="0">
                <a:solidFill>
                  <a:schemeClr val="bg1"/>
                </a:solidFill>
                <a:latin typeface="Helvetica-Black" pitchFamily="34" charset="0"/>
              </a:rPr>
              <a:t>hainan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7596" y="306896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000" b="1" dirty="0" err="1" smtClean="0">
                <a:solidFill>
                  <a:schemeClr val="bg1"/>
                </a:solidFill>
                <a:latin typeface="Helvetica-Black" pitchFamily="34" charset="0"/>
              </a:rPr>
              <a:t>klc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2348880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err="1" smtClean="0">
                <a:solidFill>
                  <a:schemeClr val="bg1"/>
                </a:solidFill>
                <a:latin typeface="Helvetica-Black" pitchFamily="34" charset="0"/>
              </a:rPr>
              <a:t>seoul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2420888"/>
            <a:ext cx="2433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smtClean="0">
                <a:solidFill>
                  <a:schemeClr val="bg1"/>
                </a:solidFill>
                <a:latin typeface="Helvetica-Black" pitchFamily="34" charset="0"/>
              </a:rPr>
              <a:t>movie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232971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-Black" pitchFamily="34" charset="0"/>
              </a:rPr>
              <a:t>.film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2195" y="1352962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2800" dirty="0" smtClean="0">
                <a:solidFill>
                  <a:schemeClr val="bg1"/>
                </a:solidFill>
                <a:latin typeface="Helvetica-Black" pitchFamily="34" charset="0"/>
              </a:rPr>
              <a:t>art</a:t>
            </a:r>
            <a:endParaRPr lang="en-CA" sz="2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7686" y="3657218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新闻</a:t>
            </a:r>
            <a:endParaRPr lang="en-CA" sz="2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3585790"/>
            <a:ext cx="2329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US" sz="4800" dirty="0" err="1" smtClean="0">
                <a:solidFill>
                  <a:schemeClr val="bg1"/>
                </a:solidFill>
                <a:latin typeface="Helvetica-Black" pitchFamily="34" charset="0"/>
              </a:rPr>
              <a:t>taipei</a:t>
            </a:r>
            <a:endParaRPr lang="en-CA" sz="4800" dirty="0">
              <a:solidFill>
                <a:schemeClr val="bg1"/>
              </a:solidFill>
              <a:latin typeface="Helvetica-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7950" y="857232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台北</a:t>
            </a:r>
            <a:endParaRPr lang="en-CA" sz="2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1772816"/>
            <a:ext cx="1470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音樂</a:t>
            </a:r>
            <a:endParaRPr lang="en-CA" sz="4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2996952"/>
            <a:ext cx="2064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zh-TW" altLang="en-US" sz="4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黑龙江</a:t>
            </a:r>
            <a:endParaRPr lang="en-CA" sz="4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9672" y="3356992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altLang="ja-JP" sz="2800" dirty="0" err="1" smtClean="0">
                <a:solidFill>
                  <a:schemeClr val="bg1"/>
                </a:solidFill>
                <a:latin typeface="Helvetica-Black" pitchFamily="34" charset="0"/>
                <a:ea typeface="Arial Unicode MS" pitchFamily="34" charset="-128"/>
                <a:cs typeface="Arial Unicode MS" pitchFamily="34" charset="-128"/>
              </a:rPr>
              <a:t>microblog</a:t>
            </a:r>
            <a:endParaRPr lang="en-CA" sz="2800" dirty="0">
              <a:solidFill>
                <a:schemeClr val="bg1"/>
              </a:solidFill>
              <a:latin typeface="Helvetica-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3768" y="4077072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ko-KR" altLang="en-US" sz="32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서울</a:t>
            </a:r>
            <a:endParaRPr lang="en-CA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7214" y="78735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elvetica-Black" pitchFamily="34" charset="0"/>
              </a:rPr>
              <a:t>.</a:t>
            </a:r>
            <a:r>
              <a:rPr lang="en-CA" altLang="zh-TW" sz="4400" b="1" dirty="0" smtClean="0">
                <a:solidFill>
                  <a:schemeClr val="bg1"/>
                </a:solidFill>
                <a:latin typeface="Helvetica-Black" pitchFamily="34" charset="0"/>
                <a:ea typeface="Arial Unicode MS" pitchFamily="34" charset="-128"/>
                <a:cs typeface="Arial Unicode MS" pitchFamily="34" charset="-128"/>
              </a:rPr>
              <a:t>inc</a:t>
            </a:r>
            <a:endParaRPr lang="en-CA" sz="4000" dirty="0">
              <a:solidFill>
                <a:schemeClr val="bg1"/>
              </a:solidFill>
              <a:latin typeface="Helvetica-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Growing .Asia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286375"/>
          </a:xfrm>
        </p:spPr>
        <p:txBody>
          <a:bodyPr/>
          <a:lstStyle/>
          <a:p>
            <a:r>
              <a:rPr lang="en-CA" dirty="0" smtClean="0"/>
              <a:t>From 13 Million entries to 66 Million Entries</a:t>
            </a:r>
            <a:endParaRPr lang="en-CA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7536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115616" y="3356992"/>
            <a:ext cx="3096344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Vertical Development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47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4348" y="3789040"/>
            <a:ext cx="7772400" cy="571504"/>
          </a:xfrm>
        </p:spPr>
        <p:txBody>
          <a:bodyPr/>
          <a:lstStyle/>
          <a:p>
            <a:r>
              <a:rPr lang="en-CA" dirty="0" smtClean="0"/>
              <a:t>Asia Pacific Domain Exchange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Registry-Registrar Exchange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2814420" cy="126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1340768"/>
            <a:ext cx="3595886" cy="96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APTLD + DotAsia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b="1" dirty="0" smtClean="0">
                <a:solidFill>
                  <a:srgbClr val="FFC000"/>
                </a:solidFill>
              </a:rPr>
              <a:t>APTLD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Leverage relationships with member </a:t>
            </a:r>
            <a:r>
              <a:rPr lang="en-CA" dirty="0" err="1" smtClean="0">
                <a:solidFill>
                  <a:srgbClr val="FFC000"/>
                </a:solidFill>
              </a:rPr>
              <a:t>ccTLDs</a:t>
            </a:r>
            <a:endParaRPr lang="en-CA" dirty="0" smtClean="0">
              <a:solidFill>
                <a:srgbClr val="FFC000"/>
              </a:solidFill>
            </a:endParaRP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Trusted industry / trade association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Neutral organization with shared governance oversight</a:t>
            </a:r>
          </a:p>
          <a:p>
            <a:r>
              <a:rPr lang="en-CA" b="1" dirty="0" smtClean="0">
                <a:solidFill>
                  <a:srgbClr val="00B0F0"/>
                </a:solidFill>
              </a:rPr>
              <a:t>DotAsia</a:t>
            </a:r>
          </a:p>
          <a:p>
            <a:pPr lvl="1"/>
            <a:r>
              <a:rPr lang="en-CA" dirty="0" smtClean="0">
                <a:solidFill>
                  <a:srgbClr val="00B0F0"/>
                </a:solidFill>
              </a:rPr>
              <a:t>Leverage relationships with </a:t>
            </a:r>
            <a:r>
              <a:rPr lang="en-CA" dirty="0" err="1" smtClean="0">
                <a:solidFill>
                  <a:srgbClr val="00B0F0"/>
                </a:solidFill>
              </a:rPr>
              <a:t>gTLD</a:t>
            </a:r>
            <a:r>
              <a:rPr lang="en-CA" dirty="0" smtClean="0">
                <a:solidFill>
                  <a:srgbClr val="00B0F0"/>
                </a:solidFill>
              </a:rPr>
              <a:t> registrars</a:t>
            </a:r>
          </a:p>
          <a:p>
            <a:pPr lvl="1"/>
            <a:r>
              <a:rPr lang="en-CA" dirty="0" smtClean="0">
                <a:solidFill>
                  <a:srgbClr val="00B0F0"/>
                </a:solidFill>
              </a:rPr>
              <a:t>Experience and expertise with registry technology</a:t>
            </a:r>
          </a:p>
          <a:p>
            <a:pPr lvl="1"/>
            <a:r>
              <a:rPr lang="en-CA" dirty="0" smtClean="0">
                <a:solidFill>
                  <a:srgbClr val="00B0F0"/>
                </a:solidFill>
              </a:rPr>
              <a:t>Understanding of registry-registrar relationships and operations</a:t>
            </a:r>
          </a:p>
          <a:p>
            <a:r>
              <a:rPr lang="en-CA" b="1" dirty="0" smtClean="0"/>
              <a:t>Shared membership base and aligned interest</a:t>
            </a:r>
          </a:p>
          <a:p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Diversification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OKO.Asia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286375"/>
          </a:xfrm>
        </p:spPr>
        <p:txBody>
          <a:bodyPr/>
          <a:lstStyle/>
          <a:p>
            <a:r>
              <a:rPr lang="en-CA" dirty="0" smtClean="0"/>
              <a:t>Tool that analyses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what you write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as you write it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to provide you with the most relevant materials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related to what you are writing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in real time</a:t>
            </a:r>
          </a:p>
          <a:p>
            <a:r>
              <a:rPr lang="en-CA" dirty="0" smtClean="0"/>
              <a:t>Chain-of-thoughts engine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Density: </a:t>
            </a:r>
            <a:r>
              <a:rPr lang="en-US" dirty="0" smtClean="0"/>
              <a:t>concentration of elements within vicinity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Momentum: </a:t>
            </a:r>
            <a:r>
              <a:rPr lang="en-US" dirty="0" smtClean="0"/>
              <a:t>recentness and rate of change on subject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Relativity: </a:t>
            </a:r>
            <a:r>
              <a:rPr lang="en-US" dirty="0" smtClean="0"/>
              <a:t>relevance with other parts of work and prior works of author and peers</a:t>
            </a:r>
            <a:endParaRPr lang="en-C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Commercialization Value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86375"/>
          </a:xfrm>
        </p:spPr>
        <p:txBody>
          <a:bodyPr/>
          <a:lstStyle/>
          <a:p>
            <a:r>
              <a:rPr lang="en-CA" dirty="0" smtClean="0"/>
              <a:t>Applied for provisional patents</a:t>
            </a:r>
          </a:p>
          <a:p>
            <a:pPr lvl="1"/>
            <a:r>
              <a:rPr lang="en-CA" dirty="0" smtClean="0"/>
              <a:t>March 2012 to complete full filing</a:t>
            </a:r>
          </a:p>
          <a:p>
            <a:r>
              <a:rPr lang="en-CA" dirty="0" smtClean="0"/>
              <a:t>Areas of interest</a:t>
            </a:r>
          </a:p>
          <a:p>
            <a:pPr lvl="1"/>
            <a:r>
              <a:rPr lang="en-CA" dirty="0" smtClean="0"/>
              <a:t>Blogging / micro-blogging platforms</a:t>
            </a:r>
          </a:p>
          <a:p>
            <a:pPr lvl="1"/>
            <a:r>
              <a:rPr lang="en-CA" dirty="0" smtClean="0"/>
              <a:t>Word processing interfaces (like spell check)</a:t>
            </a:r>
          </a:p>
          <a:p>
            <a:pPr lvl="1"/>
            <a:r>
              <a:rPr lang="en-CA" dirty="0" smtClean="0"/>
              <a:t>Corporate / Large scale knowledge bases (CRM / tech support / legal / academic papers / etc.)</a:t>
            </a:r>
          </a:p>
          <a:p>
            <a:r>
              <a:rPr lang="en-CA" dirty="0" smtClean="0"/>
              <a:t>Conceptual approach</a:t>
            </a:r>
          </a:p>
          <a:p>
            <a:pPr lvl="1"/>
            <a:r>
              <a:rPr lang="en-CA" dirty="0" smtClean="0"/>
              <a:t>Incubate and develop technology to alpha state</a:t>
            </a:r>
          </a:p>
          <a:p>
            <a:pPr lvl="1"/>
            <a:r>
              <a:rPr lang="en-CA" dirty="0" smtClean="0"/>
              <a:t>Raise venture capital to operate as separate entity</a:t>
            </a:r>
          </a:p>
          <a:p>
            <a:pPr lvl="1"/>
            <a:r>
              <a:rPr lang="en-CA" dirty="0" smtClean="0"/>
              <a:t>Identify early adopter for technology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Cloud &amp; Mobile App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 smtClean="0"/>
              <a:t>Based on .Asia Domain Name</a:t>
            </a:r>
          </a:p>
          <a:p>
            <a:pPr algn="ctr"/>
            <a:r>
              <a:rPr lang="en-CA" dirty="0" err="1" smtClean="0"/>
              <a:t>ChannelEgg.Asia</a:t>
            </a:r>
            <a:endParaRPr lang="en-CA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5487"/>
          </a:xfrm>
        </p:spPr>
        <p:txBody>
          <a:bodyPr/>
          <a:lstStyle/>
          <a:p>
            <a:r>
              <a:rPr lang="en-US" dirty="0" smtClean="0"/>
              <a:t>Multi-Dimensional Growth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2"/>
            <a:ext cx="8229600" cy="594928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Expansion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IDN Launch Continuing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Continued Growth in .Asia registrations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Horizontal Development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.MO successfully migrated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Namesphere</a:t>
            </a:r>
            <a:r>
              <a:rPr lang="en-US" dirty="0" smtClean="0"/>
              <a:t> and new </a:t>
            </a:r>
            <a:r>
              <a:rPr lang="en-US" dirty="0" err="1" smtClean="0"/>
              <a:t>gTLD</a:t>
            </a:r>
            <a:r>
              <a:rPr lang="en-US" dirty="0" smtClean="0"/>
              <a:t> support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Vertical Development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Joint Registry-Registrar Platform with APTLD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591.Asia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Diversification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OKO.Asia</a:t>
            </a:r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12976"/>
            <a:ext cx="8229600" cy="725487"/>
          </a:xfrm>
        </p:spPr>
        <p:txBody>
          <a:bodyPr/>
          <a:lstStyle/>
          <a:p>
            <a:pPr algn="ctr"/>
            <a:r>
              <a:rPr lang="en-US" dirty="0" smtClean="0"/>
              <a:t>Registrar Promotion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7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6021288"/>
            <a:ext cx="7772400" cy="571504"/>
          </a:xfrm>
        </p:spPr>
        <p:txBody>
          <a:bodyPr/>
          <a:lstStyle/>
          <a:p>
            <a:r>
              <a:rPr lang="en-US" b="1" dirty="0" smtClean="0"/>
              <a:t>.</a:t>
            </a:r>
            <a:r>
              <a:rPr lang="en-US" dirty="0" smtClean="0"/>
              <a:t>Asia in Beijing</a:t>
            </a:r>
            <a:endParaRPr lang="en-CA" dirty="0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5856" cy="22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325405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325405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943" y="1"/>
            <a:ext cx="325405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836712"/>
            <a:ext cx="228139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qingmu.asia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548680"/>
            <a:ext cx="18437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bhdc.asia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908720"/>
            <a:ext cx="202491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jctech.asia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48680"/>
            <a:ext cx="24833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huachun.asia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5"/>
            <a:ext cx="3275856" cy="22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79512" y="2852936"/>
            <a:ext cx="176362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sprg.asia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772815"/>
            <a:ext cx="329319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267744" y="2348880"/>
            <a:ext cx="188384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bizss.asia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772815"/>
            <a:ext cx="329319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0806" y="1772816"/>
            <a:ext cx="329319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283968" y="2780928"/>
            <a:ext cx="238398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gc-open.asia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0312" y="2348880"/>
            <a:ext cx="162416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tahl.asia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73016"/>
            <a:ext cx="329319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79512" y="4149080"/>
            <a:ext cx="202170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jingjia.asia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5" y="3573016"/>
            <a:ext cx="3312368" cy="231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3573016"/>
            <a:ext cx="3324098" cy="23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339752" y="4077072"/>
            <a:ext cx="258115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wonderlu.asia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8252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7" y="3573016"/>
            <a:ext cx="3347864" cy="234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572000" y="4653136"/>
            <a:ext cx="172354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odzt.asia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8794" y="4149080"/>
            <a:ext cx="222368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film360.asia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Promo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86375"/>
          </a:xfrm>
        </p:spPr>
        <p:txBody>
          <a:bodyPr/>
          <a:lstStyle/>
          <a:p>
            <a:r>
              <a:rPr lang="en-US" dirty="0" smtClean="0"/>
              <a:t>ASAP+</a:t>
            </a:r>
          </a:p>
          <a:p>
            <a:pPr lvl="1"/>
            <a:r>
              <a:rPr lang="en-US" dirty="0" smtClean="0"/>
              <a:t>Base volume per registrar</a:t>
            </a:r>
          </a:p>
          <a:p>
            <a:pPr lvl="1"/>
            <a:r>
              <a:rPr lang="en-US" dirty="0" smtClean="0"/>
              <a:t>Growth target %</a:t>
            </a:r>
          </a:p>
          <a:p>
            <a:pPr lvl="1"/>
            <a:r>
              <a:rPr lang="en-US" dirty="0" smtClean="0"/>
              <a:t>Further accumulated credit program for renewal</a:t>
            </a:r>
          </a:p>
          <a:p>
            <a:r>
              <a:rPr lang="en-US" dirty="0" smtClean="0"/>
              <a:t>Asia100</a:t>
            </a:r>
          </a:p>
          <a:p>
            <a:pPr lvl="1"/>
            <a:r>
              <a:rPr lang="en-US" dirty="0" smtClean="0"/>
              <a:t>Minimum 100 new create per month for eligible registrars</a:t>
            </a:r>
          </a:p>
          <a:p>
            <a:pPr lvl="1"/>
            <a:r>
              <a:rPr lang="en-US" dirty="0" smtClean="0"/>
              <a:t>Further discount if reaching higher target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18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 outlet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/ Email blast </a:t>
            </a:r>
          </a:p>
          <a:p>
            <a:r>
              <a:rPr lang="en-US" dirty="0" smtClean="0"/>
              <a:t>Industry tradeshow</a:t>
            </a:r>
          </a:p>
          <a:p>
            <a:r>
              <a:rPr lang="en-US" dirty="0" smtClean="0"/>
              <a:t>Direct marketing</a:t>
            </a:r>
          </a:p>
        </p:txBody>
      </p:sp>
    </p:spTree>
    <p:extLst>
      <p:ext uri="{BB962C8B-B14F-4D97-AF65-F5344CB8AC3E}">
        <p14:creationId xmlns="" xmlns:p14="http://schemas.microsoft.com/office/powerpoint/2010/main" val="37344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2-19 at 12.01.30 PM.png"/>
          <p:cNvPicPr>
            <a:picLocks noChangeAspect="1"/>
          </p:cNvPicPr>
          <p:nvPr/>
        </p:nvPicPr>
        <p:blipFill>
          <a:blip r:embed="rId3" cstate="print"/>
          <a:srcRect l="-2285" t="67238"/>
          <a:stretch>
            <a:fillRect/>
          </a:stretch>
        </p:blipFill>
        <p:spPr>
          <a:xfrm>
            <a:off x="3779912" y="2924944"/>
            <a:ext cx="5364088" cy="12413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 descr="Screen shot 2011-02-19 at 12.06.35 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634125"/>
            <a:ext cx="1728192" cy="2223875"/>
          </a:xfrm>
          <a:prstGeom prst="rect">
            <a:avLst/>
          </a:prstGeom>
        </p:spPr>
      </p:pic>
      <p:pic>
        <p:nvPicPr>
          <p:cNvPr id="12" name="Content Placeholder 4" descr="Screen shot 2011-02-19 at 12.03.51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-50722"/>
            <a:ext cx="5580112" cy="362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creen shot 2011-02-19 at 12.12.40 P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324078"/>
            <a:ext cx="2051720" cy="2533922"/>
          </a:xfrm>
          <a:prstGeom prst="rect">
            <a:avLst/>
          </a:prstGeom>
        </p:spPr>
      </p:pic>
      <p:pic>
        <p:nvPicPr>
          <p:cNvPr id="16" name="Picture 15" descr="Screen shot 2011-02-19 at 11.02.11 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121696"/>
            <a:ext cx="5364088" cy="2733555"/>
          </a:xfrm>
          <a:prstGeom prst="rect">
            <a:avLst/>
          </a:prstGeom>
        </p:spPr>
      </p:pic>
      <p:pic>
        <p:nvPicPr>
          <p:cNvPr id="15" name="Picture 14" descr="Screen shot 2011-02-19 at 12.15.11 PM.png"/>
          <p:cNvPicPr>
            <a:picLocks noChangeAspect="1"/>
          </p:cNvPicPr>
          <p:nvPr/>
        </p:nvPicPr>
        <p:blipFill>
          <a:blip r:embed="rId8" cstate="print"/>
          <a:srcRect t="17451"/>
          <a:stretch>
            <a:fillRect/>
          </a:stretch>
        </p:blipFill>
        <p:spPr>
          <a:xfrm>
            <a:off x="4716016" y="5765874"/>
            <a:ext cx="4427984" cy="1092125"/>
          </a:xfrm>
          <a:prstGeom prst="rect">
            <a:avLst/>
          </a:prstGeom>
        </p:spPr>
      </p:pic>
      <p:pic>
        <p:nvPicPr>
          <p:cNvPr id="18" name="Picture 17" descr="Screen shot 2011-02-19 at 12.14.01 P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24544" y="3284984"/>
            <a:ext cx="4184555" cy="1296144"/>
          </a:xfrm>
          <a:prstGeom prst="rect">
            <a:avLst/>
          </a:prstGeom>
        </p:spPr>
      </p:pic>
      <p:pic>
        <p:nvPicPr>
          <p:cNvPr id="13" name="Picture 12" descr="300x250_comnetbizasia1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0"/>
            <a:ext cx="3563889" cy="2969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01096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WHD.asia</a:t>
            </a:r>
            <a:r>
              <a:rPr lang="en-US" dirty="0" smtClean="0"/>
              <a:t> / </a:t>
            </a:r>
            <a:r>
              <a:rPr lang="en-US" dirty="0" err="1" smtClean="0"/>
              <a:t>Internetshow</a:t>
            </a:r>
            <a:r>
              <a:rPr lang="en-US" dirty="0" smtClean="0"/>
              <a:t> / CMMA …</a:t>
            </a:r>
            <a:endParaRPr lang="en-US" dirty="0"/>
          </a:p>
        </p:txBody>
      </p:sp>
      <p:pic>
        <p:nvPicPr>
          <p:cNvPr id="5" name="Content Placeholder 4" descr="IMG_20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045" b="26045"/>
          <a:stretch>
            <a:fillRect/>
          </a:stretch>
        </p:blipFill>
        <p:spPr>
          <a:xfrm>
            <a:off x="3455280" y="980728"/>
            <a:ext cx="5688720" cy="4381078"/>
          </a:xfrm>
        </p:spPr>
      </p:pic>
      <p:pic>
        <p:nvPicPr>
          <p:cNvPr id="4" name="Picture 3" descr="IMG_22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5004048" cy="3737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3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</a:rPr>
              <a:t>591.Asia</a:t>
            </a:r>
          </a:p>
        </p:txBody>
      </p:sp>
      <p:pic>
        <p:nvPicPr>
          <p:cNvPr id="19458" name="Picture 1" descr="螢幕快照 2011-10-02 下午7.07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43808" y="-15875"/>
            <a:ext cx="5554960" cy="1628800"/>
          </a:xfrm>
          <a:extLst/>
        </p:spPr>
        <p:txBody>
          <a:bodyPr/>
          <a:lstStyle/>
          <a:p>
            <a:pPr>
              <a:buFont typeface="Wingdings" charset="2"/>
              <a:buChar char="ü"/>
              <a:defRPr/>
            </a:pPr>
            <a:r>
              <a:rPr lang="en-CA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n-ea"/>
                <a:cs typeface="+mn-cs"/>
              </a:rPr>
              <a:t>“.Asia” brand promotion</a:t>
            </a:r>
          </a:p>
          <a:p>
            <a:pPr>
              <a:buFont typeface="Wingdings" charset="2"/>
              <a:buChar char="ü"/>
              <a:defRPr/>
            </a:pPr>
            <a:r>
              <a:rPr lang="en-CA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n-ea"/>
                <a:cs typeface="+mn-cs"/>
              </a:rPr>
              <a:t>Chinese market as a pilot</a:t>
            </a:r>
          </a:p>
          <a:p>
            <a:pPr>
              <a:buFont typeface="Wingdings" charset="2"/>
              <a:buChar char="ü"/>
              <a:defRPr/>
            </a:pPr>
            <a:r>
              <a:rPr lang="en-CA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n-ea"/>
                <a:cs typeface="+mn-cs"/>
              </a:rPr>
              <a:t>Integrated approach</a:t>
            </a:r>
            <a:endParaRPr lang="en-CA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591.Asia for 2012</a:t>
            </a:r>
            <a:endParaRPr lang="en-US" dirty="0"/>
          </a:p>
        </p:txBody>
      </p:sp>
      <p:pic>
        <p:nvPicPr>
          <p:cNvPr id="7" name="Content Placeholder 6" descr="螢幕快照 2012-02-26 下午2.04.50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>
          <a:xfrm>
            <a:off x="467544" y="1052736"/>
            <a:ext cx="8229600" cy="5286375"/>
          </a:xfrm>
        </p:spPr>
      </p:pic>
    </p:spTree>
    <p:extLst>
      <p:ext uri="{BB962C8B-B14F-4D97-AF65-F5344CB8AC3E}">
        <p14:creationId xmlns="" xmlns:p14="http://schemas.microsoft.com/office/powerpoint/2010/main" val="21141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IDN.asia</a:t>
            </a:r>
            <a:endParaRPr lang="en-US" dirty="0"/>
          </a:p>
        </p:txBody>
      </p:sp>
      <p:pic>
        <p:nvPicPr>
          <p:cNvPr id="4" name="Content Placeholder 3" descr="螢幕快照 2012-02-26 上午2.12.1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5" b="193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3854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Domains.asia</a:t>
            </a:r>
            <a:endParaRPr lang="en-US" dirty="0"/>
          </a:p>
        </p:txBody>
      </p:sp>
      <p:pic>
        <p:nvPicPr>
          <p:cNvPr id="4" name="Content Placeholder 3" descr="螢幕快照 2012-02-26 下午2.06.5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86" b="14686"/>
          <a:stretch>
            <a:fillRect/>
          </a:stretch>
        </p:blipFill>
        <p:spPr>
          <a:xfrm>
            <a:off x="611560" y="980728"/>
            <a:ext cx="7859216" cy="5048455"/>
          </a:xfrm>
        </p:spPr>
      </p:pic>
    </p:spTree>
    <p:extLst>
      <p:ext uri="{BB962C8B-B14F-4D97-AF65-F5344CB8AC3E}">
        <p14:creationId xmlns="" xmlns:p14="http://schemas.microsoft.com/office/powerpoint/2010/main" val="10276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533400" y="2895600"/>
            <a:ext cx="8229600" cy="725488"/>
          </a:xfrm>
        </p:spPr>
        <p:txBody>
          <a:bodyPr/>
          <a:lstStyle/>
          <a:p>
            <a:pPr algn="ctr"/>
            <a:r>
              <a:rPr lang="en-US" sz="4400" dirty="0" smtClean="0">
                <a:latin typeface="Helvetica" charset="0"/>
              </a:rPr>
              <a:t>Membership, </a:t>
            </a:r>
            <a:br>
              <a:rPr lang="en-US" sz="4400" dirty="0" smtClean="0">
                <a:latin typeface="Helvetica" charset="0"/>
              </a:rPr>
            </a:br>
            <a:r>
              <a:rPr lang="en-US" sz="4400" dirty="0" smtClean="0">
                <a:latin typeface="Helvetica" charset="0"/>
              </a:rPr>
              <a:t>Community &amp; Projects</a:t>
            </a:r>
            <a:endParaRPr dirty="0">
              <a:latin typeface="Helvetica" charset="0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533400" y="48768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CA" sz="3600" b="1" dirty="0">
              <a:solidFill>
                <a:srgbClr val="17375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034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Membership</a:t>
            </a:r>
            <a:endParaRPr dirty="0">
              <a:latin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Sponsor Member: </a:t>
            </a:r>
            <a:r>
              <a:rPr lang="en-US" dirty="0" smtClean="0">
                <a:latin typeface="Helvetica" charset="0"/>
              </a:rPr>
              <a:t>22</a:t>
            </a:r>
            <a:endParaRPr lang="en-US" dirty="0">
              <a:latin typeface="Helvetica" charset="0"/>
            </a:endParaRPr>
          </a:p>
          <a:p>
            <a:pPr lvl="1"/>
            <a:r>
              <a:rPr lang="en-US" dirty="0">
                <a:latin typeface="Helvetica" charset="0"/>
              </a:rPr>
              <a:t>.AF, .BT, .CN</a:t>
            </a:r>
            <a:r>
              <a:rPr lang="en-US" dirty="0" smtClean="0">
                <a:latin typeface="Helvetica" charset="0"/>
              </a:rPr>
              <a:t>, .HK, </a:t>
            </a:r>
            <a:r>
              <a:rPr lang="en-US" dirty="0">
                <a:latin typeface="Helvetica" charset="0"/>
              </a:rPr>
              <a:t>.ID, .IN, .IR, .JP, .KH, .KR, .KZ, .MN, .MO, .NU, .NZ, .PH, .SG, .TJ, .TH, .TW, .UZ, .VN</a:t>
            </a:r>
          </a:p>
          <a:p>
            <a:r>
              <a:rPr lang="en-US" dirty="0">
                <a:latin typeface="Helvetica" charset="0"/>
              </a:rPr>
              <a:t>Co-Sponsor Member: 8</a:t>
            </a:r>
          </a:p>
          <a:p>
            <a:pPr lvl="1"/>
            <a:r>
              <a:rPr lang="en-US" dirty="0">
                <a:latin typeface="Helvetica" charset="0"/>
              </a:rPr>
              <a:t>APNIC, APNG, APCERT, APTLD, APRALO, &amp; </a:t>
            </a:r>
            <a:r>
              <a:rPr lang="en-US" dirty="0" smtClean="0">
                <a:latin typeface="Helvetica" charset="0"/>
              </a:rPr>
              <a:t>PAN, APIA, SANOG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Membership Briefing &amp; Application is available on </a:t>
            </a:r>
            <a:r>
              <a:rPr lang="en-US" sz="2000" dirty="0">
                <a:latin typeface="Helvetica" charset="0"/>
              </a:rPr>
              <a:t>http://</a:t>
            </a:r>
            <a:r>
              <a:rPr lang="en-US" sz="2000" dirty="0" err="1">
                <a:latin typeface="Helvetica" charset="0"/>
              </a:rPr>
              <a:t>www.registry.asia</a:t>
            </a:r>
            <a:r>
              <a:rPr lang="en-US" sz="2000" dirty="0">
                <a:latin typeface="Helvetica" charset="0"/>
              </a:rPr>
              <a:t>/about/</a:t>
            </a:r>
            <a:r>
              <a:rPr lang="en-US" sz="2000" dirty="0" err="1">
                <a:latin typeface="Helvetica" charset="0"/>
              </a:rPr>
              <a:t>members.html</a:t>
            </a:r>
            <a:endParaRPr lang="en-CA" dirty="0">
              <a:latin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177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725487"/>
          </a:xfrm>
        </p:spPr>
        <p:txBody>
          <a:bodyPr/>
          <a:lstStyle/>
          <a:p>
            <a:pPr algn="ctr"/>
            <a:r>
              <a:rPr lang="en-US" dirty="0" smtClean="0"/>
              <a:t>.Asia in Tokyo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0797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053" y="0"/>
            <a:ext cx="330797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108" y="0"/>
            <a:ext cx="330797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5163" y="0"/>
            <a:ext cx="330797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0219" y="0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84784"/>
            <a:ext cx="316378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3407" y="1484784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6813" y="1484784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80219" y="1484784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212976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95055" y="3212976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0110" y="3212976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85165" y="3212976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80219" y="3212976"/>
            <a:ext cx="31637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404664"/>
            <a:ext cx="205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yapc.asia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90872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sakura-cafe.asia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404664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musee-pla.asia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984" y="980728"/>
            <a:ext cx="358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tokyoanitour.asia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404664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gbes.asia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988840"/>
            <a:ext cx="3224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roomshare.asia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2636912"/>
            <a:ext cx="3586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naughtyboyz.asia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1960" y="1988840"/>
            <a:ext cx="2933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tokyogolf.asia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32240" y="2564904"/>
            <a:ext cx="225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astrix.asia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573016"/>
            <a:ext cx="385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tokyolongstay.asia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5616" y="4725144"/>
            <a:ext cx="260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jcgroup.asia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1760" y="4149080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multignss.asia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6016" y="3573016"/>
            <a:ext cx="2071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aobo.asia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32240" y="4581128"/>
            <a:ext cx="211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butai.asia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25488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Advisory Council</a:t>
            </a:r>
            <a:endParaRPr dirty="0">
              <a:latin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2708921"/>
            <a:ext cx="4176464" cy="29523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Helvetica" charset="0"/>
              </a:rPr>
              <a:t>Maria NG Lee </a:t>
            </a:r>
            <a:r>
              <a:rPr lang="en-US" sz="2400" dirty="0" err="1">
                <a:latin typeface="Helvetica" charset="0"/>
              </a:rPr>
              <a:t>Hoon</a:t>
            </a:r>
            <a:r>
              <a:rPr lang="en-US" sz="2400" dirty="0">
                <a:latin typeface="Helvetica" charset="0"/>
              </a:rPr>
              <a:t> (PAN)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Helvetica" charset="0"/>
              </a:rPr>
              <a:t>Paul Wilson (APNIC)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latin typeface="Helvetica" charset="0"/>
              </a:rPr>
              <a:t>Xue</a:t>
            </a:r>
            <a:r>
              <a:rPr lang="en-US" sz="2400" dirty="0">
                <a:latin typeface="Helvetica" charset="0"/>
              </a:rPr>
              <a:t> </a:t>
            </a:r>
            <a:r>
              <a:rPr lang="en-US" sz="2400" dirty="0" smtClean="0">
                <a:latin typeface="Helvetica" charset="0"/>
              </a:rPr>
              <a:t>Hong (APRALO)</a:t>
            </a:r>
            <a:endParaRPr lang="en-US" sz="2400" dirty="0">
              <a:latin typeface="Helvetica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Helvetica" charset="0"/>
              </a:rPr>
              <a:t>Roy </a:t>
            </a:r>
            <a:r>
              <a:rPr lang="en-US" sz="2400" dirty="0" err="1">
                <a:latin typeface="Helvetica" charset="0"/>
              </a:rPr>
              <a:t>Ko</a:t>
            </a:r>
            <a:r>
              <a:rPr lang="en-US" sz="2400" dirty="0">
                <a:latin typeface="Helvetica" charset="0"/>
              </a:rPr>
              <a:t> (APCERT)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latin typeface="Helvetica" charset="0"/>
              </a:rPr>
              <a:t>Jian</a:t>
            </a:r>
            <a:r>
              <a:rPr lang="en-US" sz="2400" dirty="0" smtClean="0">
                <a:latin typeface="Helvetica" charset="0"/>
              </a:rPr>
              <a:t> Zhang </a:t>
            </a:r>
            <a:r>
              <a:rPr lang="en-US" sz="2400" dirty="0">
                <a:latin typeface="Helvetica" charset="0"/>
              </a:rPr>
              <a:t>(</a:t>
            </a:r>
            <a:r>
              <a:rPr lang="en-US" sz="2400" dirty="0" smtClean="0">
                <a:latin typeface="Helvetica" charset="0"/>
              </a:rPr>
              <a:t>APTLD)</a:t>
            </a:r>
            <a:endParaRPr lang="en-US" sz="2800" dirty="0">
              <a:latin typeface="Helvetica" charset="0"/>
            </a:endParaRPr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4788024" y="2708920"/>
            <a:ext cx="42672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CA" sz="2400" dirty="0">
                <a:latin typeface="Helvetica" charset="0"/>
              </a:rPr>
              <a:t>Izumi </a:t>
            </a:r>
            <a:r>
              <a:rPr lang="en-CA" sz="2400" dirty="0" err="1">
                <a:latin typeface="Helvetica" charset="0"/>
              </a:rPr>
              <a:t>Aizu</a:t>
            </a:r>
            <a:endParaRPr lang="en-CA" sz="2400" dirty="0">
              <a:latin typeface="Helvetica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CA" sz="2400" dirty="0" err="1" smtClean="0">
                <a:latin typeface="Helvetica" charset="0"/>
              </a:rPr>
              <a:t>Kilnam</a:t>
            </a:r>
            <a:r>
              <a:rPr lang="en-CA" sz="2400" dirty="0" smtClean="0">
                <a:latin typeface="Helvetica" charset="0"/>
              </a:rPr>
              <a:t> </a:t>
            </a:r>
            <a:r>
              <a:rPr lang="en-CA" sz="2400" dirty="0">
                <a:latin typeface="Helvetica" charset="0"/>
              </a:rPr>
              <a:t>Chon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CA" sz="2400" dirty="0" err="1">
                <a:latin typeface="Helvetica" charset="0"/>
              </a:rPr>
              <a:t>Khaled</a:t>
            </a:r>
            <a:r>
              <a:rPr lang="en-CA" sz="2400" dirty="0">
                <a:latin typeface="Helvetica" charset="0"/>
              </a:rPr>
              <a:t> </a:t>
            </a:r>
            <a:r>
              <a:rPr lang="en-CA" sz="2400" dirty="0" err="1">
                <a:latin typeface="Helvetica" charset="0"/>
              </a:rPr>
              <a:t>Fattal</a:t>
            </a:r>
            <a:endParaRPr lang="en-CA" sz="2400" dirty="0">
              <a:latin typeface="Helvetica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CA" sz="2400" dirty="0">
                <a:latin typeface="Helvetica" charset="0"/>
              </a:rPr>
              <a:t>Kenny </a:t>
            </a:r>
            <a:r>
              <a:rPr lang="en-CA" sz="2400" dirty="0" smtClean="0">
                <a:latin typeface="Helvetica" charset="0"/>
              </a:rPr>
              <a:t>Huang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CA" sz="2400" dirty="0" err="1" smtClean="0">
                <a:latin typeface="Helvetica" charset="0"/>
              </a:rPr>
              <a:t>Hiro</a:t>
            </a:r>
            <a:r>
              <a:rPr lang="en-CA" sz="2400" dirty="0" smtClean="0">
                <a:latin typeface="Helvetica" charset="0"/>
              </a:rPr>
              <a:t> </a:t>
            </a:r>
            <a:r>
              <a:rPr lang="en-CA" sz="2400" dirty="0" err="1" smtClean="0">
                <a:latin typeface="Helvetica" charset="0"/>
              </a:rPr>
              <a:t>Hotta</a:t>
            </a:r>
            <a:endParaRPr lang="en-CA" sz="2800" dirty="0">
              <a:latin typeface="Helvetica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CA" sz="2800" dirty="0">
              <a:latin typeface="Helvetica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CA" sz="2800" dirty="0">
              <a:latin typeface="Helvetica" charset="0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381000" y="1066800"/>
            <a:ext cx="79248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latin typeface="Helvetica" charset="0"/>
              </a:rPr>
              <a:t>- P</a:t>
            </a:r>
            <a:r>
              <a:rPr lang="en-US" sz="3200" dirty="0" smtClean="0">
                <a:latin typeface="Helvetica" charset="0"/>
              </a:rPr>
              <a:t>olicy consultation</a:t>
            </a:r>
            <a:endParaRPr lang="en-US" sz="3200" dirty="0">
              <a:latin typeface="Helvetica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latin typeface="Helvetica" charset="0"/>
              </a:rPr>
              <a:t>- </a:t>
            </a:r>
            <a:r>
              <a:rPr lang="en-US" sz="3200" dirty="0" smtClean="0">
                <a:latin typeface="Helvetica" charset="0"/>
              </a:rPr>
              <a:t>Governance </a:t>
            </a:r>
            <a:r>
              <a:rPr lang="en-US" sz="3200" dirty="0">
                <a:latin typeface="Helvetica" charset="0"/>
              </a:rPr>
              <a:t>on </a:t>
            </a:r>
            <a:r>
              <a:rPr lang="en-US" sz="3200" dirty="0" smtClean="0">
                <a:latin typeface="Helvetica" charset="0"/>
              </a:rPr>
              <a:t>SCP fund and projects</a:t>
            </a:r>
            <a:endParaRPr lang="en-CA" sz="3200" dirty="0">
              <a:latin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511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ICANN</a:t>
            </a:r>
            <a:endParaRPr lang="en-US" dirty="0"/>
          </a:p>
          <a:p>
            <a:pPr lvl="1"/>
            <a:r>
              <a:rPr lang="en-US" dirty="0" smtClean="0"/>
              <a:t>GNSO / </a:t>
            </a:r>
            <a:r>
              <a:rPr lang="en-US" dirty="0" err="1" smtClean="0"/>
              <a:t>RySG</a:t>
            </a:r>
            <a:r>
              <a:rPr lang="en-US" dirty="0" smtClean="0"/>
              <a:t> / ALAC / </a:t>
            </a:r>
            <a:r>
              <a:rPr lang="en-US" dirty="0" err="1" smtClean="0"/>
              <a:t>ccNSO</a:t>
            </a:r>
            <a:r>
              <a:rPr lang="en-US" dirty="0" smtClean="0"/>
              <a:t> </a:t>
            </a:r>
          </a:p>
          <a:p>
            <a:r>
              <a:rPr lang="en-US" dirty="0" smtClean="0"/>
              <a:t>APRICOT </a:t>
            </a:r>
            <a:r>
              <a:rPr lang="en-US" dirty="0"/>
              <a:t>/ </a:t>
            </a:r>
            <a:r>
              <a:rPr lang="en-US" dirty="0" smtClean="0"/>
              <a:t>APNIC / APTLD</a:t>
            </a:r>
          </a:p>
          <a:p>
            <a:r>
              <a:rPr lang="en-US" dirty="0" smtClean="0"/>
              <a:t>AP* / APNG / APTLD</a:t>
            </a:r>
          </a:p>
          <a:p>
            <a:r>
              <a:rPr lang="en-US" dirty="0" smtClean="0"/>
              <a:t>IGF / </a:t>
            </a:r>
            <a:r>
              <a:rPr lang="en-US" dirty="0" err="1" smtClean="0"/>
              <a:t>rIGF</a:t>
            </a:r>
            <a:endParaRPr lang="en-US" dirty="0" smtClean="0"/>
          </a:p>
        </p:txBody>
      </p:sp>
      <p:pic>
        <p:nvPicPr>
          <p:cNvPr id="4" name="Picture 3" descr="IMG_3003.JPG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280920" cy="5128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95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dirty="0" smtClean="0">
                <a:latin typeface="Helvetica" charset="0"/>
              </a:rPr>
              <a:t>New </a:t>
            </a:r>
            <a:r>
              <a:rPr lang="en-CA" dirty="0" err="1" smtClean="0">
                <a:latin typeface="Helvetica" charset="0"/>
              </a:rPr>
              <a:t>gTLD</a:t>
            </a:r>
            <a:r>
              <a:rPr lang="en-CA" dirty="0">
                <a:latin typeface="Helvetica" charset="0"/>
              </a:rPr>
              <a:t> </a:t>
            </a:r>
            <a:r>
              <a:rPr lang="en-CA" dirty="0" smtClean="0">
                <a:latin typeface="Helvetica" charset="0"/>
              </a:rPr>
              <a:t>-- </a:t>
            </a:r>
            <a:r>
              <a:rPr dirty="0" smtClean="0">
                <a:latin typeface="Helvetica" charset="0"/>
              </a:rPr>
              <a:t>Geographic </a:t>
            </a:r>
            <a:r>
              <a:rPr dirty="0">
                <a:latin typeface="Helvetica" charset="0"/>
              </a:rPr>
              <a:t>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Helvetica" charset="0"/>
              </a:rPr>
              <a:t>IDN version of “Asia” – </a:t>
            </a:r>
            <a:r>
              <a:rPr lang="zh-CN" altLang="en-US" sz="2400" dirty="0">
                <a:latin typeface="Helvetica" charset="0"/>
              </a:rPr>
              <a:t>亚洲，</a:t>
            </a:r>
            <a:r>
              <a:rPr lang="ja-JP" altLang="en-US" sz="2400" dirty="0">
                <a:latin typeface="Helvetica" charset="0"/>
              </a:rPr>
              <a:t>アジア</a:t>
            </a:r>
            <a:r>
              <a:rPr lang="zh-CN" altLang="en-US" sz="2400" dirty="0">
                <a:latin typeface="Helvetica" charset="0"/>
              </a:rPr>
              <a:t>，</a:t>
            </a:r>
            <a:r>
              <a:rPr lang="ko-KR" altLang="en-US" sz="2400" dirty="0">
                <a:latin typeface="Helvetica" charset="0"/>
              </a:rPr>
              <a:t>아시아</a:t>
            </a:r>
            <a:endParaRPr lang="en-US" altLang="ja-JP" sz="2400" dirty="0">
              <a:latin typeface="Helvetica" charset="0"/>
            </a:endParaRPr>
          </a:p>
          <a:p>
            <a:pPr eaLnBrk="1" hangingPunct="1"/>
            <a:r>
              <a:rPr lang="en-US" sz="2400" dirty="0">
                <a:latin typeface="Helvetica" charset="0"/>
              </a:rPr>
              <a:t>60% support from government required for continental name -- Module 2, Section 2.2.1.4.2 of DAG</a:t>
            </a:r>
          </a:p>
          <a:p>
            <a:pPr eaLnBrk="1" hangingPunct="1"/>
            <a:r>
              <a:rPr lang="en-US" sz="2400" dirty="0">
                <a:latin typeface="Helvetica" charset="0"/>
              </a:rPr>
              <a:t>A numeric “cut-off” percentile is not an appropriate approach – for only 5 macro region</a:t>
            </a:r>
          </a:p>
          <a:p>
            <a:pPr eaLnBrk="1" hangingPunct="1"/>
            <a:r>
              <a:rPr lang="en-US" sz="2400" dirty="0">
                <a:latin typeface="Helvetica" charset="0"/>
              </a:rPr>
              <a:t>“</a:t>
            </a:r>
            <a:r>
              <a:rPr lang="en-US" altLang="ja-JP" sz="2400" dirty="0">
                <a:latin typeface="Helvetica" charset="0"/>
              </a:rPr>
              <a:t>Early warning</a:t>
            </a:r>
            <a:r>
              <a:rPr lang="en-US" sz="2400" dirty="0">
                <a:latin typeface="Helvetica" charset="0"/>
              </a:rPr>
              <a:t>”</a:t>
            </a:r>
            <a:r>
              <a:rPr lang="en-US" altLang="ja-JP" sz="2400" dirty="0">
                <a:latin typeface="Helvetica" charset="0"/>
              </a:rPr>
              <a:t> mechanism and continued collaboration / communication with GAC members are practical</a:t>
            </a:r>
          </a:p>
          <a:p>
            <a:pPr eaLnBrk="1" hangingPunct="1"/>
            <a:r>
              <a:rPr lang="en-US" sz="2400" dirty="0" err="1">
                <a:latin typeface="Helvetica" charset="0"/>
              </a:rPr>
              <a:t>DotAsia</a:t>
            </a:r>
            <a:r>
              <a:rPr lang="en-US" sz="2400" dirty="0">
                <a:latin typeface="Helvetica" charset="0"/>
              </a:rPr>
              <a:t> submitted formal statement on May 2011 and received strong community support</a:t>
            </a:r>
          </a:p>
          <a:p>
            <a:pPr eaLnBrk="1" hangingPunct="1"/>
            <a:r>
              <a:rPr lang="en-US" sz="2400" dirty="0">
                <a:latin typeface="Helvetica" charset="0"/>
              </a:rPr>
              <a:t>Awareness has been raised among ICANN Board and </a:t>
            </a:r>
            <a:r>
              <a:rPr lang="en-US" sz="2400" dirty="0" smtClean="0">
                <a:latin typeface="Helvetica" charset="0"/>
              </a:rPr>
              <a:t>Staff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rIGF.asia</a:t>
            </a:r>
            <a:r>
              <a:rPr lang="en-US" dirty="0" smtClean="0"/>
              <a:t> (</a:t>
            </a:r>
            <a:r>
              <a:rPr lang="en-US" dirty="0" err="1" smtClean="0"/>
              <a:t>APrIGF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IMG_2319.JPG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5114925" cy="5733256"/>
          </a:xfrm>
          <a:prstGeom prst="rect">
            <a:avLst/>
          </a:prstGeom>
        </p:spPr>
      </p:pic>
      <p:pic>
        <p:nvPicPr>
          <p:cNvPr id="6" name="Content Placeholder 5" descr="螢幕快照 2012-02-26 上午2.13.51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35" b="11635"/>
          <a:stretch>
            <a:fillRect/>
          </a:stretch>
        </p:blipFill>
        <p:spPr>
          <a:xfrm>
            <a:off x="179512" y="1340768"/>
            <a:ext cx="4849370" cy="3115047"/>
          </a:xfrm>
        </p:spPr>
      </p:pic>
      <p:sp>
        <p:nvSpPr>
          <p:cNvPr id="7" name="TextBox 6"/>
          <p:cNvSpPr txBox="1"/>
          <p:nvPr/>
        </p:nvSpPr>
        <p:spPr>
          <a:xfrm>
            <a:off x="5487397" y="2276872"/>
            <a:ext cx="3250185" cy="201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 smtClean="0"/>
              <a:t>APrIGF</a:t>
            </a:r>
            <a:r>
              <a:rPr lang="en-US" sz="3200" b="1" dirty="0" smtClean="0"/>
              <a:t> 2012</a:t>
            </a:r>
          </a:p>
          <a:p>
            <a:pPr algn="ctr">
              <a:lnSpc>
                <a:spcPct val="130000"/>
              </a:lnSpc>
            </a:pPr>
            <a:r>
              <a:rPr lang="en-US" sz="3200" b="1" dirty="0" smtClean="0"/>
              <a:t>Week of July 16</a:t>
            </a:r>
          </a:p>
          <a:p>
            <a:pPr algn="ctr">
              <a:lnSpc>
                <a:spcPct val="130000"/>
              </a:lnSpc>
            </a:pPr>
            <a:r>
              <a:rPr lang="en-US" sz="3200" b="1" dirty="0" smtClean="0"/>
              <a:t>Tokyo, Japan</a:t>
            </a:r>
          </a:p>
        </p:txBody>
      </p:sp>
    </p:spTree>
    <p:extLst>
      <p:ext uri="{BB962C8B-B14F-4D97-AF65-F5344CB8AC3E}">
        <p14:creationId xmlns="" xmlns:p14="http://schemas.microsoft.com/office/powerpoint/2010/main" val="8661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Community.asia</a:t>
            </a:r>
            <a:endParaRPr lang="en-US" dirty="0"/>
          </a:p>
        </p:txBody>
      </p:sp>
      <p:pic>
        <p:nvPicPr>
          <p:cNvPr id="4" name="Content Placeholder 3" descr="IMG_23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99" b="6999"/>
          <a:stretch>
            <a:fillRect/>
          </a:stretch>
        </p:blipFill>
        <p:spPr>
          <a:xfrm>
            <a:off x="755576" y="1124744"/>
            <a:ext cx="7704856" cy="4949300"/>
          </a:xfrm>
        </p:spPr>
      </p:pic>
    </p:spTree>
    <p:extLst>
      <p:ext uri="{BB962C8B-B14F-4D97-AF65-F5344CB8AC3E}">
        <p14:creationId xmlns="" xmlns:p14="http://schemas.microsoft.com/office/powerpoint/2010/main" val="7314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3960440" cy="193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Community Initiatives</a:t>
            </a:r>
            <a:endParaRPr lang="en-CA" dirty="0"/>
          </a:p>
        </p:txBody>
      </p:sp>
      <p:pic>
        <p:nvPicPr>
          <p:cNvPr id="3" name="Picture 2" descr="螢幕快照 2012-02-26 下午2.14.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4527136" cy="3573016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268760"/>
            <a:ext cx="3888432" cy="215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573016"/>
            <a:ext cx="3024336" cy="248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69147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40768"/>
            <a:ext cx="4716016" cy="4693880"/>
            <a:chOff x="0" y="1340768"/>
            <a:chExt cx="4716016" cy="4693880"/>
          </a:xfrm>
        </p:grpSpPr>
        <p:pic>
          <p:nvPicPr>
            <p:cNvPr id="2" name="Picture 1" descr="螢幕快照 2011-02-18 下午12.46.1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0768"/>
              <a:ext cx="4427984" cy="36095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87624" y="3356992"/>
              <a:ext cx="3528392" cy="26776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CA" sz="2400" dirty="0" err="1" smtClean="0">
                  <a:solidFill>
                    <a:srgbClr val="404040"/>
                  </a:solidFill>
                  <a:latin typeface="Helvetica" charset="0"/>
                </a:rPr>
                <a:t>CIRC.asia</a:t>
              </a:r>
              <a:endParaRPr lang="en-CA" sz="2400" dirty="0" smtClean="0">
                <a:solidFill>
                  <a:srgbClr val="404040"/>
                </a:solidFill>
                <a:latin typeface="Helvetica" charset="0"/>
              </a:endParaRPr>
            </a:p>
            <a:p>
              <a:r>
                <a:rPr lang="en-CA" sz="2400" dirty="0" smtClean="0">
                  <a:solidFill>
                    <a:srgbClr val="404040"/>
                  </a:solidFill>
                  <a:latin typeface="Helvetica" charset="0"/>
                </a:rPr>
                <a:t>2008 – HKU</a:t>
              </a:r>
            </a:p>
            <a:p>
              <a:r>
                <a:rPr lang="en-CA" sz="2400" dirty="0" smtClean="0">
                  <a:solidFill>
                    <a:srgbClr val="404040"/>
                  </a:solidFill>
                  <a:latin typeface="Helvetica" charset="0"/>
                </a:rPr>
                <a:t>2009 – U. of Penn</a:t>
              </a:r>
            </a:p>
            <a:p>
              <a:r>
                <a:rPr lang="en-CA" sz="2400" dirty="0" smtClean="0">
                  <a:solidFill>
                    <a:srgbClr val="404040"/>
                  </a:solidFill>
                  <a:latin typeface="Helvetica" charset="0"/>
                </a:rPr>
                <a:t>2010 – PKU</a:t>
              </a:r>
            </a:p>
            <a:p>
              <a:r>
                <a:rPr lang="en-CA" sz="2400" dirty="0" smtClean="0">
                  <a:solidFill>
                    <a:srgbClr val="404040"/>
                  </a:solidFill>
                  <a:latin typeface="Helvetica" charset="0"/>
                </a:rPr>
                <a:t>2011 – Georgetown U</a:t>
              </a:r>
            </a:p>
            <a:p>
              <a:endParaRPr lang="en-CA" sz="2400" dirty="0" smtClean="0">
                <a:solidFill>
                  <a:srgbClr val="404040"/>
                </a:solidFill>
                <a:latin typeface="Helvetica" charset="0"/>
              </a:endParaRPr>
            </a:p>
            <a:p>
              <a:r>
                <a:rPr lang="en-CA" sz="2400" dirty="0" smtClean="0">
                  <a:solidFill>
                    <a:srgbClr val="404040"/>
                  </a:solidFill>
                  <a:latin typeface="Helvetica" charset="0"/>
                </a:rPr>
                <a:t>May, 2012 -- USC</a:t>
              </a:r>
            </a:p>
          </p:txBody>
        </p:sp>
      </p:grpSp>
      <p:pic>
        <p:nvPicPr>
          <p:cNvPr id="4" name="Picture 3" descr="螢幕快照 2012-02-26 下午1.23.2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395163" cy="36988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725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600" b="1" kern="1200" dirty="0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dirty="0" smtClean="0"/>
              <a:t>Other community projects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53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37.JPG"/>
          <p:cNvPicPr>
            <a:picLocks noChangeAspect="1"/>
          </p:cNvPicPr>
          <p:nvPr/>
        </p:nvPicPr>
        <p:blipFill>
          <a:blip r:embed="rId2" cstate="print">
            <a:alphaModFix amt="41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8000" contrast="-4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5"/>
            <a:ext cx="4860032" cy="36004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83568" y="116632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600" b="1" kern="1200" dirty="0">
                <a:solidFill>
                  <a:srgbClr val="17375E"/>
                </a:solidFill>
                <a:latin typeface="Helvetica" pitchFamily="34" charset="0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Helvetica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CA" sz="3200" dirty="0" smtClean="0">
                <a:latin typeface="Helvetica" charset="0"/>
              </a:rPr>
              <a:t>14</a:t>
            </a:r>
            <a:r>
              <a:rPr lang="en-CA" sz="3200" baseline="30000" dirty="0" smtClean="0">
                <a:latin typeface="Helvetica" charset="0"/>
              </a:rPr>
              <a:t>th</a:t>
            </a:r>
            <a:r>
              <a:rPr lang="en-CA" sz="3200" dirty="0" smtClean="0">
                <a:latin typeface="Helvetica" charset="0"/>
              </a:rPr>
              <a:t> APNG Camp in Seoul, Korea</a:t>
            </a:r>
            <a:endParaRPr lang="en-CA" dirty="0">
              <a:latin typeface="Helvetica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124744"/>
            <a:ext cx="4283968" cy="3528392"/>
          </a:xfrm>
          <a:prstGeom prst="rect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15~19 Aug, 2012</a:t>
            </a:r>
          </a:p>
          <a:p>
            <a:r>
              <a:rPr lang="en-CA" sz="2800" dirty="0" err="1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Ewha</a:t>
            </a:r>
            <a:r>
              <a:rPr lang="en-CA" sz="28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 </a:t>
            </a:r>
            <a:r>
              <a:rPr lang="en-CA" sz="2800" dirty="0" err="1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Womans</a:t>
            </a:r>
            <a:r>
              <a:rPr lang="en-CA" sz="2800" dirty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 </a:t>
            </a:r>
            <a:r>
              <a:rPr lang="en-CA" sz="28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University</a:t>
            </a:r>
          </a:p>
          <a:p>
            <a:r>
              <a:rPr lang="en-CA" sz="20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Camp Committee: Chaired by Matthew </a:t>
            </a:r>
            <a:r>
              <a:rPr lang="en-CA" sz="2000" dirty="0" err="1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Hui</a:t>
            </a:r>
            <a:r>
              <a:rPr lang="en-CA" sz="20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 (HK) with members from 10 different countries</a:t>
            </a:r>
          </a:p>
          <a:p>
            <a:r>
              <a:rPr lang="en-CA" sz="20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Expected to have 20~30</a:t>
            </a:r>
            <a:r>
              <a:rPr lang="en-CA" sz="2000" dirty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 </a:t>
            </a:r>
            <a:r>
              <a:rPr lang="en-CA" sz="2000" dirty="0" smtClean="0">
                <a:solidFill>
                  <a:schemeClr val="accent3">
                    <a:lumMod val="50000"/>
                  </a:schemeClr>
                </a:solidFill>
                <a:latin typeface="Helvetica" charset="0"/>
              </a:rPr>
              <a:t>overseas fellows and 50~60 local students</a:t>
            </a:r>
          </a:p>
        </p:txBody>
      </p:sp>
      <p:pic>
        <p:nvPicPr>
          <p:cNvPr id="6" name="Picture 5" descr="apng-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6" y="4647793"/>
            <a:ext cx="9144000" cy="2210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6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796" y="5301208"/>
            <a:ext cx="7772400" cy="1008112"/>
          </a:xfrm>
        </p:spPr>
        <p:txBody>
          <a:bodyPr/>
          <a:lstStyle/>
          <a:p>
            <a:r>
              <a:rPr lang="en-US" dirty="0" smtClean="0"/>
              <a:t>DotAsia as a not-for-profit </a:t>
            </a:r>
            <a:r>
              <a:rPr lang="en-US" dirty="0" err="1" smtClean="0"/>
              <a:t>organisation</a:t>
            </a:r>
            <a:r>
              <a:rPr lang="en-US" dirty="0" smtClean="0"/>
              <a:t> with a mandate to </a:t>
            </a:r>
            <a:r>
              <a:rPr lang="en-US" dirty="0" smtClean="0">
                <a:solidFill>
                  <a:srgbClr val="FFC000"/>
                </a:solidFill>
              </a:rPr>
              <a:t>promote Internet development and adoption in Asia</a:t>
            </a:r>
            <a:r>
              <a:rPr lang="en-US" dirty="0" smtClean="0"/>
              <a:t>.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rcRect r="3465" b="9482"/>
          <a:stretch>
            <a:fillRect/>
          </a:stretch>
        </p:blipFill>
        <p:spPr bwMode="auto">
          <a:xfrm>
            <a:off x="0" y="836712"/>
            <a:ext cx="8604448" cy="277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Community Contributions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Secretariat / Webmaster / Administrative Supportive</a:t>
            </a:r>
          </a:p>
          <a:p>
            <a:pPr lvl="1"/>
            <a:r>
              <a:rPr lang="en-CA" dirty="0" smtClean="0"/>
              <a:t>APNG</a:t>
            </a:r>
          </a:p>
          <a:p>
            <a:pPr lvl="1"/>
            <a:r>
              <a:rPr lang="en-CA" dirty="0" smtClean="0"/>
              <a:t>APRICOT-APAN 2011</a:t>
            </a:r>
          </a:p>
          <a:p>
            <a:pPr lvl="1"/>
            <a:r>
              <a:rPr lang="en-CA" dirty="0" err="1" smtClean="0"/>
              <a:t>APrIGF</a:t>
            </a:r>
            <a:endParaRPr lang="en-CA" dirty="0" smtClean="0"/>
          </a:p>
          <a:p>
            <a:pPr lvl="1"/>
            <a:r>
              <a:rPr lang="en-CA" dirty="0" smtClean="0"/>
              <a:t>Paragon 100</a:t>
            </a:r>
          </a:p>
          <a:p>
            <a:pPr lvl="1"/>
            <a:r>
              <a:rPr lang="en-CA" dirty="0" err="1" smtClean="0"/>
              <a:t>OSS.Asia</a:t>
            </a:r>
            <a:endParaRPr lang="en-CA" dirty="0" smtClean="0"/>
          </a:p>
          <a:p>
            <a:pPr lvl="1"/>
            <a:r>
              <a:rPr lang="en-CA" dirty="0" smtClean="0"/>
              <a:t>OLPC Asia Pacific</a:t>
            </a:r>
          </a:p>
          <a:p>
            <a:pPr lvl="1"/>
            <a:r>
              <a:rPr lang="en-CA" dirty="0" smtClean="0"/>
              <a:t>GNOME Asia</a:t>
            </a:r>
          </a:p>
          <a:p>
            <a:pPr lvl="1"/>
            <a:r>
              <a:rPr lang="en-CA" dirty="0" smtClean="0"/>
              <a:t>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5149602"/>
            <a:ext cx="3112503" cy="15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8021" y="3212976"/>
            <a:ext cx="2655979" cy="217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273397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799857"/>
            <a:ext cx="8229600" cy="725487"/>
          </a:xfrm>
        </p:spPr>
        <p:txBody>
          <a:bodyPr/>
          <a:lstStyle/>
          <a:p>
            <a:pPr algn="ctr"/>
            <a:r>
              <a:rPr lang="en-CA" dirty="0" smtClean="0"/>
              <a:t>.Asia in Seoul</a:t>
            </a:r>
            <a:endParaRPr lang="en-CA" dirty="0"/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059832" cy="20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311326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0"/>
            <a:ext cx="3139084" cy="207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0736" y="0"/>
            <a:ext cx="311326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311326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844824"/>
            <a:ext cx="30458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1844824"/>
            <a:ext cx="304585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1772816"/>
            <a:ext cx="3131840" cy="207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2" name="Picture 10"/>
          <p:cNvPicPr>
            <a:picLocks noChangeAspect="1" noChangeArrowheads="1"/>
          </p:cNvPicPr>
          <p:nvPr/>
        </p:nvPicPr>
        <p:blipFill>
          <a:blip r:embed="rId10" cstate="print"/>
          <a:srcRect r="6247"/>
          <a:stretch>
            <a:fillRect/>
          </a:stretch>
        </p:blipFill>
        <p:spPr bwMode="auto">
          <a:xfrm>
            <a:off x="0" y="3573016"/>
            <a:ext cx="3187530" cy="21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1" y="3573016"/>
            <a:ext cx="315463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5" y="3573016"/>
            <a:ext cx="315463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3573015"/>
            <a:ext cx="3131840" cy="207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7975" y="47667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99s.asia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908720"/>
            <a:ext cx="2362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rodem.asia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7944" y="404664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akb.asia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1268760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kpaa.asia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95" y="2852936"/>
            <a:ext cx="3743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changemaker.asia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8281" y="2204864"/>
            <a:ext cx="173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lifa.asia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9952" y="2564904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jamari.asia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1159" y="2996952"/>
            <a:ext cx="279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applehip.asia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4221088"/>
            <a:ext cx="2740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astronix.asia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9712" y="5085184"/>
            <a:ext cx="285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hksports.asia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944" y="4149080"/>
            <a:ext cx="2308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welife.asia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0152" y="4869160"/>
            <a:ext cx="305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 Black" pitchFamily="34" charset="0"/>
              </a:rPr>
              <a:t>cosmotec.asia</a:t>
            </a:r>
            <a:endParaRPr lang="en-CA" sz="2800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6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500"/>
                                        <p:tgtEl>
                                          <p:spTgt spid="26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9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9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269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9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9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500"/>
                                        <p:tgtEl>
                                          <p:spTgt spid="269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Update from Registry Technology provider: </a:t>
            </a:r>
            <a:r>
              <a:rPr lang="en-CA" dirty="0" err="1" smtClean="0"/>
              <a:t>Afilias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52578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15:30	Welcome Remarks</a:t>
            </a:r>
          </a:p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15:40	DotAsia Operations in 2011</a:t>
            </a:r>
          </a:p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16:15	Special Projects: (.MO, New TLDs, etc)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16:25	Audited Financials </a:t>
            </a:r>
            <a:br>
              <a:rPr lang="en-CA" b="1" dirty="0" smtClean="0">
                <a:solidFill>
                  <a:schemeClr val="tx1"/>
                </a:solidFill>
              </a:rPr>
            </a:br>
            <a:r>
              <a:rPr lang="en-CA" b="1" dirty="0" smtClean="0">
                <a:solidFill>
                  <a:schemeClr val="tx1"/>
                </a:solidFill>
              </a:rPr>
              <a:t>		(Fiscal Year 2010-2011)</a:t>
            </a:r>
          </a:p>
          <a:p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16:35	Member Resolution</a:t>
            </a:r>
            <a:b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(Ratification of Board Elections results)</a:t>
            </a:r>
          </a:p>
          <a:p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16:45	Strategic &amp; Operational Plans 2012</a:t>
            </a:r>
          </a:p>
          <a:p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16:50	Open Discussion &amp; Closing Remarks</a:t>
            </a:r>
          </a:p>
          <a:p>
            <a:endParaRPr lang="en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Joint Dinner with AP* </a:t>
            </a:r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14375" y="3143250"/>
            <a:ext cx="7772400" cy="571500"/>
          </a:xfrm>
        </p:spPr>
        <p:txBody>
          <a:bodyPr/>
          <a:lstStyle/>
          <a:p>
            <a:pPr eaLnBrk="1" hangingPunct="1"/>
            <a:r>
              <a:rPr smtClean="0"/>
              <a:t>.Asia Financial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57688"/>
            <a:ext cx="7772400" cy="150018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>Fiscal Year Ending September 30, 2011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Financial Report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mtClean="0"/>
              <a:t>Fiscal Period</a:t>
            </a:r>
          </a:p>
          <a:p>
            <a:pPr lvl="1" eaLnBrk="1" hangingPunct="1"/>
            <a:r>
              <a:rPr lang="en-CA" smtClean="0">
                <a:solidFill>
                  <a:srgbClr val="404040"/>
                </a:solidFill>
              </a:rPr>
              <a:t>Oct 1, 2010 – Sep 30, 2011</a:t>
            </a:r>
          </a:p>
          <a:p>
            <a:pPr lvl="1" eaLnBrk="1" hangingPunct="1"/>
            <a:r>
              <a:rPr lang="en-CA" smtClean="0">
                <a:solidFill>
                  <a:srgbClr val="404040"/>
                </a:solidFill>
              </a:rPr>
              <a:t>Fifth Fiscal Year</a:t>
            </a:r>
          </a:p>
          <a:p>
            <a:pPr eaLnBrk="1" hangingPunct="1"/>
            <a:r>
              <a:rPr lang="en-CA" smtClean="0"/>
              <a:t>Auditor</a:t>
            </a:r>
          </a:p>
          <a:p>
            <a:pPr lvl="1" eaLnBrk="1" hangingPunct="1"/>
            <a:r>
              <a:rPr lang="en-US" smtClean="0">
                <a:solidFill>
                  <a:srgbClr val="404040"/>
                </a:solidFill>
              </a:rPr>
              <a:t>RSM Nelson Wheeler</a:t>
            </a:r>
          </a:p>
          <a:p>
            <a:pPr lvl="1" eaLnBrk="1" hangingPunct="1"/>
            <a:r>
              <a:rPr lang="en-US" smtClean="0">
                <a:solidFill>
                  <a:srgbClr val="404040"/>
                </a:solidFill>
              </a:rPr>
              <a:t>One of the top firms in Hong Kong</a:t>
            </a:r>
          </a:p>
          <a:p>
            <a:pPr lvl="1" eaLnBrk="1" hangingPunct="1"/>
            <a:r>
              <a:rPr lang="en-US" smtClean="0">
                <a:solidFill>
                  <a:srgbClr val="404040"/>
                </a:solidFill>
              </a:rPr>
              <a:t>Member of RSM International, sixth largest in the world</a:t>
            </a:r>
          </a:p>
          <a:p>
            <a:pPr lvl="1" eaLnBrk="1" hangingPunct="1"/>
            <a:r>
              <a:rPr lang="en-US" smtClean="0">
                <a:solidFill>
                  <a:srgbClr val="404040"/>
                </a:solidFill>
              </a:rPr>
              <a:t>Changed from BDO </a:t>
            </a:r>
          </a:p>
          <a:p>
            <a:pPr eaLnBrk="1" hangingPunct="1"/>
            <a:r>
              <a:rPr lang="en-CA" smtClean="0"/>
              <a:t>Currency</a:t>
            </a:r>
          </a:p>
          <a:p>
            <a:pPr lvl="1" eaLnBrk="1" hangingPunct="1"/>
            <a:r>
              <a:rPr lang="en-CA" smtClean="0">
                <a:solidFill>
                  <a:srgbClr val="404040"/>
                </a:solidFill>
              </a:rPr>
              <a:t>Expressed in USD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Financial Report	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Financial Statements</a:t>
            </a:r>
          </a:p>
          <a:p>
            <a:r>
              <a:rPr lang="en-CA" smtClean="0"/>
              <a:t>Operating Expenses</a:t>
            </a:r>
          </a:p>
          <a:p>
            <a:r>
              <a:rPr lang="en-CA" smtClean="0"/>
              <a:t>Investment Portfolio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endParaRPr lang="en-CA" sz="4800" smtClean="0"/>
          </a:p>
          <a:p>
            <a:pPr algn="ctr">
              <a:buFont typeface="Arial" pitchFamily="34" charset="0"/>
              <a:buNone/>
            </a:pPr>
            <a:endParaRPr lang="en-CA" sz="4800" smtClean="0"/>
          </a:p>
          <a:p>
            <a:pPr algn="ctr">
              <a:buFont typeface="Arial" pitchFamily="34" charset="0"/>
              <a:buNone/>
            </a:pPr>
            <a:r>
              <a:rPr lang="en-CA" sz="4800" smtClean="0"/>
              <a:t>Financial Statements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87"/>
          </a:xfrm>
        </p:spPr>
        <p:txBody>
          <a:bodyPr/>
          <a:lstStyle/>
          <a:p>
            <a:r>
              <a:rPr smtClean="0"/>
              <a:t>Income Statement   </a:t>
            </a:r>
            <a:r>
              <a:rPr sz="2800" smtClean="0"/>
              <a:t>(Oct 1, 10 to Sep 30, 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650" y="2133600"/>
          <a:ext cx="7901014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57823"/>
                <a:gridCol w="2543191"/>
              </a:tblGrid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Income (Recognized)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$2,035,531</a:t>
                      </a:r>
                      <a:endParaRPr lang="en-CA" sz="3200" dirty="0"/>
                    </a:p>
                  </a:txBody>
                  <a:tcPr/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Cost of Sales (Recognized)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-$1,019,318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Gross Profit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$1,016,213</a:t>
                      </a:r>
                      <a:endParaRPr lang="en-CA" sz="3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Other Income (Interest &amp; Misc)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$193,420</a:t>
                      </a:r>
                      <a:endParaRPr lang="en-CA" sz="3200" dirty="0"/>
                    </a:p>
                  </a:txBody>
                  <a:tcPr>
                    <a:lnB>
                      <a:noFill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Operating Expenses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-$1,802,137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Gain/Loss from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-$592,504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87"/>
          </a:xfrm>
        </p:spPr>
        <p:txBody>
          <a:bodyPr/>
          <a:lstStyle/>
          <a:p>
            <a:r>
              <a:rPr smtClean="0"/>
              <a:t>Income Statement   </a:t>
            </a:r>
            <a:r>
              <a:rPr sz="2800" smtClean="0"/>
              <a:t>(Cont'd)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4213" y="1628775"/>
          <a:ext cx="7901014" cy="4022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57823"/>
                <a:gridCol w="2543191"/>
              </a:tblGrid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Other Costs</a:t>
                      </a:r>
                      <a:endParaRPr lang="en-CA" sz="3200" dirty="0"/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-$5,641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Share on Profits of Associate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$26,522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63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Taxation Provision Reversal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$200,637</a:t>
                      </a:r>
                      <a:endParaRPr lang="en-CA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Gain/Loss for the Year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-$370,986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24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CA" sz="3200" dirty="0" smtClean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Change in Unrealized G/L on </a:t>
                      </a:r>
                      <a:r>
                        <a:rPr lang="en-CA" sz="2400" baseline="0" dirty="0" smtClean="0"/>
                        <a:t>Investment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400" dirty="0" smtClean="0"/>
                        <a:t>-$194,</a:t>
                      </a:r>
                      <a:r>
                        <a:rPr lang="en-CA" sz="2400" baseline="0" dirty="0" smtClean="0"/>
                        <a:t>503</a:t>
                      </a:r>
                      <a:endParaRPr lang="en-CA" sz="2400" dirty="0" smtClean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56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Total Comprehensive G/L for</a:t>
                      </a:r>
                      <a:r>
                        <a:rPr lang="en-CA" sz="2400" baseline="0" dirty="0" smtClean="0"/>
                        <a:t> the Year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-$565,489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Balance Sheet   (as at Sep 30, 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14375" y="1484313"/>
          <a:ext cx="7900988" cy="2194560"/>
        </p:xfrm>
        <a:graphic>
          <a:graphicData uri="http://schemas.openxmlformats.org/drawingml/2006/table">
            <a:tbl>
              <a:tblPr/>
              <a:tblGrid>
                <a:gridCol w="5643563"/>
                <a:gridCol w="2257425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Non-Current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Fixed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$51,360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Equity in an Associate (</a:t>
                      </a:r>
                      <a:r>
                        <a:rPr kumimoji="0" lang="en-CA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HNet</a:t>
                      </a: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Asia)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$77,607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Non-Current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$128,967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Balance Sheet   (as at Sep 30, 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14375" y="1484313"/>
          <a:ext cx="7900988" cy="3230880"/>
        </p:xfrm>
        <a:graphic>
          <a:graphicData uri="http://schemas.openxmlformats.org/drawingml/2006/table">
            <a:tbl>
              <a:tblPr/>
              <a:tblGrid>
                <a:gridCol w="5643563"/>
                <a:gridCol w="2257425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Current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Cash &amp; Bank Deposits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$1,100,566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Available-for-sale Investments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$3,256,525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Receivables, Deposits &amp; Prepayments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$319,773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Deferred Expenses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$706,264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Current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$5,383,127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2918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3029187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0"/>
            <a:ext cx="3035952" cy="213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-4763"/>
            <a:ext cx="3004592" cy="21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2857"/>
            <a:ext cx="286354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2132857"/>
            <a:ext cx="2880320" cy="20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132856"/>
            <a:ext cx="286354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0458" y="2132856"/>
            <a:ext cx="286354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149080"/>
            <a:ext cx="255673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4149081"/>
            <a:ext cx="2572544" cy="181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3928" y="4149080"/>
            <a:ext cx="2626873" cy="184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6216" y="4149081"/>
            <a:ext cx="2627784" cy="185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6021288"/>
            <a:ext cx="7772400" cy="571504"/>
          </a:xfrm>
        </p:spPr>
        <p:txBody>
          <a:bodyPr/>
          <a:lstStyle/>
          <a:p>
            <a:r>
              <a:rPr lang="en-US" b="1" dirty="0" smtClean="0"/>
              <a:t>.</a:t>
            </a:r>
            <a:r>
              <a:rPr lang="en-US" dirty="0" smtClean="0"/>
              <a:t>Asia in New Delhi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60648"/>
            <a:ext cx="308449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festivaloflife.asia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67744" y="980728"/>
            <a:ext cx="256192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myamigo.asia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27984" y="548680"/>
            <a:ext cx="24833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flyingfox.asia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8144" y="1268760"/>
            <a:ext cx="320741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hotelrainbow.asia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3140968"/>
            <a:ext cx="192495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saber.asia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5656" y="2545740"/>
            <a:ext cx="266290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blueapple.asia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79912" y="3429000"/>
            <a:ext cx="294343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respirotech.asia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00192" y="2708920"/>
            <a:ext cx="222368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delhi99.asia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4149080"/>
            <a:ext cx="232467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amaltas.asia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87624" y="4869160"/>
            <a:ext cx="304442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castlemedia.asia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95936" y="5373216"/>
            <a:ext cx="27029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studioone.asia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84168" y="4581128"/>
            <a:ext cx="27029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talentpool.asia</a:t>
            </a:r>
            <a:endParaRPr lang="en-CA" sz="28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Balance Sheet (Cont'd)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1188" y="1412875"/>
          <a:ext cx="7900987" cy="4053840"/>
        </p:xfrm>
        <a:graphic>
          <a:graphicData uri="http://schemas.openxmlformats.org/drawingml/2006/table">
            <a:tbl>
              <a:tblPr/>
              <a:tblGrid>
                <a:gridCol w="5286375"/>
                <a:gridCol w="2614612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Current Liabilities	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Accounts Payable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$189,176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Accruals &amp; Other Payables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$902,205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Deposits Received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$1,493,457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Deferred Revenue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$1,813,379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Promissory Note Payable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$474,565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Current Liabilities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$4,872,782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Equity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42938" y="1785938"/>
          <a:ext cx="7901014" cy="2436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9260"/>
                <a:gridCol w="2471754"/>
              </a:tblGrid>
              <a:tr h="363698">
                <a:tc>
                  <a:txBody>
                    <a:bodyPr/>
                    <a:lstStyle/>
                    <a:p>
                      <a:r>
                        <a:rPr lang="en-CA" sz="3200" b="0" dirty="0" smtClean="0"/>
                        <a:t>Retained</a:t>
                      </a:r>
                      <a:r>
                        <a:rPr lang="en-CA" sz="3200" b="0" baseline="0" dirty="0" smtClean="0"/>
                        <a:t> Earnings</a:t>
                      </a:r>
                      <a:endParaRPr lang="en-CA" sz="3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$1,053,778</a:t>
                      </a:r>
                      <a:endParaRPr lang="en-CA" sz="3200" dirty="0"/>
                    </a:p>
                  </a:txBody>
                  <a:tcPr/>
                </a:tc>
              </a:tr>
              <a:tr h="363698">
                <a:tc>
                  <a:txBody>
                    <a:bodyPr/>
                    <a:lstStyle/>
                    <a:p>
                      <a:pPr lvl="0"/>
                      <a:r>
                        <a:rPr lang="en-CA" sz="3200" b="0" dirty="0" smtClean="0"/>
                        <a:t>Current Earnings</a:t>
                      </a:r>
                      <a:endParaRPr lang="en-CA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-$370,986 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98">
                <a:tc>
                  <a:txBody>
                    <a:bodyPr/>
                    <a:lstStyle/>
                    <a:p>
                      <a:pPr lvl="0"/>
                      <a:r>
                        <a:rPr lang="en-CA" sz="3200" b="0" dirty="0" smtClean="0"/>
                        <a:t>Unrealized G/L on Investments</a:t>
                      </a:r>
                      <a:endParaRPr lang="en-CA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-$43,480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148">
                <a:tc>
                  <a:txBody>
                    <a:bodyPr/>
                    <a:lstStyle/>
                    <a:p>
                      <a:pPr lvl="0"/>
                      <a:r>
                        <a:rPr lang="en-CA" sz="3200" b="1" dirty="0" smtClean="0"/>
                        <a:t>Total Equity</a:t>
                      </a:r>
                      <a:endParaRPr lang="en-CA" sz="3200" b="1" dirty="0"/>
                    </a:p>
                  </a:txBody>
                  <a:tcPr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/>
                        <a:t> $639,312 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Summary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4213" y="2492375"/>
          <a:ext cx="7900987" cy="1737360"/>
        </p:xfrm>
        <a:graphic>
          <a:graphicData uri="http://schemas.openxmlformats.org/drawingml/2006/table">
            <a:tbl>
              <a:tblPr/>
              <a:tblGrid>
                <a:gridCol w="5429250"/>
                <a:gridCol w="2471737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Assets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$5,512,095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Liabilities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-$4,872,783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 Equity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$639,312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Operating Expenses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CA" smtClean="0"/>
          </a:p>
          <a:p>
            <a:pPr eaLnBrk="1" hangingPunct="1"/>
            <a:endParaRPr lang="en-CA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1500" y="1500188"/>
          <a:ext cx="8176963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0927"/>
                <a:gridCol w="2141901"/>
                <a:gridCol w="1224135"/>
              </a:tblGrid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Salaries</a:t>
                      </a:r>
                      <a:r>
                        <a:rPr lang="en-CA" sz="3200" baseline="0" dirty="0" smtClean="0"/>
                        <a:t> &amp; Professional Fees</a:t>
                      </a:r>
                      <a:r>
                        <a:rPr lang="en-CA" sz="3200" dirty="0" smtClean="0"/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$775,546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43%</a:t>
                      </a:r>
                      <a:endParaRPr lang="en-CA" sz="3200" dirty="0"/>
                    </a:p>
                  </a:txBody>
                  <a:tcPr/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Marketing &amp; Promotion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$460,682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26%</a:t>
                      </a:r>
                      <a:endParaRPr lang="en-CA" sz="3200" dirty="0"/>
                    </a:p>
                  </a:txBody>
                  <a:tcPr/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Travel</a:t>
                      </a:r>
                      <a:r>
                        <a:rPr lang="en-CA" sz="3200" baseline="0" dirty="0" smtClean="0"/>
                        <a:t> &amp; Outreach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$193,921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11%</a:t>
                      </a:r>
                    </a:p>
                  </a:txBody>
                  <a:tcPr/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Community</a:t>
                      </a:r>
                      <a:r>
                        <a:rPr lang="en-CA" sz="3200" baseline="0" dirty="0" smtClean="0"/>
                        <a:t> Contributions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$148,408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8%</a:t>
                      </a:r>
                    </a:p>
                  </a:txBody>
                  <a:tcPr/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Other Expenses</a:t>
                      </a:r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$223,578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12%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b="1" dirty="0" smtClean="0"/>
                        <a:t>Total</a:t>
                      </a:r>
                      <a:r>
                        <a:rPr lang="en-CA" sz="3200" b="1" baseline="0" dirty="0" smtClean="0"/>
                        <a:t> Operating Expenses</a:t>
                      </a:r>
                      <a:endParaRPr lang="en-C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b="1" dirty="0" smtClean="0"/>
                        <a:t> $1,802,136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b="1" dirty="0" smtClean="0"/>
                        <a:t>100%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Contributions to Community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8% expenses are direct contribution to community projects</a:t>
            </a:r>
          </a:p>
          <a:p>
            <a:r>
              <a:rPr lang="en-CA" smtClean="0"/>
              <a:t>Need to better reflect expenses to account for community contributions beyond funds</a:t>
            </a:r>
          </a:p>
          <a:p>
            <a:r>
              <a:rPr lang="en-CA" smtClean="0"/>
              <a:t>Account for Salaries and overhead spent on community projects, such as NetMission, Go.Asia, APRICOT, rIGF and other initiatives</a:t>
            </a:r>
          </a:p>
          <a:p>
            <a:r>
              <a:rPr lang="en-CA" smtClean="0"/>
              <a:t>Staff survey as mechanism to account for the expenses</a:t>
            </a:r>
          </a:p>
          <a:p>
            <a:endParaRPr lang="en-CA" smtClean="0"/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Accounting for Contributions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4752975"/>
          </a:xfrm>
        </p:spPr>
        <p:txBody>
          <a:bodyPr/>
          <a:lstStyle/>
          <a:p>
            <a:pPr marL="0" eaLnBrk="1" hangingPunct="1">
              <a:buFont typeface="Arial" pitchFamily="34" charset="0"/>
              <a:buNone/>
            </a:pPr>
            <a:r>
              <a:rPr lang="en-CA" smtClean="0"/>
              <a:t>Expenses Directly Attributable to </a:t>
            </a:r>
          </a:p>
          <a:p>
            <a:pPr marL="0" eaLnBrk="1" hangingPunct="1">
              <a:buFont typeface="Arial" pitchFamily="34" charset="0"/>
              <a:buNone/>
            </a:pPr>
            <a:r>
              <a:rPr lang="en-CA" smtClean="0"/>
              <a:t>Community Work: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11188" y="2636838"/>
          <a:ext cx="8208912" cy="323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4536"/>
                <a:gridCol w="1944216"/>
                <a:gridCol w="1440160"/>
              </a:tblGrid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Salaries</a:t>
                      </a:r>
                      <a:r>
                        <a:rPr lang="en-CA" sz="3200" baseline="0" dirty="0" smtClean="0"/>
                        <a:t> &amp; Professional Fees</a:t>
                      </a:r>
                      <a:r>
                        <a:rPr lang="en-CA" sz="3200" dirty="0" smtClean="0"/>
                        <a:t>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$255,278</a:t>
                      </a:r>
                      <a:endParaRPr lang="en-C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33%</a:t>
                      </a:r>
                      <a:endParaRPr lang="en-C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Overhead</a:t>
                      </a:r>
                      <a:r>
                        <a:rPr lang="en-CA" sz="3200" baseline="0" dirty="0" smtClean="0"/>
                        <a:t> Expenses</a:t>
                      </a:r>
                      <a:endParaRPr lang="en-C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$21,617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dirty="0" smtClean="0"/>
                        <a:t>Community</a:t>
                      </a:r>
                      <a:r>
                        <a:rPr lang="en-CA" sz="3200" baseline="0" dirty="0" smtClean="0"/>
                        <a:t> Contributions</a:t>
                      </a:r>
                      <a:endParaRPr lang="en-CA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$148,408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dirty="0" smtClean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98">
                <a:tc>
                  <a:txBody>
                    <a:bodyPr/>
                    <a:lstStyle/>
                    <a:p>
                      <a:r>
                        <a:rPr lang="en-CA" sz="3200" b="1" dirty="0" smtClean="0"/>
                        <a:t>Total</a:t>
                      </a:r>
                      <a:r>
                        <a:rPr lang="en-CA" sz="3200" b="1" baseline="0" dirty="0" smtClean="0"/>
                        <a:t> Expenses for Community Work:</a:t>
                      </a:r>
                      <a:endParaRPr lang="en-CA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b="1" dirty="0" smtClean="0"/>
                        <a:t> $425,303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3200" b="1" dirty="0" smtClean="0"/>
                        <a:t>24% </a:t>
                      </a:r>
                    </a:p>
                    <a:p>
                      <a:pPr algn="r"/>
                      <a:r>
                        <a:rPr lang="en-CA" sz="2000" b="1" dirty="0" smtClean="0"/>
                        <a:t>(of ~$1.8M Operating Expenses)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725488"/>
          </a:xfrm>
        </p:spPr>
        <p:txBody>
          <a:bodyPr/>
          <a:lstStyle/>
          <a:p>
            <a:r>
              <a:rPr smtClean="0"/>
              <a:t>Expenses (Breakdown)</a:t>
            </a: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4427538" y="1196975"/>
            <a:ext cx="3889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After Accounting for Costs Directly Attributable to Community Work</a:t>
            </a:r>
          </a:p>
        </p:txBody>
      </p:sp>
      <p:graphicFrame>
        <p:nvGraphicFramePr>
          <p:cNvPr id="18436" name="Chart 7"/>
          <p:cNvGraphicFramePr>
            <a:graphicFrameLocks/>
          </p:cNvGraphicFramePr>
          <p:nvPr/>
        </p:nvGraphicFramePr>
        <p:xfrm>
          <a:off x="3297238" y="1793875"/>
          <a:ext cx="6221412" cy="4926013"/>
        </p:xfrm>
        <a:graphic>
          <a:graphicData uri="http://schemas.openxmlformats.org/presentationml/2006/ole">
            <p:oleObj spid="_x0000_s4098" r:id="rId3" imgW="6224555" imgH="4925995" progId="Excel.Sheet.8">
              <p:embed/>
            </p:oleObj>
          </a:graphicData>
        </a:graphic>
      </p:graphicFrame>
      <p:graphicFrame>
        <p:nvGraphicFramePr>
          <p:cNvPr id="18437" name="Chart 7"/>
          <p:cNvGraphicFramePr>
            <a:graphicFrameLocks/>
          </p:cNvGraphicFramePr>
          <p:nvPr/>
        </p:nvGraphicFramePr>
        <p:xfrm>
          <a:off x="273050" y="1793875"/>
          <a:ext cx="3730625" cy="2765425"/>
        </p:xfrm>
        <a:graphic>
          <a:graphicData uri="http://schemas.openxmlformats.org/presentationml/2006/ole">
            <p:oleObj spid="_x0000_s4099" r:id="rId4" imgW="3731075" imgH="2767824" progId="Excel.Sheet.8">
              <p:embed/>
            </p:oleObj>
          </a:graphicData>
        </a:graphic>
      </p:graphicFrame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0113" y="1484313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Original Breakdown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Investment Portfolio (Current)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2800" smtClean="0"/>
              <a:t>Investment Portfolio at JP Morgan</a:t>
            </a:r>
          </a:p>
          <a:p>
            <a:pPr eaLnBrk="1" hangingPunct="1"/>
            <a:r>
              <a:rPr lang="en-CA" sz="2800" smtClean="0"/>
              <a:t>Current Market Value:  $3,803,426</a:t>
            </a:r>
          </a:p>
          <a:p>
            <a:pPr eaLnBrk="1" hangingPunct="1"/>
            <a:r>
              <a:rPr lang="en-CA" sz="2800" smtClean="0"/>
              <a:t>Conservative portfolio aiming at long-term investment</a:t>
            </a:r>
          </a:p>
          <a:p>
            <a:pPr eaLnBrk="1" hangingPunct="1"/>
            <a:r>
              <a:rPr lang="en-CA" sz="2800" smtClean="0"/>
              <a:t>Mainly investing in bonds which generate steady income from coupon interests issued regularly</a:t>
            </a:r>
            <a:endParaRPr lang="en-CA" smtClean="0"/>
          </a:p>
          <a:p>
            <a:pPr eaLnBrk="1" hangingPunct="1"/>
            <a:endParaRPr lang="en-CA" smtClean="0"/>
          </a:p>
          <a:p>
            <a:pPr eaLnBrk="1" hangingPunct="1"/>
            <a:endParaRPr lang="en-CA" smtClean="0"/>
          </a:p>
          <a:p>
            <a:pPr eaLnBrk="1" hangingPunct="1">
              <a:buFont typeface="Arial" pitchFamily="34" charset="0"/>
              <a:buNone/>
            </a:pPr>
            <a:endParaRPr lang="en-CA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mtClean="0"/>
              <a:t>Investment Portfolio (Breakdown)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None/>
            </a:pPr>
            <a:endParaRPr lang="en-CA" smtClean="0">
              <a:solidFill>
                <a:srgbClr val="404040"/>
              </a:solidFill>
            </a:endParaRPr>
          </a:p>
          <a:p>
            <a:pPr eaLnBrk="1" hangingPunct="1"/>
            <a:endParaRPr lang="en-CA" smtClean="0"/>
          </a:p>
          <a:p>
            <a:pPr eaLnBrk="1" hangingPunct="1"/>
            <a:endParaRPr lang="en-CA" smtClean="0"/>
          </a:p>
          <a:p>
            <a:pPr eaLnBrk="1" hangingPunct="1"/>
            <a:endParaRPr lang="en-CA" smtClean="0"/>
          </a:p>
          <a:p>
            <a:pPr eaLnBrk="1" hangingPunct="1">
              <a:buFont typeface="Arial" pitchFamily="34" charset="0"/>
              <a:buNone/>
            </a:pPr>
            <a:endParaRPr lang="en-CA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" y="1571625"/>
          <a:ext cx="8072438" cy="2499360"/>
        </p:xfrm>
        <a:graphic>
          <a:graphicData uri="http://schemas.openxmlformats.org/drawingml/2006/table">
            <a:tbl>
              <a:tblPr/>
              <a:tblGrid>
                <a:gridCol w="3000375"/>
                <a:gridCol w="1928813"/>
                <a:gridCol w="1143000"/>
                <a:gridCol w="20002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Annualized Yield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Cash &amp; Cash Equiv.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453,716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0 - 0.2%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Fixed Income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3,349,710</a:t>
                      </a:r>
                      <a:endParaRPr kumimoji="0" lang="en-CA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4.73%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$3,803,426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4.18%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Investment Portfolio (Performance)</a:t>
            </a:r>
          </a:p>
        </p:txBody>
      </p:sp>
      <p:grpSp>
        <p:nvGrpSpPr>
          <p:cNvPr id="2" name="Group 6"/>
          <p:cNvGrpSpPr>
            <a:grpSpLocks noGrp="1"/>
          </p:cNvGrpSpPr>
          <p:nvPr>
            <p:ph idx="1"/>
          </p:nvPr>
        </p:nvGrpSpPr>
        <p:grpSpPr bwMode="auto">
          <a:xfrm>
            <a:off x="457200" y="1268413"/>
            <a:ext cx="8229600" cy="4897437"/>
            <a:chOff x="717320" y="2893850"/>
            <a:chExt cx="8709266" cy="3887950"/>
          </a:xfrm>
        </p:grpSpPr>
        <p:pic>
          <p:nvPicPr>
            <p:cNvPr id="21508" name="Picture 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320" y="3962400"/>
              <a:ext cx="8709266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Picture 3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9238" y="2893850"/>
              <a:ext cx="3113222" cy="1000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.Asia on Products</a:t>
            </a:r>
            <a:endParaRPr lang="en-CA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1052736"/>
            <a:ext cx="2882244" cy="3537103"/>
            <a:chOff x="323528" y="1052736"/>
            <a:chExt cx="2882244" cy="3537103"/>
          </a:xfrm>
        </p:grpSpPr>
        <p:pic>
          <p:nvPicPr>
            <p:cNvPr id="313346" name="Picture 2" descr="C:\Archive\albums\photos\eye-fi\1980-01\DSC_0052.jpg"/>
            <p:cNvPicPr>
              <a:picLocks noChangeAspect="1" noChangeArrowheads="1"/>
            </p:cNvPicPr>
            <p:nvPr/>
          </p:nvPicPr>
          <p:blipFill>
            <a:blip r:embed="rId2" cstate="print"/>
            <a:srcRect l="22485"/>
            <a:stretch>
              <a:fillRect/>
            </a:stretch>
          </p:blipFill>
          <p:spPr bwMode="auto">
            <a:xfrm rot="5400000">
              <a:off x="275202" y="1101062"/>
              <a:ext cx="2978896" cy="2882244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395536" y="4005064"/>
              <a:ext cx="2666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 err="1" smtClean="0">
                  <a:solidFill>
                    <a:srgbClr val="92D050"/>
                  </a:solidFill>
                  <a:latin typeface="Helvetica" pitchFamily="34" charset="0"/>
                </a:rPr>
                <a:t>bamboa.asia</a:t>
              </a:r>
              <a:endParaRPr lang="en-CA" sz="3200" b="1" dirty="0">
                <a:solidFill>
                  <a:srgbClr val="92D050"/>
                </a:solidFill>
                <a:latin typeface="Helvetic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19872" y="3284985"/>
            <a:ext cx="2880319" cy="3528391"/>
            <a:chOff x="3419872" y="3284985"/>
            <a:chExt cx="2880319" cy="3528391"/>
          </a:xfrm>
        </p:grpSpPr>
        <p:pic>
          <p:nvPicPr>
            <p:cNvPr id="313347" name="Picture 3" descr="C:\Archive\albums\photos\eye-fi\2011-09\DSC_0048.jpg"/>
            <p:cNvPicPr>
              <a:picLocks noChangeAspect="1" noChangeArrowheads="1"/>
            </p:cNvPicPr>
            <p:nvPr/>
          </p:nvPicPr>
          <p:blipFill>
            <a:blip r:embed="rId3" cstate="print"/>
            <a:srcRect r="23125"/>
            <a:stretch>
              <a:fillRect/>
            </a:stretch>
          </p:blipFill>
          <p:spPr bwMode="auto">
            <a:xfrm rot="5400000">
              <a:off x="3383868" y="3320989"/>
              <a:ext cx="2952328" cy="2880319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635897" y="6228601"/>
              <a:ext cx="23695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 smtClean="0">
                  <a:solidFill>
                    <a:srgbClr val="92D050"/>
                  </a:solidFill>
                  <a:latin typeface="Helvetica" pitchFamily="34" charset="0"/>
                </a:rPr>
                <a:t>85cafe.asia</a:t>
              </a:r>
              <a:endParaRPr lang="en-CA" sz="3200" b="1" dirty="0">
                <a:solidFill>
                  <a:srgbClr val="92D050"/>
                </a:solidFill>
                <a:latin typeface="Helvetic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8104" y="323945"/>
            <a:ext cx="3315743" cy="2889031"/>
            <a:chOff x="5508104" y="323945"/>
            <a:chExt cx="3315743" cy="2889031"/>
          </a:xfrm>
        </p:grpSpPr>
        <p:pic>
          <p:nvPicPr>
            <p:cNvPr id="3133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23945"/>
              <a:ext cx="3315743" cy="223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796136" y="2628201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 err="1" smtClean="0">
                  <a:solidFill>
                    <a:srgbClr val="92D050"/>
                  </a:solidFill>
                  <a:latin typeface="Helvetica" pitchFamily="34" charset="0"/>
                </a:rPr>
                <a:t>slimmm.asia</a:t>
              </a:r>
              <a:endParaRPr lang="en-CA" sz="3200" b="1" dirty="0">
                <a:solidFill>
                  <a:srgbClr val="92D050"/>
                </a:solidFill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143250"/>
            <a:ext cx="7772400" cy="571500"/>
          </a:xfrm>
        </p:spPr>
        <p:txBody>
          <a:bodyPr/>
          <a:lstStyle/>
          <a:p>
            <a:pPr eaLnBrk="1" hangingPunct="1"/>
            <a:r>
              <a:rPr smtClean="0"/>
              <a:t>Thank You!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57313" y="5429250"/>
            <a:ext cx="6143625" cy="571500"/>
          </a:xfrm>
        </p:spPr>
        <p:txBody>
          <a:bodyPr/>
          <a:lstStyle/>
          <a:p>
            <a:pPr algn="ctr" eaLnBrk="1" hangingPunct="1"/>
            <a:endParaRPr lang="en-CA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52578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15:30	Welcome Remarks</a:t>
            </a:r>
          </a:p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15:40	DotAsia Operations in 2011</a:t>
            </a:r>
          </a:p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16:15	Special Projects: (.MO, New TLDs, etc)</a:t>
            </a:r>
          </a:p>
          <a:p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16:25	Audited Financials </a:t>
            </a:r>
            <a:br>
              <a:rPr lang="en-CA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bg1">
                    <a:lumMod val="75000"/>
                  </a:schemeClr>
                </a:solidFill>
              </a:rPr>
              <a:t>		(Fiscal Year 2010-2011)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16:35	Member Resolution</a:t>
            </a:r>
            <a:br>
              <a:rPr lang="en-CA" b="1" dirty="0" smtClean="0">
                <a:solidFill>
                  <a:schemeClr val="tx1"/>
                </a:solidFill>
              </a:rPr>
            </a:br>
            <a:r>
              <a:rPr lang="en-CA" b="1" dirty="0" smtClean="0">
                <a:solidFill>
                  <a:schemeClr val="tx1"/>
                </a:solidFill>
              </a:rPr>
              <a:t>		</a:t>
            </a:r>
            <a:r>
              <a:rPr lang="en-CA" sz="2600" b="1" dirty="0" smtClean="0">
                <a:solidFill>
                  <a:schemeClr val="tx1"/>
                </a:solidFill>
              </a:rPr>
              <a:t>(Ratification of Board Elections results)</a:t>
            </a:r>
            <a:endParaRPr lang="en-CA" b="1" dirty="0" smtClean="0">
              <a:solidFill>
                <a:schemeClr val="tx1"/>
              </a:solidFill>
            </a:endParaRPr>
          </a:p>
          <a:p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16:45	Strategic &amp; Operational Plans 2012</a:t>
            </a:r>
          </a:p>
          <a:p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16:50	Open Discussion &amp; Closing Remarks</a:t>
            </a:r>
          </a:p>
          <a:p>
            <a:endParaRPr lang="en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Joint Dinner with AP* </a:t>
            </a:r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Ratification of Board Elections</a:t>
            </a:r>
            <a:br>
              <a:rPr lang="en-US" dirty="0" smtClean="0"/>
            </a:br>
            <a:r>
              <a:rPr lang="en-US" dirty="0" smtClean="0"/>
              <a:t>2011 Results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Elections 2010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Seats up for election</a:t>
            </a:r>
          </a:p>
          <a:p>
            <a:pPr lvl="1"/>
            <a:r>
              <a:rPr lang="en-US" dirty="0" smtClean="0"/>
              <a:t>4 seats from Sponsor Member Category</a:t>
            </a:r>
          </a:p>
          <a:p>
            <a:pPr lvl="1"/>
            <a:r>
              <a:rPr lang="en-US" dirty="0" smtClean="0"/>
              <a:t>1 seat from Co-Sponsor Member Category</a:t>
            </a:r>
          </a:p>
          <a:p>
            <a:r>
              <a:rPr lang="en-US" dirty="0" smtClean="0"/>
              <a:t>Development of Election Procedures</a:t>
            </a:r>
          </a:p>
          <a:p>
            <a:pPr lvl="1"/>
            <a:r>
              <a:rPr lang="en-US" dirty="0" smtClean="0"/>
              <a:t>First Draft Posted: Nov 10, 2010</a:t>
            </a:r>
          </a:p>
          <a:p>
            <a:pPr lvl="1"/>
            <a:r>
              <a:rPr lang="en-US" dirty="0" smtClean="0"/>
              <a:t>Final Procedures Posted: Nov 29, 2010</a:t>
            </a:r>
          </a:p>
          <a:p>
            <a:r>
              <a:rPr lang="en-US" dirty="0" smtClean="0"/>
              <a:t>Nominations Process</a:t>
            </a:r>
          </a:p>
          <a:p>
            <a:pPr lvl="1"/>
            <a:r>
              <a:rPr lang="en-CA" dirty="0" smtClean="0"/>
              <a:t>Nov 30, 2011 (Wed) – Nomination Period Begins</a:t>
            </a:r>
          </a:p>
          <a:p>
            <a:pPr lvl="1"/>
            <a:r>
              <a:rPr lang="en-CA" dirty="0" smtClean="0"/>
              <a:t>January 4, 2012 (Wed) – Nomination Period Ends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Procedures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686800" cy="5786437"/>
          </a:xfrm>
        </p:spPr>
        <p:txBody>
          <a:bodyPr/>
          <a:lstStyle/>
          <a:p>
            <a:r>
              <a:rPr lang="en-US" dirty="0" smtClean="0"/>
              <a:t>Nominations &amp; Voting Process (via email)</a:t>
            </a:r>
          </a:p>
          <a:p>
            <a:pPr lvl="1"/>
            <a:r>
              <a:rPr lang="en-US" dirty="0" smtClean="0"/>
              <a:t>Number of Eligible Members: 30</a:t>
            </a:r>
          </a:p>
          <a:p>
            <a:pPr lvl="1"/>
            <a:r>
              <a:rPr lang="en-US" dirty="0" smtClean="0"/>
              <a:t>Eligible No. of Nominations &amp; Seconds: No. of Vacancy in Category</a:t>
            </a:r>
          </a:p>
          <a:p>
            <a:pPr lvl="1"/>
            <a:r>
              <a:rPr lang="en-US" dirty="0" smtClean="0"/>
              <a:t>Eligible No. of Votes: No. of Vacancy in Category</a:t>
            </a:r>
            <a:endParaRPr lang="en-CA" dirty="0" smtClean="0"/>
          </a:p>
          <a:p>
            <a:pPr>
              <a:defRPr/>
            </a:pPr>
            <a:r>
              <a:rPr lang="en-CA" dirty="0" smtClean="0"/>
              <a:t>Sub-Regions (Sponsor Category):</a:t>
            </a:r>
          </a:p>
          <a:p>
            <a:pPr lvl="1">
              <a:defRPr/>
            </a:pPr>
            <a:r>
              <a:rPr lang="en-CA" dirty="0" smtClean="0"/>
              <a:t>At least 1 member from each of the 4 Sub-Regions</a:t>
            </a:r>
          </a:p>
          <a:p>
            <a:pPr lvl="2"/>
            <a:r>
              <a:rPr lang="en-CA" dirty="0" smtClean="0"/>
              <a:t>North and Northeast Asia</a:t>
            </a:r>
          </a:p>
          <a:p>
            <a:pPr lvl="2"/>
            <a:r>
              <a:rPr lang="en-CA" dirty="0" smtClean="0"/>
              <a:t>South and Southeast Asia</a:t>
            </a:r>
          </a:p>
          <a:p>
            <a:pPr lvl="2"/>
            <a:r>
              <a:rPr lang="en-CA" dirty="0" smtClean="0"/>
              <a:t>Middle East, Asia Minor and Eurasia</a:t>
            </a:r>
          </a:p>
          <a:p>
            <a:pPr lvl="2"/>
            <a:r>
              <a:rPr lang="en-CA" dirty="0" smtClean="0"/>
              <a:t>Australia and Pacific Asia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Nominations </a:t>
            </a:r>
            <a:r>
              <a:rPr lang="en-US" dirty="0" err="1" smtClean="0"/>
              <a:t>Recieved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Candidates Nominated: 5</a:t>
            </a:r>
          </a:p>
          <a:p>
            <a:pPr lvl="1"/>
            <a:r>
              <a:rPr lang="en-US" dirty="0" smtClean="0"/>
              <a:t>Sponsor Category: 4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Co-Sponsor Category: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0166" y="2132856"/>
          <a:ext cx="692948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2000264"/>
                <a:gridCol w="18573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Candidate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Nominated by: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Seconded by: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Helvetica" pitchFamily="34" charset="0"/>
                        </a:rPr>
                        <a:t>Stafford GUEST	IUSN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Helvetica" pitchFamily="34" charset="0"/>
                        </a:rPr>
                        <a:t>Foundation (.NU)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 smtClean="0">
                          <a:latin typeface="Helvetica" pitchFamily="34" charset="0"/>
                        </a:rPr>
                        <a:t>InternetNZ</a:t>
                      </a:r>
                      <a:r>
                        <a:rPr lang="en-CA" dirty="0" smtClean="0">
                          <a:latin typeface="Helvetica" pitchFamily="34" charset="0"/>
                        </a:rPr>
                        <a:t> (.NZ)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Alireza SALEH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JPRS</a:t>
                      </a:r>
                      <a:r>
                        <a:rPr lang="en-US" baseline="0" dirty="0" smtClean="0">
                          <a:latin typeface="Helvetica" pitchFamily="34" charset="0"/>
                        </a:rPr>
                        <a:t> (.JP)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KISA (.KR)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Dr. SIR Jae-</a:t>
                      </a:r>
                      <a:r>
                        <a:rPr lang="en-US" dirty="0" err="1" smtClean="0">
                          <a:latin typeface="Helvetica" pitchFamily="34" charset="0"/>
                        </a:rPr>
                        <a:t>Chul</a:t>
                      </a:r>
                      <a:r>
                        <a:rPr lang="en-US" dirty="0" smtClean="0">
                          <a:latin typeface="Helvetica" pitchFamily="34" charset="0"/>
                        </a:rPr>
                        <a:t> 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JPRS</a:t>
                      </a:r>
                      <a:r>
                        <a:rPr lang="en-US" baseline="0" dirty="0" smtClean="0">
                          <a:latin typeface="Helvetica" pitchFamily="34" charset="0"/>
                        </a:rPr>
                        <a:t> (.JP)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IRNIC (.IR)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Joel DISINI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latin typeface="Helvetica" pitchFamily="34" charset="0"/>
                        </a:rPr>
                        <a:t>DotPH</a:t>
                      </a:r>
                      <a:r>
                        <a:rPr lang="en-US" baseline="0" dirty="0" smtClean="0">
                          <a:latin typeface="Helvetica" pitchFamily="34" charset="0"/>
                        </a:rPr>
                        <a:t> </a:t>
                      </a:r>
                      <a:r>
                        <a:rPr lang="en-US" dirty="0" smtClean="0">
                          <a:latin typeface="Helvetica" pitchFamily="34" charset="0"/>
                        </a:rPr>
                        <a:t>(.PH)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JPRS (.JP)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00166" y="4797152"/>
          <a:ext cx="692948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2000264"/>
                <a:gridCol w="18573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Candidate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Nominated by: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Seconded by: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Che-Hoo CHENG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APNG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34" charset="0"/>
                        </a:rPr>
                        <a:t>IDRC/PAN</a:t>
                      </a:r>
                      <a:endParaRPr lang="en-CA" dirty="0">
                        <a:latin typeface="Helvetic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Process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Sponsor Members</a:t>
            </a:r>
          </a:p>
          <a:p>
            <a:pPr lvl="1"/>
            <a:r>
              <a:rPr lang="en-CA" dirty="0" smtClean="0"/>
              <a:t>Number of candidates (4) standing for election in the Sponsor Member category is equal to the number of vacancies in the category (4) </a:t>
            </a:r>
          </a:p>
          <a:p>
            <a:pPr lvl="1"/>
            <a:r>
              <a:rPr lang="en-US" dirty="0" smtClean="0"/>
              <a:t>No voting required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87"/>
          </a:xfrm>
        </p:spPr>
        <p:txBody>
          <a:bodyPr/>
          <a:lstStyle/>
          <a:p>
            <a:r>
              <a:rPr lang="en-US" dirty="0" smtClean="0"/>
              <a:t>Board Elections 2012 Results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63"/>
            <a:ext cx="9468544" cy="5286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Elected Board Members (serving until AGM 2014):</a:t>
            </a:r>
          </a:p>
          <a:p>
            <a:pPr lvl="1"/>
            <a:r>
              <a:rPr lang="en-US" dirty="0" smtClean="0"/>
              <a:t>Stafford GUEST (re-elected) – </a:t>
            </a:r>
            <a:r>
              <a:rPr lang="en-CA" dirty="0" smtClean="0"/>
              <a:t>Australia and Pacific Asia</a:t>
            </a:r>
            <a:endParaRPr lang="en-US" dirty="0" smtClean="0"/>
          </a:p>
          <a:p>
            <a:pPr lvl="1"/>
            <a:r>
              <a:rPr lang="en-US" dirty="0" smtClean="0"/>
              <a:t>Alireza SALEH	 (re-elected) – </a:t>
            </a:r>
            <a:r>
              <a:rPr lang="en-CA" dirty="0" smtClean="0"/>
              <a:t>Middle East, Asia Minor and Eurasia</a:t>
            </a:r>
            <a:endParaRPr lang="en-US" dirty="0" smtClean="0"/>
          </a:p>
          <a:p>
            <a:pPr lvl="1"/>
            <a:r>
              <a:rPr lang="en-US" dirty="0" smtClean="0"/>
              <a:t>Dr. SIR Jae-</a:t>
            </a:r>
            <a:r>
              <a:rPr lang="en-US" dirty="0" err="1" smtClean="0"/>
              <a:t>Chul</a:t>
            </a:r>
            <a:r>
              <a:rPr lang="en-US" dirty="0" smtClean="0"/>
              <a:t>(re-elected) – North &amp; North East Asia</a:t>
            </a:r>
          </a:p>
          <a:p>
            <a:pPr lvl="1"/>
            <a:r>
              <a:rPr lang="en-US" dirty="0" smtClean="0"/>
              <a:t>Joel DISINI 	 (re-elected) – South &amp; South East Asia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Elected Board Members</a:t>
            </a:r>
            <a:br>
              <a:rPr lang="en-US" dirty="0" smtClean="0"/>
            </a:br>
            <a:r>
              <a:rPr lang="en-US" dirty="0" smtClean="0"/>
              <a:t>(serving until AGM 2013):</a:t>
            </a:r>
          </a:p>
          <a:p>
            <a:pPr lvl="1"/>
            <a:r>
              <a:rPr lang="en-US" dirty="0" smtClean="0"/>
              <a:t>Atsushi ENDO 		 – North &amp; North East Asia</a:t>
            </a:r>
          </a:p>
          <a:p>
            <a:pPr lvl="1"/>
            <a:r>
              <a:rPr lang="en-US" dirty="0" smtClean="0"/>
              <a:t>LIM Choon Sai 		 – South &amp; South East Asia</a:t>
            </a:r>
          </a:p>
          <a:p>
            <a:pPr lvl="1"/>
            <a:r>
              <a:rPr lang="en-US" dirty="0" smtClean="0"/>
              <a:t>Tommy MATSUMOTO	 – North &amp; North East Asia</a:t>
            </a:r>
          </a:p>
          <a:p>
            <a:pPr lvl="1"/>
            <a:r>
              <a:rPr lang="en-US" dirty="0" smtClean="0"/>
              <a:t>Dr. THAM Yiu Kwok	 – North &amp; North East Asia</a:t>
            </a:r>
          </a:p>
          <a:p>
            <a:pPr lvl="1"/>
            <a:r>
              <a:rPr lang="en-US" dirty="0" smtClean="0"/>
              <a:t>Xiaodong LEE		 – North &amp; North East Asia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012"/>
            <a:ext cx="8229600" cy="725487"/>
          </a:xfrm>
        </p:spPr>
        <p:txBody>
          <a:bodyPr/>
          <a:lstStyle/>
          <a:p>
            <a:r>
              <a:rPr lang="en-US" dirty="0" smtClean="0"/>
              <a:t>Member Resolution: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118"/>
            <a:ext cx="8229600" cy="5233194"/>
          </a:xfrm>
        </p:spPr>
        <p:txBody>
          <a:bodyPr/>
          <a:lstStyle/>
          <a:p>
            <a:r>
              <a:rPr lang="en-US" dirty="0" smtClean="0"/>
              <a:t>Ratification of the Board Election 2011 Results. Congratulate all Elected Candidates</a:t>
            </a:r>
          </a:p>
          <a:p>
            <a:pPr lvl="1"/>
            <a:r>
              <a:rPr lang="en-US" dirty="0" smtClean="0"/>
              <a:t>Stafford GUEST	(re-elected)</a:t>
            </a:r>
          </a:p>
          <a:p>
            <a:pPr lvl="1"/>
            <a:r>
              <a:rPr lang="en-US" dirty="0" smtClean="0"/>
              <a:t>Alireza SALEH	(re-elected)</a:t>
            </a:r>
          </a:p>
          <a:p>
            <a:pPr lvl="1"/>
            <a:r>
              <a:rPr lang="en-US" dirty="0" smtClean="0"/>
              <a:t>Dr. SIR Jae-</a:t>
            </a:r>
            <a:r>
              <a:rPr lang="en-US" dirty="0" err="1" smtClean="0"/>
              <a:t>Chul</a:t>
            </a:r>
            <a:r>
              <a:rPr lang="en-US" dirty="0" smtClean="0"/>
              <a:t>	(re-elected)</a:t>
            </a:r>
          </a:p>
          <a:p>
            <a:pPr lvl="1"/>
            <a:r>
              <a:rPr lang="en-US" dirty="0" smtClean="0"/>
              <a:t>Joel DISINI 		(re-elected)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5144"/>
            <a:ext cx="9144000" cy="1867648"/>
          </a:xfrm>
        </p:spPr>
        <p:txBody>
          <a:bodyPr/>
          <a:lstStyle/>
          <a:p>
            <a:r>
              <a:rPr lang="en-CA" dirty="0" smtClean="0"/>
              <a:t>The </a:t>
            </a:r>
            <a:r>
              <a:rPr lang="en-CA" dirty="0" smtClean="0">
                <a:solidFill>
                  <a:srgbClr val="92D050"/>
                </a:solidFill>
                <a:latin typeface="Helvetica-Black" pitchFamily="34" charset="0"/>
              </a:rPr>
              <a:t>MVP</a:t>
            </a:r>
            <a:r>
              <a:rPr lang="en-CA" dirty="0" smtClean="0"/>
              <a:t> of the .Asia Bidding Team,</a:t>
            </a:r>
            <a:br>
              <a:rPr lang="en-CA" dirty="0" smtClean="0"/>
            </a:br>
            <a:r>
              <a:rPr lang="en-CA" sz="3200" dirty="0" smtClean="0"/>
              <a:t>The Guiding Light and the </a:t>
            </a:r>
            <a:r>
              <a:rPr lang="en-CA" sz="3200" dirty="0" smtClean="0">
                <a:solidFill>
                  <a:srgbClr val="92D050"/>
                </a:solidFill>
              </a:rPr>
              <a:t>Father of DotAsia:</a:t>
            </a:r>
            <a:r>
              <a:rPr lang="en-CA" dirty="0" smtClean="0">
                <a:solidFill>
                  <a:srgbClr val="92D050"/>
                </a:solidFill>
              </a:rPr>
              <a:t/>
            </a:r>
            <a:br>
              <a:rPr lang="en-CA" dirty="0" smtClean="0">
                <a:solidFill>
                  <a:srgbClr val="92D050"/>
                </a:solidFill>
              </a:rPr>
            </a:br>
            <a:r>
              <a:rPr lang="en-CA" sz="4400" dirty="0" smtClean="0">
                <a:solidFill>
                  <a:srgbClr val="92D050"/>
                </a:solidFill>
                <a:latin typeface="Helvetica-Black" pitchFamily="34" charset="0"/>
              </a:rPr>
              <a:t>Thank You! </a:t>
            </a:r>
            <a:r>
              <a:rPr lang="en-CA" sz="4400" dirty="0" smtClean="0">
                <a:latin typeface="Helvetica-Black" pitchFamily="34" charset="0"/>
              </a:rPr>
              <a:t>Che-Hoo Cheng</a:t>
            </a:r>
            <a:endParaRPr lang="en-CA" dirty="0">
              <a:latin typeface="Helvetica-Black" pitchFamily="34" charset="0"/>
            </a:endParaRP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 b="11801"/>
          <a:stretch>
            <a:fillRect/>
          </a:stretch>
        </p:blipFill>
        <p:spPr bwMode="auto">
          <a:xfrm>
            <a:off x="0" y="-1539552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8-10-02-DotAsiaRetre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ppt6B8F.tmp</Template>
  <TotalTime>10493</TotalTime>
  <Words>2367</Words>
  <Application>Microsoft Office PowerPoint</Application>
  <PresentationFormat>On-screen Show (4:3)</PresentationFormat>
  <Paragraphs>661</Paragraphs>
  <Slides>111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2008-10-02-DotAsiaRetreat</vt:lpstr>
      <vt:lpstr>Microsoft Office Excel 97-2003 Worksheet</vt:lpstr>
      <vt:lpstr>Slide 1</vt:lpstr>
      <vt:lpstr>Overview</vt:lpstr>
      <vt:lpstr>Exciting .Asia Adoption</vt:lpstr>
      <vt:lpstr>Growing .Asia Footprint</vt:lpstr>
      <vt:lpstr>.Asia in Beijing</vt:lpstr>
      <vt:lpstr>.Asia in Tokyo</vt:lpstr>
      <vt:lpstr>.Asia in Seoul</vt:lpstr>
      <vt:lpstr>.Asia in New Delhi</vt:lpstr>
      <vt:lpstr>.Asia on Products</vt:lpstr>
      <vt:lpstr>Magazines Launching with .Asia Domain</vt:lpstr>
      <vt:lpstr>www.isoi.asia</vt:lpstr>
      <vt:lpstr>www.avex.asia</vt:lpstr>
      <vt:lpstr>www.KMTV.asia</vt:lpstr>
      <vt:lpstr>World Hosting Day selects WHD.Asia</vt:lpstr>
      <vt:lpstr>Asian Marketing Effectiveness Festival selects AME.asia domain</vt:lpstr>
      <vt:lpstr>Asian Banks Trust .Asia</vt:lpstr>
      <vt:lpstr>www.FutureGov.asia</vt:lpstr>
      <vt:lpstr>www.CDIA.asia</vt:lpstr>
      <vt:lpstr>www.development.asia</vt:lpstr>
      <vt:lpstr>DotAsia in 2012</vt:lpstr>
      <vt:lpstr>DotAsia Strategic Directives 2010</vt:lpstr>
      <vt:lpstr>Strategic Community Contributions</vt:lpstr>
      <vt:lpstr>Channel Development</vt:lpstr>
      <vt:lpstr>Slide 24</vt:lpstr>
      <vt:lpstr>DotAsia Strategic Directives 2011</vt:lpstr>
      <vt:lpstr>Multi-Dimensional Growth</vt:lpstr>
      <vt:lpstr>Slide 27</vt:lpstr>
      <vt:lpstr>CJK IDN GoLive: June 21, 2012</vt:lpstr>
      <vt:lpstr>New Domain Registrations Growth</vt:lpstr>
      <vt:lpstr>Growth: Actual vs. Projections</vt:lpstr>
      <vt:lpstr>Growth Stimulation Programs</vt:lpstr>
      <vt:lpstr>Slide 32</vt:lpstr>
      <vt:lpstr>Top New Creates by Country (2011)</vt:lpstr>
      <vt:lpstr>Steady Growth in Domain Registration</vt:lpstr>
      <vt:lpstr>Horizontal Development</vt:lpstr>
      <vt:lpstr>Slide 36</vt:lpstr>
      <vt:lpstr>Leveraging DotAsia’s New gTLD Knowledge &amp; Experience</vt:lpstr>
      <vt:lpstr>Namesphere名天科建 </vt:lpstr>
      <vt:lpstr>Slide 39</vt:lpstr>
      <vt:lpstr>Vertical Development</vt:lpstr>
      <vt:lpstr>Slide 41</vt:lpstr>
      <vt:lpstr>Asia Pacific Domain Exchange</vt:lpstr>
      <vt:lpstr>Why APTLD + DotAsia</vt:lpstr>
      <vt:lpstr>Diversification</vt:lpstr>
      <vt:lpstr>OKO.Asia</vt:lpstr>
      <vt:lpstr>Commercialization Value</vt:lpstr>
      <vt:lpstr>Personal Cloud &amp; Mobile App</vt:lpstr>
      <vt:lpstr>Multi-Dimensional Growth</vt:lpstr>
      <vt:lpstr>Registrar Promotion</vt:lpstr>
      <vt:lpstr>Price Promo Program</vt:lpstr>
      <vt:lpstr>Promo outlet</vt:lpstr>
      <vt:lpstr>Slide 52</vt:lpstr>
      <vt:lpstr>WHD.asia / Internetshow / CMMA …</vt:lpstr>
      <vt:lpstr>591.Asia</vt:lpstr>
      <vt:lpstr>591.Asia for 2012</vt:lpstr>
      <vt:lpstr>IDN.asia</vt:lpstr>
      <vt:lpstr>Domains.asia</vt:lpstr>
      <vt:lpstr>Membership,  Community &amp; Projects</vt:lpstr>
      <vt:lpstr>Membership</vt:lpstr>
      <vt:lpstr>Advisory Council</vt:lpstr>
      <vt:lpstr>Participation</vt:lpstr>
      <vt:lpstr>New gTLD -- Geographic names</vt:lpstr>
      <vt:lpstr>rIGF.asia (APrIGF)</vt:lpstr>
      <vt:lpstr>Community.asia</vt:lpstr>
      <vt:lpstr>Community Initiatives</vt:lpstr>
      <vt:lpstr>Slide 66</vt:lpstr>
      <vt:lpstr>Slide 67</vt:lpstr>
      <vt:lpstr>Slide 68</vt:lpstr>
      <vt:lpstr>Community Contributions</vt:lpstr>
      <vt:lpstr>Update from Registry Technology provider: Afilias</vt:lpstr>
      <vt:lpstr>Overview</vt:lpstr>
      <vt:lpstr>.Asia Financial Report</vt:lpstr>
      <vt:lpstr>Financial Report</vt:lpstr>
      <vt:lpstr>Financial Report </vt:lpstr>
      <vt:lpstr>Slide 75</vt:lpstr>
      <vt:lpstr>Income Statement   (Oct 1, 10 to Sep 30, 11)</vt:lpstr>
      <vt:lpstr>Income Statement   (Cont'd)</vt:lpstr>
      <vt:lpstr>Balance Sheet   (as at Sep 30, 11)</vt:lpstr>
      <vt:lpstr>Balance Sheet   (as at Sep 30, 11)</vt:lpstr>
      <vt:lpstr>Balance Sheet (Cont'd)</vt:lpstr>
      <vt:lpstr>Equity</vt:lpstr>
      <vt:lpstr>Summary</vt:lpstr>
      <vt:lpstr>Operating Expenses</vt:lpstr>
      <vt:lpstr>Contributions to Community</vt:lpstr>
      <vt:lpstr>Accounting for Contributions</vt:lpstr>
      <vt:lpstr>Expenses (Breakdown)</vt:lpstr>
      <vt:lpstr>Investment Portfolio (Current)</vt:lpstr>
      <vt:lpstr>Investment Portfolio (Breakdown)</vt:lpstr>
      <vt:lpstr>Investment Portfolio (Performance)</vt:lpstr>
      <vt:lpstr>Thank You!</vt:lpstr>
      <vt:lpstr>Overview</vt:lpstr>
      <vt:lpstr>Ratification of Board Elections 2011 Results</vt:lpstr>
      <vt:lpstr>Board Elections 2010</vt:lpstr>
      <vt:lpstr>Highlights of Procedures</vt:lpstr>
      <vt:lpstr>Nominations Recieved</vt:lpstr>
      <vt:lpstr>Voting Process</vt:lpstr>
      <vt:lpstr>Board Elections 2012 Results</vt:lpstr>
      <vt:lpstr>Member Resolution:</vt:lpstr>
      <vt:lpstr>The MVP of the .Asia Bidding Team, The Guiding Light and the Father of DotAsia: Thank You! Che-Hoo Cheng</vt:lpstr>
      <vt:lpstr>By Elections Process</vt:lpstr>
      <vt:lpstr>By Elections Schedule:</vt:lpstr>
      <vt:lpstr>Strategic Directives for 2012</vt:lpstr>
      <vt:lpstr>2011: A Year of Exploration</vt:lpstr>
      <vt:lpstr>2012: A Year of Investment</vt:lpstr>
      <vt:lpstr>1 &amp; 2 Character .Asia Domains</vt:lpstr>
      <vt:lpstr>Startup Phases for 1&amp;2 Char .Asia</vt:lpstr>
      <vt:lpstr>Budget Development</vt:lpstr>
      <vt:lpstr>Distribution of Expenses</vt:lpstr>
      <vt:lpstr>Projections &amp; Approaches</vt:lpstr>
      <vt:lpstr>Every .Asia Domain Contributes to Internet Development in Asia</vt:lpstr>
      <vt:lpstr>Slide 111</vt:lpstr>
    </vt:vector>
  </TitlesOfParts>
  <Company>DotAsia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Edmon Chung</dc:creator>
  <cp:lastModifiedBy>Edmon Chung</cp:lastModifiedBy>
  <cp:revision>350</cp:revision>
  <dcterms:created xsi:type="dcterms:W3CDTF">2008-10-04T10:29:06Z</dcterms:created>
  <dcterms:modified xsi:type="dcterms:W3CDTF">2012-06-09T23:27:07Z</dcterms:modified>
</cp:coreProperties>
</file>