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ppt/charts/chart2.xml" ContentType="application/vnd.openxmlformats-officedocument.drawingml.chart+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Default Extension="xls" ContentType="application/vnd.ms-exce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0"/>
  </p:notesMasterIdLst>
  <p:sldIdLst>
    <p:sldId id="608" r:id="rId2"/>
    <p:sldId id="676" r:id="rId3"/>
    <p:sldId id="614" r:id="rId4"/>
    <p:sldId id="615" r:id="rId5"/>
    <p:sldId id="619" r:id="rId6"/>
    <p:sldId id="617" r:id="rId7"/>
    <p:sldId id="620" r:id="rId8"/>
    <p:sldId id="621" r:id="rId9"/>
    <p:sldId id="625" r:id="rId10"/>
    <p:sldId id="634" r:id="rId11"/>
    <p:sldId id="633" r:id="rId12"/>
    <p:sldId id="730" r:id="rId13"/>
    <p:sldId id="591" r:id="rId14"/>
    <p:sldId id="626" r:id="rId15"/>
    <p:sldId id="731" r:id="rId16"/>
    <p:sldId id="627" r:id="rId17"/>
    <p:sldId id="628" r:id="rId18"/>
    <p:sldId id="629" r:id="rId19"/>
    <p:sldId id="592" r:id="rId20"/>
    <p:sldId id="630" r:id="rId21"/>
    <p:sldId id="631" r:id="rId22"/>
    <p:sldId id="589" r:id="rId23"/>
    <p:sldId id="675" r:id="rId24"/>
    <p:sldId id="636" r:id="rId25"/>
    <p:sldId id="637" r:id="rId26"/>
    <p:sldId id="624" r:id="rId27"/>
    <p:sldId id="677" r:id="rId28"/>
    <p:sldId id="649" r:id="rId29"/>
    <p:sldId id="684" r:id="rId30"/>
    <p:sldId id="680" r:id="rId31"/>
    <p:sldId id="678" r:id="rId32"/>
    <p:sldId id="679" r:id="rId33"/>
    <p:sldId id="685" r:id="rId34"/>
    <p:sldId id="681" r:id="rId35"/>
    <p:sldId id="682" r:id="rId36"/>
    <p:sldId id="688" r:id="rId37"/>
    <p:sldId id="686" r:id="rId38"/>
    <p:sldId id="687" r:id="rId39"/>
    <p:sldId id="732" r:id="rId40"/>
    <p:sldId id="733" r:id="rId41"/>
    <p:sldId id="734" r:id="rId42"/>
    <p:sldId id="735" r:id="rId43"/>
    <p:sldId id="736" r:id="rId44"/>
    <p:sldId id="737" r:id="rId45"/>
    <p:sldId id="738" r:id="rId46"/>
    <p:sldId id="739" r:id="rId47"/>
    <p:sldId id="740" r:id="rId48"/>
    <p:sldId id="741" r:id="rId49"/>
    <p:sldId id="742" r:id="rId50"/>
    <p:sldId id="743" r:id="rId51"/>
    <p:sldId id="744" r:id="rId52"/>
    <p:sldId id="689" r:id="rId53"/>
    <p:sldId id="728" r:id="rId54"/>
    <p:sldId id="729" r:id="rId55"/>
    <p:sldId id="690" r:id="rId56"/>
    <p:sldId id="719" r:id="rId57"/>
    <p:sldId id="720" r:id="rId58"/>
    <p:sldId id="721" r:id="rId59"/>
    <p:sldId id="694" r:id="rId60"/>
    <p:sldId id="722" r:id="rId61"/>
    <p:sldId id="723" r:id="rId62"/>
    <p:sldId id="695" r:id="rId63"/>
    <p:sldId id="726" r:id="rId64"/>
    <p:sldId id="693" r:id="rId65"/>
    <p:sldId id="745" r:id="rId66"/>
    <p:sldId id="692" r:id="rId67"/>
    <p:sldId id="724" r:id="rId68"/>
    <p:sldId id="727" r:id="rId69"/>
    <p:sldId id="698" r:id="rId70"/>
    <p:sldId id="691" r:id="rId71"/>
    <p:sldId id="716" r:id="rId72"/>
    <p:sldId id="696" r:id="rId73"/>
    <p:sldId id="712" r:id="rId74"/>
    <p:sldId id="713" r:id="rId75"/>
    <p:sldId id="714" r:id="rId76"/>
    <p:sldId id="715" r:id="rId77"/>
    <p:sldId id="717" r:id="rId78"/>
    <p:sldId id="697" r:id="rId79"/>
    <p:sldId id="707" r:id="rId80"/>
    <p:sldId id="718" r:id="rId81"/>
    <p:sldId id="701" r:id="rId82"/>
    <p:sldId id="702" r:id="rId83"/>
    <p:sldId id="706" r:id="rId84"/>
    <p:sldId id="703" r:id="rId85"/>
    <p:sldId id="704" r:id="rId86"/>
    <p:sldId id="705" r:id="rId87"/>
    <p:sldId id="422" r:id="rId88"/>
    <p:sldId id="403" r:id="rId89"/>
  </p:sldIdLst>
  <p:sldSz cx="9144000" cy="6858000" type="screen4x3"/>
  <p:notesSz cx="6400800" cy="8686800"/>
  <p:defaultTextStyle>
    <a:defPPr>
      <a:defRPr lang="en-US"/>
    </a:defPPr>
    <a:lvl1pPr algn="l" rtl="0" fontAlgn="base">
      <a:spcBef>
        <a:spcPct val="0"/>
      </a:spcBef>
      <a:spcAft>
        <a:spcPct val="0"/>
      </a:spcAft>
      <a:defRPr kumimoji="1" kern="1200">
        <a:solidFill>
          <a:schemeClr val="tx1"/>
        </a:solidFill>
        <a:latin typeface="Arial" pitchFamily="34" charset="0"/>
        <a:ea typeface="新細明體" pitchFamily="18" charset="-120"/>
        <a:cs typeface="Arial" pitchFamily="34" charset="0"/>
      </a:defRPr>
    </a:lvl1pPr>
    <a:lvl2pPr marL="457200" algn="l" rtl="0" fontAlgn="base">
      <a:spcBef>
        <a:spcPct val="0"/>
      </a:spcBef>
      <a:spcAft>
        <a:spcPct val="0"/>
      </a:spcAft>
      <a:defRPr kumimoji="1" kern="1200">
        <a:solidFill>
          <a:schemeClr val="tx1"/>
        </a:solidFill>
        <a:latin typeface="Arial" pitchFamily="34" charset="0"/>
        <a:ea typeface="新細明體" pitchFamily="18" charset="-120"/>
        <a:cs typeface="Arial" pitchFamily="34" charset="0"/>
      </a:defRPr>
    </a:lvl2pPr>
    <a:lvl3pPr marL="914400" algn="l" rtl="0" fontAlgn="base">
      <a:spcBef>
        <a:spcPct val="0"/>
      </a:spcBef>
      <a:spcAft>
        <a:spcPct val="0"/>
      </a:spcAft>
      <a:defRPr kumimoji="1" kern="1200">
        <a:solidFill>
          <a:schemeClr val="tx1"/>
        </a:solidFill>
        <a:latin typeface="Arial" pitchFamily="34" charset="0"/>
        <a:ea typeface="新細明體" pitchFamily="18" charset="-120"/>
        <a:cs typeface="Arial" pitchFamily="34" charset="0"/>
      </a:defRPr>
    </a:lvl3pPr>
    <a:lvl4pPr marL="1371600" algn="l" rtl="0" fontAlgn="base">
      <a:spcBef>
        <a:spcPct val="0"/>
      </a:spcBef>
      <a:spcAft>
        <a:spcPct val="0"/>
      </a:spcAft>
      <a:defRPr kumimoji="1" kern="1200">
        <a:solidFill>
          <a:schemeClr val="tx1"/>
        </a:solidFill>
        <a:latin typeface="Arial" pitchFamily="34" charset="0"/>
        <a:ea typeface="新細明體" pitchFamily="18" charset="-120"/>
        <a:cs typeface="Arial" pitchFamily="34" charset="0"/>
      </a:defRPr>
    </a:lvl4pPr>
    <a:lvl5pPr marL="1828800" algn="l" rtl="0" fontAlgn="base">
      <a:spcBef>
        <a:spcPct val="0"/>
      </a:spcBef>
      <a:spcAft>
        <a:spcPct val="0"/>
      </a:spcAft>
      <a:defRPr kumimoji="1" kern="1200">
        <a:solidFill>
          <a:schemeClr val="tx1"/>
        </a:solidFill>
        <a:latin typeface="Arial" pitchFamily="34" charset="0"/>
        <a:ea typeface="新細明體" pitchFamily="18" charset="-120"/>
        <a:cs typeface="Arial" pitchFamily="34" charset="0"/>
      </a:defRPr>
    </a:lvl5pPr>
    <a:lvl6pPr marL="2286000" algn="l" defTabSz="914400" rtl="0" eaLnBrk="1" latinLnBrk="0" hangingPunct="1">
      <a:defRPr kumimoji="1" kern="1200">
        <a:solidFill>
          <a:schemeClr val="tx1"/>
        </a:solidFill>
        <a:latin typeface="Arial" pitchFamily="34" charset="0"/>
        <a:ea typeface="新細明體" pitchFamily="18" charset="-120"/>
        <a:cs typeface="Arial" pitchFamily="34" charset="0"/>
      </a:defRPr>
    </a:lvl6pPr>
    <a:lvl7pPr marL="2743200" algn="l" defTabSz="914400" rtl="0" eaLnBrk="1" latinLnBrk="0" hangingPunct="1">
      <a:defRPr kumimoji="1" kern="1200">
        <a:solidFill>
          <a:schemeClr val="tx1"/>
        </a:solidFill>
        <a:latin typeface="Arial" pitchFamily="34" charset="0"/>
        <a:ea typeface="新細明體" pitchFamily="18" charset="-120"/>
        <a:cs typeface="Arial" pitchFamily="34" charset="0"/>
      </a:defRPr>
    </a:lvl7pPr>
    <a:lvl8pPr marL="3200400" algn="l" defTabSz="914400" rtl="0" eaLnBrk="1" latinLnBrk="0" hangingPunct="1">
      <a:defRPr kumimoji="1" kern="1200">
        <a:solidFill>
          <a:schemeClr val="tx1"/>
        </a:solidFill>
        <a:latin typeface="Arial" pitchFamily="34" charset="0"/>
        <a:ea typeface="新細明體" pitchFamily="18" charset="-120"/>
        <a:cs typeface="Arial" pitchFamily="34" charset="0"/>
      </a:defRPr>
    </a:lvl8pPr>
    <a:lvl9pPr marL="3657600" algn="l" defTabSz="914400" rtl="0" eaLnBrk="1" latinLnBrk="0" hangingPunct="1">
      <a:defRPr kumimoji="1" kern="1200">
        <a:solidFill>
          <a:schemeClr val="tx1"/>
        </a:solidFill>
        <a:latin typeface="Arial" pitchFamily="34" charset="0"/>
        <a:ea typeface="新細明體" pitchFamily="18" charset="-120"/>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9D9D9D"/>
    <a:srgbClr val="A7A7A7"/>
    <a:srgbClr val="B2B2B2"/>
    <a:srgbClr val="E51F95"/>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03" autoAdjust="0"/>
    <p:restoredTop sz="95754" autoAdjust="0"/>
  </p:normalViewPr>
  <p:slideViewPr>
    <p:cSldViewPr>
      <p:cViewPr varScale="1">
        <p:scale>
          <a:sx n="59" d="100"/>
          <a:sy n="59" d="100"/>
        </p:scale>
        <p:origin x="-84" y="-216"/>
      </p:cViewPr>
      <p:guideLst>
        <p:guide orient="horz" pos="2160"/>
        <p:guide pos="2880"/>
      </p:guideLst>
    </p:cSldViewPr>
  </p:slideViewPr>
  <p:outlineViewPr>
    <p:cViewPr>
      <p:scale>
        <a:sx n="33" d="100"/>
        <a:sy n="33" d="100"/>
      </p:scale>
      <p:origin x="0" y="15042"/>
    </p:cViewPr>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SER\Documents\ASIA\2009%20DotAsia\Domains\ASIA-market_share_by_country-by-2008-12.csv"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USER\Documents\ASIA\2009%20DotAsia\Domains\ASIA-market_share_by_country-by-2008-12.csv"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CA"/>
  <c:chart>
    <c:view3D>
      <c:rAngAx val="1"/>
    </c:view3D>
    <c:plotArea>
      <c:layout/>
      <c:bar3DChart>
        <c:barDir val="col"/>
        <c:grouping val="clustered"/>
        <c:ser>
          <c:idx val="0"/>
          <c:order val="0"/>
          <c:cat>
            <c:strRef>
              <c:f>'Sheet1 (2)'!$A$3:$A$14</c:f>
              <c:strCache>
                <c:ptCount val="12"/>
                <c:pt idx="0">
                  <c:v>Australia  </c:v>
                </c:pt>
                <c:pt idx="1">
                  <c:v>United States </c:v>
                </c:pt>
                <c:pt idx="2">
                  <c:v>Germany </c:v>
                </c:pt>
                <c:pt idx="3">
                  <c:v>China </c:v>
                </c:pt>
                <c:pt idx="4">
                  <c:v>Switzerland </c:v>
                </c:pt>
                <c:pt idx="5">
                  <c:v>United Kingdom </c:v>
                </c:pt>
                <c:pt idx="6">
                  <c:v>India </c:v>
                </c:pt>
                <c:pt idx="7">
                  <c:v>Japan </c:v>
                </c:pt>
                <c:pt idx="8">
                  <c:v>Hong Kong </c:v>
                </c:pt>
                <c:pt idx="9">
                  <c:v>Thailand </c:v>
                </c:pt>
                <c:pt idx="10">
                  <c:v>Canada </c:v>
                </c:pt>
                <c:pt idx="11">
                  <c:v>France </c:v>
                </c:pt>
              </c:strCache>
            </c:strRef>
          </c:cat>
          <c:val>
            <c:numRef>
              <c:f>'Sheet1 (2)'!$B$3:$B$14</c:f>
              <c:numCache>
                <c:formatCode>General</c:formatCode>
                <c:ptCount val="12"/>
                <c:pt idx="0">
                  <c:v>18233</c:v>
                </c:pt>
                <c:pt idx="1">
                  <c:v>15665</c:v>
                </c:pt>
                <c:pt idx="2">
                  <c:v>14808</c:v>
                </c:pt>
                <c:pt idx="3">
                  <c:v>12553</c:v>
                </c:pt>
                <c:pt idx="4">
                  <c:v>6168</c:v>
                </c:pt>
                <c:pt idx="5">
                  <c:v>5742</c:v>
                </c:pt>
                <c:pt idx="6">
                  <c:v>5634</c:v>
                </c:pt>
                <c:pt idx="7">
                  <c:v>4887</c:v>
                </c:pt>
                <c:pt idx="8">
                  <c:v>4594</c:v>
                </c:pt>
                <c:pt idx="9">
                  <c:v>4414</c:v>
                </c:pt>
                <c:pt idx="10">
                  <c:v>3553</c:v>
                </c:pt>
                <c:pt idx="11">
                  <c:v>2940</c:v>
                </c:pt>
              </c:numCache>
            </c:numRef>
          </c:val>
        </c:ser>
        <c:shape val="box"/>
        <c:axId val="245483776"/>
        <c:axId val="259080576"/>
        <c:axId val="0"/>
      </c:bar3DChart>
      <c:catAx>
        <c:axId val="245483776"/>
        <c:scaling>
          <c:orientation val="minMax"/>
        </c:scaling>
        <c:axPos val="b"/>
        <c:tickLblPos val="nextTo"/>
        <c:txPr>
          <a:bodyPr/>
          <a:lstStyle/>
          <a:p>
            <a:pPr>
              <a:defRPr lang="ja-JP" sz="1600"/>
            </a:pPr>
            <a:endParaRPr lang="en-US"/>
          </a:p>
        </c:txPr>
        <c:crossAx val="259080576"/>
        <c:crosses val="autoZero"/>
        <c:auto val="1"/>
        <c:lblAlgn val="ctr"/>
        <c:lblOffset val="100"/>
      </c:catAx>
      <c:valAx>
        <c:axId val="259080576"/>
        <c:scaling>
          <c:orientation val="minMax"/>
        </c:scaling>
        <c:axPos val="l"/>
        <c:majorGridlines/>
        <c:numFmt formatCode="General" sourceLinked="1"/>
        <c:tickLblPos val="nextTo"/>
        <c:txPr>
          <a:bodyPr/>
          <a:lstStyle/>
          <a:p>
            <a:pPr>
              <a:defRPr lang="ja-JP" sz="1400"/>
            </a:pPr>
            <a:endParaRPr lang="en-US"/>
          </a:p>
        </c:txPr>
        <c:crossAx val="245483776"/>
        <c:crosses val="autoZero"/>
        <c:crossBetween val="between"/>
      </c:valAx>
    </c:plotArea>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CA"/>
  <c:chart>
    <c:view3D>
      <c:rAngAx val="1"/>
    </c:view3D>
    <c:plotArea>
      <c:layout/>
      <c:bar3DChart>
        <c:barDir val="col"/>
        <c:grouping val="clustered"/>
        <c:ser>
          <c:idx val="0"/>
          <c:order val="0"/>
          <c:cat>
            <c:strRef>
              <c:f>'Sheet1 (2)'!$A$31:$A$42</c:f>
              <c:strCache>
                <c:ptCount val="12"/>
                <c:pt idx="0">
                  <c:v>China  </c:v>
                </c:pt>
                <c:pt idx="1">
                  <c:v>Australia </c:v>
                </c:pt>
                <c:pt idx="2">
                  <c:v>Germany </c:v>
                </c:pt>
                <c:pt idx="3">
                  <c:v>United States </c:v>
                </c:pt>
                <c:pt idx="4">
                  <c:v>United Kingdom </c:v>
                </c:pt>
                <c:pt idx="5">
                  <c:v>Japan </c:v>
                </c:pt>
                <c:pt idx="6">
                  <c:v>India </c:v>
                </c:pt>
                <c:pt idx="7">
                  <c:v>France </c:v>
                </c:pt>
                <c:pt idx="8">
                  <c:v>Hong Kong </c:v>
                </c:pt>
                <c:pt idx="9">
                  <c:v>Singapore </c:v>
                </c:pt>
                <c:pt idx="10">
                  <c:v>Korea, Republic of </c:v>
                </c:pt>
                <c:pt idx="11">
                  <c:v>Netherlands </c:v>
                </c:pt>
              </c:strCache>
            </c:strRef>
          </c:cat>
          <c:val>
            <c:numRef>
              <c:f>'Sheet1 (2)'!$B$31:$B$42</c:f>
              <c:numCache>
                <c:formatCode>General</c:formatCode>
                <c:ptCount val="12"/>
                <c:pt idx="0">
                  <c:v>2979</c:v>
                </c:pt>
                <c:pt idx="1">
                  <c:v>2755</c:v>
                </c:pt>
                <c:pt idx="2">
                  <c:v>2529</c:v>
                </c:pt>
                <c:pt idx="3">
                  <c:v>2136</c:v>
                </c:pt>
                <c:pt idx="4">
                  <c:v>1680</c:v>
                </c:pt>
                <c:pt idx="5">
                  <c:v>1362</c:v>
                </c:pt>
                <c:pt idx="6">
                  <c:v>1212</c:v>
                </c:pt>
                <c:pt idx="7">
                  <c:v>1147</c:v>
                </c:pt>
                <c:pt idx="8">
                  <c:v>1084</c:v>
                </c:pt>
                <c:pt idx="9">
                  <c:v>1070</c:v>
                </c:pt>
                <c:pt idx="10">
                  <c:v>1005</c:v>
                </c:pt>
                <c:pt idx="11">
                  <c:v>929</c:v>
                </c:pt>
              </c:numCache>
            </c:numRef>
          </c:val>
        </c:ser>
        <c:shape val="box"/>
        <c:axId val="261007616"/>
        <c:axId val="261346432"/>
        <c:axId val="0"/>
      </c:bar3DChart>
      <c:catAx>
        <c:axId val="261007616"/>
        <c:scaling>
          <c:orientation val="minMax"/>
        </c:scaling>
        <c:axPos val="b"/>
        <c:tickLblPos val="nextTo"/>
        <c:txPr>
          <a:bodyPr/>
          <a:lstStyle/>
          <a:p>
            <a:pPr>
              <a:defRPr lang="ja-JP" sz="1600"/>
            </a:pPr>
            <a:endParaRPr lang="en-US"/>
          </a:p>
        </c:txPr>
        <c:crossAx val="261346432"/>
        <c:crosses val="autoZero"/>
        <c:auto val="1"/>
        <c:lblAlgn val="ctr"/>
        <c:lblOffset val="100"/>
      </c:catAx>
      <c:valAx>
        <c:axId val="261346432"/>
        <c:scaling>
          <c:orientation val="minMax"/>
        </c:scaling>
        <c:axPos val="l"/>
        <c:majorGridlines/>
        <c:numFmt formatCode="General" sourceLinked="1"/>
        <c:tickLblPos val="nextTo"/>
        <c:txPr>
          <a:bodyPr/>
          <a:lstStyle/>
          <a:p>
            <a:pPr>
              <a:defRPr lang="ja-JP" sz="1400"/>
            </a:pPr>
            <a:endParaRPr lang="en-US"/>
          </a:p>
        </c:txPr>
        <c:crossAx val="261007616"/>
        <c:crosses val="autoZero"/>
        <c:crossBetween val="between"/>
      </c:valAx>
    </c:plotArea>
    <c:plotVisOnly val="1"/>
  </c:chart>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7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773680" cy="434340"/>
          </a:xfrm>
          <a:prstGeom prst="rect">
            <a:avLst/>
          </a:prstGeom>
        </p:spPr>
        <p:txBody>
          <a:bodyPr vert="horz" wrap="square" lIns="86210" tIns="43105" rIns="86210" bIns="43105" numCol="1" anchor="t" anchorCtr="0" compatLnSpc="1">
            <a:prstTxWarp prst="textNoShape">
              <a:avLst/>
            </a:prstTxWarp>
          </a:bodyPr>
          <a:lstStyle>
            <a:lvl1pPr>
              <a:defRPr kumimoji="0" sz="1100"/>
            </a:lvl1pPr>
          </a:lstStyle>
          <a:p>
            <a:endParaRPr lang="en-CA" altLang="zh-TW"/>
          </a:p>
        </p:txBody>
      </p:sp>
      <p:sp>
        <p:nvSpPr>
          <p:cNvPr id="3" name="Date Placeholder 2"/>
          <p:cNvSpPr>
            <a:spLocks noGrp="1"/>
          </p:cNvSpPr>
          <p:nvPr>
            <p:ph type="dt" idx="1"/>
          </p:nvPr>
        </p:nvSpPr>
        <p:spPr>
          <a:xfrm>
            <a:off x="3625639" y="0"/>
            <a:ext cx="2773680" cy="434340"/>
          </a:xfrm>
          <a:prstGeom prst="rect">
            <a:avLst/>
          </a:prstGeom>
        </p:spPr>
        <p:txBody>
          <a:bodyPr vert="horz" wrap="square" lIns="86210" tIns="43105" rIns="86210" bIns="43105" numCol="1" anchor="t" anchorCtr="0" compatLnSpc="1">
            <a:prstTxWarp prst="textNoShape">
              <a:avLst/>
            </a:prstTxWarp>
          </a:bodyPr>
          <a:lstStyle>
            <a:lvl1pPr algn="r">
              <a:defRPr kumimoji="0" sz="1100"/>
            </a:lvl1pPr>
          </a:lstStyle>
          <a:p>
            <a:fld id="{71264951-BBEE-496D-B37E-B580650520C0}" type="datetimeFigureOut">
              <a:rPr lang="en-US" altLang="zh-TW"/>
              <a:pPr/>
              <a:t>2/28/2010</a:t>
            </a:fld>
            <a:endParaRPr lang="en-CA" altLang="zh-TW"/>
          </a:p>
        </p:txBody>
      </p:sp>
      <p:sp>
        <p:nvSpPr>
          <p:cNvPr id="4" name="Slide Image Placeholder 3"/>
          <p:cNvSpPr>
            <a:spLocks noGrp="1" noRot="1" noChangeAspect="1"/>
          </p:cNvSpPr>
          <p:nvPr>
            <p:ph type="sldImg" idx="2"/>
          </p:nvPr>
        </p:nvSpPr>
        <p:spPr>
          <a:xfrm>
            <a:off x="1028700" y="650875"/>
            <a:ext cx="4343400" cy="3257550"/>
          </a:xfrm>
          <a:prstGeom prst="rect">
            <a:avLst/>
          </a:prstGeom>
          <a:noFill/>
          <a:ln w="12700">
            <a:solidFill>
              <a:prstClr val="black"/>
            </a:solidFill>
          </a:ln>
        </p:spPr>
        <p:txBody>
          <a:bodyPr vert="horz" lIns="86210" tIns="43105" rIns="86210" bIns="43105" rtlCol="0" anchor="ctr"/>
          <a:lstStyle/>
          <a:p>
            <a:pPr lvl="0"/>
            <a:endParaRPr lang="en-CA" noProof="0" dirty="0" smtClean="0"/>
          </a:p>
        </p:txBody>
      </p:sp>
      <p:sp>
        <p:nvSpPr>
          <p:cNvPr id="5" name="Notes Placeholder 4"/>
          <p:cNvSpPr>
            <a:spLocks noGrp="1"/>
          </p:cNvSpPr>
          <p:nvPr>
            <p:ph type="body" sz="quarter" idx="3"/>
          </p:nvPr>
        </p:nvSpPr>
        <p:spPr>
          <a:xfrm>
            <a:off x="640080" y="4126230"/>
            <a:ext cx="5120640" cy="3909060"/>
          </a:xfrm>
          <a:prstGeom prst="rect">
            <a:avLst/>
          </a:prstGeom>
        </p:spPr>
        <p:txBody>
          <a:bodyPr vert="horz" lIns="86210" tIns="43105" rIns="86210" bIns="43105"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8250952"/>
            <a:ext cx="2773680" cy="434340"/>
          </a:xfrm>
          <a:prstGeom prst="rect">
            <a:avLst/>
          </a:prstGeom>
        </p:spPr>
        <p:txBody>
          <a:bodyPr vert="horz" wrap="square" lIns="86210" tIns="43105" rIns="86210" bIns="43105" numCol="1" anchor="b" anchorCtr="0" compatLnSpc="1">
            <a:prstTxWarp prst="textNoShape">
              <a:avLst/>
            </a:prstTxWarp>
          </a:bodyPr>
          <a:lstStyle>
            <a:lvl1pPr>
              <a:defRPr kumimoji="0" sz="1100"/>
            </a:lvl1pPr>
          </a:lstStyle>
          <a:p>
            <a:endParaRPr lang="en-CA" altLang="zh-TW"/>
          </a:p>
        </p:txBody>
      </p:sp>
      <p:sp>
        <p:nvSpPr>
          <p:cNvPr id="7" name="Slide Number Placeholder 6"/>
          <p:cNvSpPr>
            <a:spLocks noGrp="1"/>
          </p:cNvSpPr>
          <p:nvPr>
            <p:ph type="sldNum" sz="quarter" idx="5"/>
          </p:nvPr>
        </p:nvSpPr>
        <p:spPr>
          <a:xfrm>
            <a:off x="3625639" y="8250952"/>
            <a:ext cx="2773680" cy="434340"/>
          </a:xfrm>
          <a:prstGeom prst="rect">
            <a:avLst/>
          </a:prstGeom>
        </p:spPr>
        <p:txBody>
          <a:bodyPr vert="horz" wrap="square" lIns="86210" tIns="43105" rIns="86210" bIns="43105" numCol="1" anchor="b" anchorCtr="0" compatLnSpc="1">
            <a:prstTxWarp prst="textNoShape">
              <a:avLst/>
            </a:prstTxWarp>
          </a:bodyPr>
          <a:lstStyle>
            <a:lvl1pPr algn="r">
              <a:defRPr kumimoji="0" sz="1100"/>
            </a:lvl1pPr>
          </a:lstStyle>
          <a:p>
            <a:fld id="{E3DE2C8A-EA84-4FBA-A80F-43FD2F950959}" type="slidenum">
              <a:rPr lang="en-CA" altLang="zh-TW"/>
              <a:pPr/>
              <a:t>‹#›</a:t>
            </a:fld>
            <a:endParaRPr lang="en-CA" altLang="zh-TW"/>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399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7892"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F9865A08-EADE-43F2-B439-2202B8E66233}" type="slidenum">
              <a:rPr lang="en-CA" smtClean="0"/>
              <a:pPr fontAlgn="base">
                <a:spcBef>
                  <a:spcPct val="0"/>
                </a:spcBef>
                <a:spcAft>
                  <a:spcPct val="0"/>
                </a:spcAft>
                <a:defRPr/>
              </a:pPr>
              <a:t>1</a:t>
            </a:fld>
            <a:endParaRPr lang="en-CA"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noTextEdit="1"/>
          </p:cNvSpPr>
          <p:nvPr>
            <p:ph type="sldImg"/>
          </p:nvPr>
        </p:nvSpPr>
        <p:spPr bwMode="auto">
          <a:noFill/>
          <a:ln>
            <a:solidFill>
              <a:srgbClr val="000000"/>
            </a:solidFill>
            <a:miter lim="800000"/>
            <a:headEnd/>
            <a:tailEnd/>
          </a:ln>
        </p:spPr>
      </p:sp>
      <p:sp>
        <p:nvSpPr>
          <p:cNvPr id="38914"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ja-JP" smtClean="0"/>
          </a:p>
        </p:txBody>
      </p:sp>
      <p:sp>
        <p:nvSpPr>
          <p:cNvPr id="38915" name="Slide Number Placeholder 3"/>
          <p:cNvSpPr>
            <a:spLocks noGrp="1"/>
          </p:cNvSpPr>
          <p:nvPr>
            <p:ph type="sldNum" sz="quarter" idx="5"/>
          </p:nvPr>
        </p:nvSpPr>
        <p:spPr bwMode="auto">
          <a:noFill/>
          <a:ln>
            <a:miter lim="800000"/>
            <a:headEnd/>
            <a:tailEnd/>
          </a:ln>
        </p:spPr>
        <p:txBody>
          <a:bodyPr/>
          <a:lstStyle/>
          <a:p>
            <a:fld id="{F19AA258-38BB-4302-B7AD-089546A72891}" type="slidenum">
              <a:rPr lang="en-CA" altLang="ja-JP" smtClean="0">
                <a:latin typeface="Arial" charset="0"/>
              </a:rPr>
              <a:pPr/>
              <a:t>29</a:t>
            </a:fld>
            <a:endParaRPr lang="en-CA" altLang="ja-JP" smtClean="0">
              <a:latin typeface="Arial"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p:spPr>
      </p:sp>
      <p:sp>
        <p:nvSpPr>
          <p:cNvPr id="3481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ja-JP" smtClean="0"/>
          </a:p>
        </p:txBody>
      </p:sp>
      <p:sp>
        <p:nvSpPr>
          <p:cNvPr id="34819" name="Slide Number Placeholder 3"/>
          <p:cNvSpPr>
            <a:spLocks noGrp="1"/>
          </p:cNvSpPr>
          <p:nvPr>
            <p:ph type="sldNum" sz="quarter" idx="5"/>
          </p:nvPr>
        </p:nvSpPr>
        <p:spPr bwMode="auto">
          <a:noFill/>
          <a:ln>
            <a:miter lim="800000"/>
            <a:headEnd/>
            <a:tailEnd/>
          </a:ln>
        </p:spPr>
        <p:txBody>
          <a:bodyPr/>
          <a:lstStyle/>
          <a:p>
            <a:fld id="{C8DD6AC2-A775-4FBD-A2B4-F2252DC2FE84}" type="slidenum">
              <a:rPr lang="en-CA" altLang="ja-JP" smtClean="0">
                <a:latin typeface="Arial" charset="0"/>
              </a:rPr>
              <a:pPr/>
              <a:t>34</a:t>
            </a:fld>
            <a:endParaRPr lang="en-CA" altLang="ja-JP" smtClean="0">
              <a:latin typeface="Arial"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bwMode="auto">
          <a:noFill/>
          <a:ln>
            <a:solidFill>
              <a:srgbClr val="000000"/>
            </a:solidFill>
            <a:miter lim="800000"/>
            <a:headEnd/>
            <a:tailEnd/>
          </a:ln>
        </p:spPr>
      </p:sp>
      <p:sp>
        <p:nvSpPr>
          <p:cNvPr id="368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altLang="ja-JP" smtClean="0"/>
          </a:p>
        </p:txBody>
      </p:sp>
      <p:sp>
        <p:nvSpPr>
          <p:cNvPr id="36867" name="Slide Number Placeholder 3"/>
          <p:cNvSpPr>
            <a:spLocks noGrp="1"/>
          </p:cNvSpPr>
          <p:nvPr>
            <p:ph type="sldNum" sz="quarter" idx="5"/>
          </p:nvPr>
        </p:nvSpPr>
        <p:spPr bwMode="auto">
          <a:noFill/>
          <a:ln>
            <a:miter lim="800000"/>
            <a:headEnd/>
            <a:tailEnd/>
          </a:ln>
        </p:spPr>
        <p:txBody>
          <a:bodyPr/>
          <a:lstStyle/>
          <a:p>
            <a:fld id="{42126F1C-D475-4189-95E5-B98AAC8663BF}" type="slidenum">
              <a:rPr lang="en-CA" altLang="ja-JP" smtClean="0">
                <a:latin typeface="Arial" charset="0"/>
              </a:rPr>
              <a:pPr/>
              <a:t>35</a:t>
            </a:fld>
            <a:endParaRPr lang="en-CA" altLang="ja-JP" smtClean="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noFill/>
        </p:spPr>
        <p:txBody>
          <a:bodyPr/>
          <a:lstStyle/>
          <a:p>
            <a:pPr eaLnBrk="1" hangingPunct="1"/>
            <a:endParaRPr lang="en-CA" smtClean="0"/>
          </a:p>
        </p:txBody>
      </p:sp>
      <p:sp>
        <p:nvSpPr>
          <p:cNvPr id="19460" name="Slide Number Placeholder 3"/>
          <p:cNvSpPr>
            <a:spLocks noGrp="1"/>
          </p:cNvSpPr>
          <p:nvPr>
            <p:ph type="sldNum" sz="quarter" idx="5"/>
          </p:nvPr>
        </p:nvSpPr>
        <p:spPr bwMode="auto">
          <a:noFill/>
          <a:ln>
            <a:miter lim="800000"/>
            <a:headEnd/>
            <a:tailEnd/>
          </a:ln>
        </p:spPr>
        <p:txBody>
          <a:bodyPr/>
          <a:lstStyle/>
          <a:p>
            <a:fld id="{33D55D7A-415B-4882-A8C2-0B7BB09ED94F}" type="slidenum">
              <a:rPr lang="en-CA"/>
              <a:pPr/>
              <a:t>44</a:t>
            </a:fld>
            <a:endParaRPr lang="en-CA"/>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p:spPr>
      </p:sp>
      <p:sp>
        <p:nvSpPr>
          <p:cNvPr id="20483" name="Notes Placeholder 2"/>
          <p:cNvSpPr>
            <a:spLocks noGrp="1"/>
          </p:cNvSpPr>
          <p:nvPr>
            <p:ph type="body" idx="1"/>
          </p:nvPr>
        </p:nvSpPr>
        <p:spPr bwMode="auto">
          <a:noFill/>
        </p:spPr>
        <p:txBody>
          <a:bodyPr/>
          <a:lstStyle/>
          <a:p>
            <a:pPr eaLnBrk="1" hangingPunct="1"/>
            <a:endParaRPr lang="en-CA" smtClean="0"/>
          </a:p>
        </p:txBody>
      </p:sp>
      <p:sp>
        <p:nvSpPr>
          <p:cNvPr id="20484" name="Slide Number Placeholder 3"/>
          <p:cNvSpPr>
            <a:spLocks noGrp="1"/>
          </p:cNvSpPr>
          <p:nvPr>
            <p:ph type="sldNum" sz="quarter" idx="5"/>
          </p:nvPr>
        </p:nvSpPr>
        <p:spPr bwMode="auto">
          <a:noFill/>
          <a:ln>
            <a:miter lim="800000"/>
            <a:headEnd/>
            <a:tailEnd/>
          </a:ln>
        </p:spPr>
        <p:txBody>
          <a:bodyPr/>
          <a:lstStyle/>
          <a:p>
            <a:fld id="{9BE21CBF-A5A2-4BDF-86F9-7745BFB9822B}" type="slidenum">
              <a:rPr lang="en-CA"/>
              <a:pPr/>
              <a:t>45</a:t>
            </a:fld>
            <a:endParaRPr lang="en-CA"/>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a:lstStyle/>
          <a:p>
            <a:pPr eaLnBrk="1" hangingPunct="1"/>
            <a:endParaRPr lang="en-CA" smtClean="0"/>
          </a:p>
        </p:txBody>
      </p:sp>
      <p:sp>
        <p:nvSpPr>
          <p:cNvPr id="21508" name="Slide Number Placeholder 3"/>
          <p:cNvSpPr>
            <a:spLocks noGrp="1"/>
          </p:cNvSpPr>
          <p:nvPr>
            <p:ph type="sldNum" sz="quarter" idx="5"/>
          </p:nvPr>
        </p:nvSpPr>
        <p:spPr bwMode="auto">
          <a:noFill/>
          <a:ln>
            <a:miter lim="800000"/>
            <a:headEnd/>
            <a:tailEnd/>
          </a:ln>
        </p:spPr>
        <p:txBody>
          <a:bodyPr/>
          <a:lstStyle/>
          <a:p>
            <a:fld id="{BC8AA83C-6D4D-4B03-90F4-457251519DF7}" type="slidenum">
              <a:rPr lang="en-CA"/>
              <a:pPr/>
              <a:t>48</a:t>
            </a:fld>
            <a:endParaRPr lang="en-CA"/>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CA" dirty="0"/>
          </a:p>
        </p:txBody>
      </p:sp>
      <p:sp>
        <p:nvSpPr>
          <p:cNvPr id="4" name="Slide Number Placeholder 3"/>
          <p:cNvSpPr>
            <a:spLocks noGrp="1"/>
          </p:cNvSpPr>
          <p:nvPr>
            <p:ph type="sldNum" sz="quarter" idx="10"/>
          </p:nvPr>
        </p:nvSpPr>
        <p:spPr/>
        <p:txBody>
          <a:bodyPr/>
          <a:lstStyle/>
          <a:p>
            <a:fld id="{E3DE2C8A-EA84-4FBA-A80F-43FD2F950959}" type="slidenum">
              <a:rPr lang="en-CA" altLang="zh-TW" smtClean="0"/>
              <a:pPr/>
              <a:t>53</a:t>
            </a:fld>
            <a:endParaRPr lang="en-CA" altLang="zh-TW"/>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altLang="zh-TW" smtClean="0"/>
          </a:p>
        </p:txBody>
      </p:sp>
      <p:sp>
        <p:nvSpPr>
          <p:cNvPr id="33796" name="Slide Number Placeholder 3"/>
          <p:cNvSpPr>
            <a:spLocks noGrp="1"/>
          </p:cNvSpPr>
          <p:nvPr>
            <p:ph type="sldNum" sz="quarter" idx="5"/>
          </p:nvPr>
        </p:nvSpPr>
        <p:spPr bwMode="auto">
          <a:noFill/>
          <a:ln>
            <a:miter lim="800000"/>
            <a:headEnd/>
            <a:tailEnd/>
          </a:ln>
        </p:spPr>
        <p:txBody>
          <a:bodyPr/>
          <a:lstStyle/>
          <a:p>
            <a:fld id="{BAA216D4-5F3A-477C-B184-0272567E542B}" type="slidenum">
              <a:rPr lang="en-CA" altLang="zh-TW"/>
              <a:pPr/>
              <a:t>87</a:t>
            </a:fld>
            <a:endParaRPr lang="en-CA" altLang="zh-TW"/>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6" descr="cover.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Date Placeholder 3"/>
          <p:cNvSpPr>
            <a:spLocks noGrp="1"/>
          </p:cNvSpPr>
          <p:nvPr>
            <p:ph type="dt" sz="half" idx="10"/>
          </p:nvPr>
        </p:nvSpPr>
        <p:spPr/>
        <p:txBody>
          <a:bodyPr/>
          <a:lstStyle>
            <a:lvl1pPr>
              <a:defRPr/>
            </a:lvl1pPr>
          </a:lstStyle>
          <a:p>
            <a:fld id="{BC296463-3868-477F-B6C4-5B01F888886B}" type="datetimeFigureOut">
              <a:rPr lang="en-US" altLang="zh-TW"/>
              <a:pPr/>
              <a:t>2/28/2010</a:t>
            </a:fld>
            <a:endParaRPr lang="en-CA" altLang="zh-TW"/>
          </a:p>
        </p:txBody>
      </p:sp>
      <p:sp>
        <p:nvSpPr>
          <p:cNvPr id="4" name="Footer Placeholder 4"/>
          <p:cNvSpPr>
            <a:spLocks noGrp="1"/>
          </p:cNvSpPr>
          <p:nvPr>
            <p:ph type="ftr" sz="quarter" idx="11"/>
          </p:nvPr>
        </p:nvSpPr>
        <p:spPr/>
        <p:txBody>
          <a:bodyPr/>
          <a:lstStyle>
            <a:lvl1pPr>
              <a:defRPr/>
            </a:lvl1pPr>
          </a:lstStyle>
          <a:p>
            <a:endParaRPr lang="en-CA" altLang="zh-TW"/>
          </a:p>
        </p:txBody>
      </p:sp>
      <p:sp>
        <p:nvSpPr>
          <p:cNvPr id="5" name="Slide Number Placeholder 5"/>
          <p:cNvSpPr>
            <a:spLocks noGrp="1"/>
          </p:cNvSpPr>
          <p:nvPr>
            <p:ph type="sldNum" sz="quarter" idx="12"/>
          </p:nvPr>
        </p:nvSpPr>
        <p:spPr/>
        <p:txBody>
          <a:bodyPr/>
          <a:lstStyle>
            <a:lvl1pPr>
              <a:defRPr/>
            </a:lvl1pPr>
          </a:lstStyle>
          <a:p>
            <a:fld id="{364DC741-7AAD-49F0-A80A-34553EEF2C55}" type="slidenum">
              <a:rPr lang="en-CA" altLang="zh-TW"/>
              <a:pPr/>
              <a:t>‹#›</a:t>
            </a:fld>
            <a:endParaRPr lang="en-CA" altLang="zh-TW"/>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3"/>
          <p:cNvSpPr>
            <a:spLocks noGrp="1"/>
          </p:cNvSpPr>
          <p:nvPr>
            <p:ph type="dt" sz="half" idx="10"/>
          </p:nvPr>
        </p:nvSpPr>
        <p:spPr/>
        <p:txBody>
          <a:bodyPr/>
          <a:lstStyle>
            <a:lvl1pPr>
              <a:defRPr/>
            </a:lvl1pPr>
          </a:lstStyle>
          <a:p>
            <a:fld id="{E92C7B56-F035-4C98-81D4-D4DF75919B6F}" type="datetimeFigureOut">
              <a:rPr lang="en-US" altLang="zh-TW"/>
              <a:pPr/>
              <a:t>2/28/2010</a:t>
            </a:fld>
            <a:endParaRPr lang="en-CA" altLang="zh-TW"/>
          </a:p>
        </p:txBody>
      </p:sp>
      <p:sp>
        <p:nvSpPr>
          <p:cNvPr id="4" name="Footer Placeholder 4"/>
          <p:cNvSpPr>
            <a:spLocks noGrp="1"/>
          </p:cNvSpPr>
          <p:nvPr>
            <p:ph type="ftr" sz="quarter" idx="11"/>
          </p:nvPr>
        </p:nvSpPr>
        <p:spPr/>
        <p:txBody>
          <a:bodyPr/>
          <a:lstStyle>
            <a:lvl1pPr>
              <a:defRPr/>
            </a:lvl1pPr>
          </a:lstStyle>
          <a:p>
            <a:endParaRPr lang="en-CA" altLang="zh-TW"/>
          </a:p>
        </p:txBody>
      </p:sp>
      <p:sp>
        <p:nvSpPr>
          <p:cNvPr id="5" name="Slide Number Placeholder 5"/>
          <p:cNvSpPr>
            <a:spLocks noGrp="1"/>
          </p:cNvSpPr>
          <p:nvPr>
            <p:ph type="sldNum" sz="quarter" idx="12"/>
          </p:nvPr>
        </p:nvSpPr>
        <p:spPr/>
        <p:txBody>
          <a:bodyPr/>
          <a:lstStyle>
            <a:lvl1pPr>
              <a:defRPr/>
            </a:lvl1pPr>
          </a:lstStyle>
          <a:p>
            <a:fld id="{E101EB67-3B0A-40C0-B8D4-05A844E17AC6}" type="slidenum">
              <a:rPr lang="en-CA" altLang="zh-TW"/>
              <a:pPr/>
              <a:t>‹#›</a:t>
            </a:fld>
            <a:endParaRPr lang="en-CA" altLang="zh-TW"/>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75887439-6BE0-44F8-B49F-E06FDF08FF61}" type="datetimeFigureOut">
              <a:rPr lang="en-US" altLang="zh-TW"/>
              <a:pPr/>
              <a:t>2/28/2010</a:t>
            </a:fld>
            <a:endParaRPr lang="en-CA" altLang="zh-TW"/>
          </a:p>
        </p:txBody>
      </p:sp>
      <p:sp>
        <p:nvSpPr>
          <p:cNvPr id="3" name="Footer Placeholder 4"/>
          <p:cNvSpPr>
            <a:spLocks noGrp="1"/>
          </p:cNvSpPr>
          <p:nvPr>
            <p:ph type="ftr" sz="quarter" idx="11"/>
          </p:nvPr>
        </p:nvSpPr>
        <p:spPr/>
        <p:txBody>
          <a:bodyPr/>
          <a:lstStyle>
            <a:lvl1pPr>
              <a:defRPr/>
            </a:lvl1pPr>
          </a:lstStyle>
          <a:p>
            <a:endParaRPr lang="en-CA" altLang="zh-TW"/>
          </a:p>
        </p:txBody>
      </p:sp>
      <p:sp>
        <p:nvSpPr>
          <p:cNvPr id="4" name="Slide Number Placeholder 5"/>
          <p:cNvSpPr>
            <a:spLocks noGrp="1"/>
          </p:cNvSpPr>
          <p:nvPr>
            <p:ph type="sldNum" sz="quarter" idx="12"/>
          </p:nvPr>
        </p:nvSpPr>
        <p:spPr/>
        <p:txBody>
          <a:bodyPr/>
          <a:lstStyle>
            <a:lvl1pPr>
              <a:defRPr/>
            </a:lvl1pPr>
          </a:lstStyle>
          <a:p>
            <a:fld id="{3F697F21-BA1D-4BB5-9A24-BABCDF126EDF}" type="slidenum">
              <a:rPr lang="en-CA" altLang="zh-TW"/>
              <a:pPr/>
              <a:t>‹#›</a:t>
            </a:fld>
            <a:endParaRPr lang="en-CA" altLang="zh-TW"/>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2B389E70-201F-4674-91B9-80DDC595187E}" type="datetimeFigureOut">
              <a:rPr lang="en-US" altLang="zh-TW"/>
              <a:pPr/>
              <a:t>2/28/2010</a:t>
            </a:fld>
            <a:endParaRPr lang="en-CA" altLang="zh-TW"/>
          </a:p>
        </p:txBody>
      </p:sp>
      <p:sp>
        <p:nvSpPr>
          <p:cNvPr id="6" name="Footer Placeholder 4"/>
          <p:cNvSpPr>
            <a:spLocks noGrp="1"/>
          </p:cNvSpPr>
          <p:nvPr>
            <p:ph type="ftr" sz="quarter" idx="11"/>
          </p:nvPr>
        </p:nvSpPr>
        <p:spPr/>
        <p:txBody>
          <a:bodyPr/>
          <a:lstStyle>
            <a:lvl1pPr>
              <a:defRPr/>
            </a:lvl1pPr>
          </a:lstStyle>
          <a:p>
            <a:endParaRPr lang="en-CA" altLang="zh-TW"/>
          </a:p>
        </p:txBody>
      </p:sp>
      <p:sp>
        <p:nvSpPr>
          <p:cNvPr id="7" name="Slide Number Placeholder 5"/>
          <p:cNvSpPr>
            <a:spLocks noGrp="1"/>
          </p:cNvSpPr>
          <p:nvPr>
            <p:ph type="sldNum" sz="quarter" idx="12"/>
          </p:nvPr>
        </p:nvSpPr>
        <p:spPr/>
        <p:txBody>
          <a:bodyPr/>
          <a:lstStyle>
            <a:lvl1pPr>
              <a:defRPr/>
            </a:lvl1pPr>
          </a:lstStyle>
          <a:p>
            <a:fld id="{081D5D0D-78A5-4C6C-8395-A52492CBE680}" type="slidenum">
              <a:rPr lang="en-CA" altLang="zh-TW"/>
              <a:pPr/>
              <a:t>‹#›</a:t>
            </a:fld>
            <a:endParaRPr lang="en-CA" altLang="zh-TW"/>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CA"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3E524A94-3B3F-439A-99F1-892DD96C7C96}" type="datetimeFigureOut">
              <a:rPr lang="en-US" altLang="zh-TW"/>
              <a:pPr/>
              <a:t>2/28/2010</a:t>
            </a:fld>
            <a:endParaRPr lang="en-CA" altLang="zh-TW"/>
          </a:p>
        </p:txBody>
      </p:sp>
      <p:sp>
        <p:nvSpPr>
          <p:cNvPr id="6" name="Footer Placeholder 4"/>
          <p:cNvSpPr>
            <a:spLocks noGrp="1"/>
          </p:cNvSpPr>
          <p:nvPr>
            <p:ph type="ftr" sz="quarter" idx="11"/>
          </p:nvPr>
        </p:nvSpPr>
        <p:spPr/>
        <p:txBody>
          <a:bodyPr/>
          <a:lstStyle>
            <a:lvl1pPr>
              <a:defRPr/>
            </a:lvl1pPr>
          </a:lstStyle>
          <a:p>
            <a:endParaRPr lang="en-CA" altLang="zh-TW"/>
          </a:p>
        </p:txBody>
      </p:sp>
      <p:sp>
        <p:nvSpPr>
          <p:cNvPr id="7" name="Slide Number Placeholder 5"/>
          <p:cNvSpPr>
            <a:spLocks noGrp="1"/>
          </p:cNvSpPr>
          <p:nvPr>
            <p:ph type="sldNum" sz="quarter" idx="12"/>
          </p:nvPr>
        </p:nvSpPr>
        <p:spPr/>
        <p:txBody>
          <a:bodyPr/>
          <a:lstStyle>
            <a:lvl1pPr>
              <a:defRPr/>
            </a:lvl1pPr>
          </a:lstStyle>
          <a:p>
            <a:fld id="{09A39B46-C76B-4A58-8885-2AEBD3BB2176}" type="slidenum">
              <a:rPr lang="en-CA" altLang="zh-TW"/>
              <a:pPr/>
              <a:t>‹#›</a:t>
            </a:fld>
            <a:endParaRPr lang="en-CA" altLang="zh-TW"/>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fld id="{166EC3A7-4CBA-45AD-BE70-62CA64873AA3}" type="datetimeFigureOut">
              <a:rPr lang="en-US" altLang="zh-TW"/>
              <a:pPr/>
              <a:t>2/28/2010</a:t>
            </a:fld>
            <a:endParaRPr lang="en-CA" altLang="zh-TW"/>
          </a:p>
        </p:txBody>
      </p:sp>
      <p:sp>
        <p:nvSpPr>
          <p:cNvPr id="5" name="Footer Placeholder 4"/>
          <p:cNvSpPr>
            <a:spLocks noGrp="1"/>
          </p:cNvSpPr>
          <p:nvPr>
            <p:ph type="ftr" sz="quarter" idx="11"/>
          </p:nvPr>
        </p:nvSpPr>
        <p:spPr/>
        <p:txBody>
          <a:bodyPr/>
          <a:lstStyle>
            <a:lvl1pPr>
              <a:defRPr/>
            </a:lvl1pPr>
          </a:lstStyle>
          <a:p>
            <a:endParaRPr lang="en-CA" altLang="zh-TW"/>
          </a:p>
        </p:txBody>
      </p:sp>
      <p:sp>
        <p:nvSpPr>
          <p:cNvPr id="6" name="Slide Number Placeholder 5"/>
          <p:cNvSpPr>
            <a:spLocks noGrp="1"/>
          </p:cNvSpPr>
          <p:nvPr>
            <p:ph type="sldNum" sz="quarter" idx="12"/>
          </p:nvPr>
        </p:nvSpPr>
        <p:spPr/>
        <p:txBody>
          <a:bodyPr/>
          <a:lstStyle>
            <a:lvl1pPr>
              <a:defRPr/>
            </a:lvl1pPr>
          </a:lstStyle>
          <a:p>
            <a:fld id="{0A589915-1E7B-4522-80F5-2C42E1317696}" type="slidenum">
              <a:rPr lang="en-CA" altLang="zh-TW"/>
              <a:pPr/>
              <a:t>‹#›</a:t>
            </a:fld>
            <a:endParaRPr lang="en-CA" altLang="zh-TW"/>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lvl1pPr>
              <a:defRPr/>
            </a:lvl1pPr>
          </a:lstStyle>
          <a:p>
            <a:fld id="{27634E6F-9E80-4ADB-A463-3D93BE8B55E1}" type="datetimeFigureOut">
              <a:rPr lang="en-US" altLang="zh-TW"/>
              <a:pPr/>
              <a:t>2/28/2010</a:t>
            </a:fld>
            <a:endParaRPr lang="en-CA" altLang="zh-TW"/>
          </a:p>
        </p:txBody>
      </p:sp>
      <p:sp>
        <p:nvSpPr>
          <p:cNvPr id="5" name="Footer Placeholder 4"/>
          <p:cNvSpPr>
            <a:spLocks noGrp="1"/>
          </p:cNvSpPr>
          <p:nvPr>
            <p:ph type="ftr" sz="quarter" idx="11"/>
          </p:nvPr>
        </p:nvSpPr>
        <p:spPr/>
        <p:txBody>
          <a:bodyPr/>
          <a:lstStyle>
            <a:lvl1pPr>
              <a:defRPr/>
            </a:lvl1pPr>
          </a:lstStyle>
          <a:p>
            <a:endParaRPr lang="en-CA" altLang="zh-TW"/>
          </a:p>
        </p:txBody>
      </p:sp>
      <p:sp>
        <p:nvSpPr>
          <p:cNvPr id="6" name="Slide Number Placeholder 5"/>
          <p:cNvSpPr>
            <a:spLocks noGrp="1"/>
          </p:cNvSpPr>
          <p:nvPr>
            <p:ph type="sldNum" sz="quarter" idx="12"/>
          </p:nvPr>
        </p:nvSpPr>
        <p:spPr/>
        <p:txBody>
          <a:bodyPr/>
          <a:lstStyle>
            <a:lvl1pPr>
              <a:defRPr/>
            </a:lvl1pPr>
          </a:lstStyle>
          <a:p>
            <a:fld id="{ABF06E1F-B9E3-455A-92BF-A5E7FED5A8D9}" type="slidenum">
              <a:rPr lang="en-CA" altLang="zh-TW"/>
              <a:pPr/>
              <a:t>‹#›</a:t>
            </a:fld>
            <a:endParaRPr lang="en-CA" altLang="zh-TW"/>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B206A305-F111-4CF6-B3B9-AA285807CA8E}" type="datetimeFigureOut">
              <a:rPr lang="en-US"/>
              <a:pPr>
                <a:defRPr/>
              </a:pPr>
              <a:t>2/28/2010</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464D133-4045-4DFD-B989-1428C890972B}" type="slidenum">
              <a:rPr lang="en-US"/>
              <a:pPr>
                <a:defRPr/>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2" name="Picture 6" descr="cover.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Date Placeholder 3"/>
          <p:cNvSpPr>
            <a:spLocks noGrp="1"/>
          </p:cNvSpPr>
          <p:nvPr>
            <p:ph type="dt" sz="half" idx="10"/>
          </p:nvPr>
        </p:nvSpPr>
        <p:spPr/>
        <p:txBody>
          <a:bodyPr/>
          <a:lstStyle>
            <a:lvl1pPr>
              <a:defRPr/>
            </a:lvl1pPr>
          </a:lstStyle>
          <a:p>
            <a:pPr>
              <a:defRPr/>
            </a:pPr>
            <a:fld id="{2FE72984-9932-4FD9-92BC-3C76CDAE7E5A}" type="datetimeFigureOut">
              <a:rPr lang="en-US"/>
              <a:pPr>
                <a:defRPr/>
              </a:pPr>
              <a:t>2/28/2010</a:t>
            </a:fld>
            <a:endParaRPr lang="en-CA" dirty="0"/>
          </a:p>
        </p:txBody>
      </p:sp>
      <p:sp>
        <p:nvSpPr>
          <p:cNvPr id="4" name="Footer Placeholder 4"/>
          <p:cNvSpPr>
            <a:spLocks noGrp="1"/>
          </p:cNvSpPr>
          <p:nvPr>
            <p:ph type="ftr" sz="quarter" idx="11"/>
          </p:nvPr>
        </p:nvSpPr>
        <p:spPr/>
        <p:txBody>
          <a:bodyPr/>
          <a:lstStyle>
            <a:lvl1pPr>
              <a:defRPr/>
            </a:lvl1pPr>
          </a:lstStyle>
          <a:p>
            <a:pPr>
              <a:defRPr/>
            </a:pPr>
            <a:endParaRPr lang="en-CA"/>
          </a:p>
        </p:txBody>
      </p:sp>
      <p:sp>
        <p:nvSpPr>
          <p:cNvPr id="5" name="Slide Number Placeholder 5"/>
          <p:cNvSpPr>
            <a:spLocks noGrp="1"/>
          </p:cNvSpPr>
          <p:nvPr>
            <p:ph type="sldNum" sz="quarter" idx="12"/>
          </p:nvPr>
        </p:nvSpPr>
        <p:spPr/>
        <p:txBody>
          <a:bodyPr/>
          <a:lstStyle>
            <a:lvl1pPr>
              <a:defRPr/>
            </a:lvl1pPr>
          </a:lstStyle>
          <a:p>
            <a:pPr>
              <a:defRPr/>
            </a:pPr>
            <a:fld id="{41118EBA-F323-4299-B487-D5934C22DDE3}" type="slidenum">
              <a:rPr lang="en-CA"/>
              <a:pPr>
                <a:defRPr/>
              </a:pPr>
              <a:t>‹#›</a:t>
            </a:fld>
            <a:endParaRPr lang="en-CA"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4" name="Date Placeholder 3"/>
          <p:cNvSpPr>
            <a:spLocks noGrp="1"/>
          </p:cNvSpPr>
          <p:nvPr>
            <p:ph type="dt" sz="half" idx="10"/>
          </p:nvPr>
        </p:nvSpPr>
        <p:spPr/>
        <p:txBody>
          <a:bodyPr/>
          <a:lstStyle>
            <a:lvl1pPr>
              <a:defRPr/>
            </a:lvl1pPr>
          </a:lstStyle>
          <a:p>
            <a:fld id="{98413762-9DAF-41FC-B9AD-90F11AAB15D6}" type="datetimeFigureOut">
              <a:rPr lang="en-US" altLang="zh-TW"/>
              <a:pPr/>
              <a:t>2/28/2010</a:t>
            </a:fld>
            <a:endParaRPr lang="en-CA" altLang="zh-TW"/>
          </a:p>
        </p:txBody>
      </p:sp>
      <p:sp>
        <p:nvSpPr>
          <p:cNvPr id="5" name="Footer Placeholder 4"/>
          <p:cNvSpPr>
            <a:spLocks noGrp="1"/>
          </p:cNvSpPr>
          <p:nvPr>
            <p:ph type="ftr" sz="quarter" idx="11"/>
          </p:nvPr>
        </p:nvSpPr>
        <p:spPr/>
        <p:txBody>
          <a:bodyPr/>
          <a:lstStyle>
            <a:lvl1pPr>
              <a:defRPr/>
            </a:lvl1pPr>
          </a:lstStyle>
          <a:p>
            <a:endParaRPr lang="en-CA" altLang="zh-TW"/>
          </a:p>
        </p:txBody>
      </p:sp>
      <p:sp>
        <p:nvSpPr>
          <p:cNvPr id="6" name="Slide Number Placeholder 5"/>
          <p:cNvSpPr>
            <a:spLocks noGrp="1"/>
          </p:cNvSpPr>
          <p:nvPr>
            <p:ph type="sldNum" sz="quarter" idx="12"/>
          </p:nvPr>
        </p:nvSpPr>
        <p:spPr/>
        <p:txBody>
          <a:bodyPr/>
          <a:lstStyle>
            <a:lvl1pPr>
              <a:defRPr/>
            </a:lvl1pPr>
          </a:lstStyle>
          <a:p>
            <a:fld id="{3599799E-B15A-4C9D-8CEA-20E6BD35F89D}" type="slidenum">
              <a:rPr lang="en-CA" altLang="zh-TW"/>
              <a:pPr/>
              <a:t>‹#›</a:t>
            </a:fld>
            <a:endParaRPr lang="en-CA" altLang="zh-TW"/>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7" name="Picture 6" descr="title.jpg"/>
          <p:cNvPicPr>
            <a:picLocks noChangeAspect="1"/>
          </p:cNvPicPr>
          <p:nvPr userDrawn="1"/>
        </p:nvPicPr>
        <p:blipFill>
          <a:blip r:embed="rId2" cstate="print">
            <a:lum bright="95000"/>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lvl1pPr>
              <a:defRPr>
                <a:solidFill>
                  <a:schemeClr val="tx1">
                    <a:lumMod val="75000"/>
                    <a:lumOff val="25000"/>
                  </a:schemeClr>
                </a:solidFill>
              </a:defRPr>
            </a:lvl1pPr>
          </a:lstStyle>
          <a:p>
            <a:r>
              <a:rPr lang="en-US" smtClean="0"/>
              <a:t>Click to edit Master title style</a:t>
            </a:r>
            <a:endParaRPr lang="en-CA"/>
          </a:p>
        </p:txBody>
      </p:sp>
      <p:sp>
        <p:nvSpPr>
          <p:cNvPr id="3" name="Content Placeholder 2"/>
          <p:cNvSpPr>
            <a:spLocks noGrp="1"/>
          </p:cNvSpPr>
          <p:nvPr>
            <p:ph idx="1"/>
          </p:nvPr>
        </p:nvSpPr>
        <p:spPr/>
        <p:txBody>
          <a:bodyPr/>
          <a:lstStyle>
            <a:lvl1pPr>
              <a:defRPr>
                <a:solidFill>
                  <a:schemeClr val="tx1">
                    <a:lumMod val="65000"/>
                    <a:lumOff val="35000"/>
                  </a:schemeClr>
                </a:solidFill>
              </a:defRPr>
            </a:lvl1pPr>
            <a:lvl2pPr>
              <a:defRPr sz="2400">
                <a:solidFill>
                  <a:schemeClr val="tx1">
                    <a:lumMod val="65000"/>
                    <a:lumOff val="35000"/>
                  </a:schemeClr>
                </a:solidFill>
              </a:defRPr>
            </a:lvl2pPr>
            <a:lvl3pPr>
              <a:defRPr sz="2000">
                <a:solidFill>
                  <a:schemeClr val="tx1">
                    <a:lumMod val="65000"/>
                    <a:lumOff val="35000"/>
                  </a:schemeClr>
                </a:solidFill>
              </a:defRPr>
            </a:lvl3pPr>
            <a:lvl4pPr>
              <a:defRPr sz="1800">
                <a:solidFill>
                  <a:schemeClr val="tx1">
                    <a:lumMod val="65000"/>
                    <a:lumOff val="35000"/>
                  </a:schemeClr>
                </a:solidFill>
              </a:defRPr>
            </a:lvl4pPr>
            <a:lvl5pPr>
              <a:defRPr sz="18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10"/>
          </p:nvPr>
        </p:nvSpPr>
        <p:spPr/>
        <p:txBody>
          <a:bodyPr/>
          <a:lstStyle>
            <a:lvl1pPr>
              <a:defRPr/>
            </a:lvl1pPr>
          </a:lstStyle>
          <a:p>
            <a:fld id="{06BE3B07-F1ED-4603-9169-EC729AE86EEC}" type="datetimeFigureOut">
              <a:rPr lang="en-US"/>
              <a:pPr/>
              <a:t>2/28/2010</a:t>
            </a:fld>
            <a:endParaRPr lang="en-CA"/>
          </a:p>
        </p:txBody>
      </p:sp>
      <p:sp>
        <p:nvSpPr>
          <p:cNvPr id="5" name="Footer Placeholder 4"/>
          <p:cNvSpPr>
            <a:spLocks noGrp="1"/>
          </p:cNvSpPr>
          <p:nvPr>
            <p:ph type="ftr" sz="quarter" idx="11"/>
          </p:nvPr>
        </p:nvSpPr>
        <p:spPr/>
        <p:txBody>
          <a:bodyPr/>
          <a:lstStyle>
            <a:lvl1pPr>
              <a:defRPr/>
            </a:lvl1pPr>
          </a:lstStyle>
          <a:p>
            <a:endParaRPr lang="en-CA"/>
          </a:p>
        </p:txBody>
      </p:sp>
      <p:sp>
        <p:nvSpPr>
          <p:cNvPr id="6" name="Slide Number Placeholder 5"/>
          <p:cNvSpPr>
            <a:spLocks noGrp="1"/>
          </p:cNvSpPr>
          <p:nvPr>
            <p:ph type="sldNum" sz="quarter" idx="12"/>
          </p:nvPr>
        </p:nvSpPr>
        <p:spPr/>
        <p:txBody>
          <a:bodyPr/>
          <a:lstStyle>
            <a:lvl1pPr>
              <a:defRPr/>
            </a:lvl1pPr>
          </a:lstStyle>
          <a:p>
            <a:fld id="{199DF13A-7651-44D4-896A-A42E8224E9F2}" type="slidenum">
              <a:rPr lang="en-CA"/>
              <a:pPr/>
              <a:t>‹#›</a:t>
            </a:fld>
            <a:endParaRPr lang="en-CA"/>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7" name="Picture 6" descr="title.jpg"/>
          <p:cNvPicPr>
            <a:picLocks noChangeAspect="1"/>
          </p:cNvPicPr>
          <p:nvPr userDrawn="1"/>
        </p:nvPicPr>
        <p:blipFill>
          <a:blip r:embed="rId2" cstate="print">
            <a:lum bright="95000"/>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457200" y="3101965"/>
            <a:ext cx="8229600" cy="725487"/>
          </a:xfrm>
        </p:spPr>
        <p:txBody>
          <a:bodyPr/>
          <a:lstStyle>
            <a:lvl1pPr algn="ctr">
              <a:defRPr>
                <a:solidFill>
                  <a:schemeClr val="tx1">
                    <a:lumMod val="75000"/>
                    <a:lumOff val="25000"/>
                  </a:schemeClr>
                </a:solidFill>
              </a:defRPr>
            </a:lvl1pPr>
          </a:lstStyle>
          <a:p>
            <a:r>
              <a:rPr lang="en-US" smtClean="0"/>
              <a:t>Click to edit Master title style</a:t>
            </a:r>
            <a:endParaRPr lang="en-CA"/>
          </a:p>
        </p:txBody>
      </p:sp>
      <p:sp>
        <p:nvSpPr>
          <p:cNvPr id="3" name="Content Placeholder 2"/>
          <p:cNvSpPr>
            <a:spLocks noGrp="1"/>
          </p:cNvSpPr>
          <p:nvPr>
            <p:ph idx="1"/>
          </p:nvPr>
        </p:nvSpPr>
        <p:spPr>
          <a:xfrm>
            <a:off x="457200" y="3857628"/>
            <a:ext cx="8229600" cy="2500310"/>
          </a:xfrm>
        </p:spPr>
        <p:txBody>
          <a:bodyPr/>
          <a:lstStyle>
            <a:lvl1pPr algn="ctr">
              <a:defRPr>
                <a:solidFill>
                  <a:schemeClr val="tx1">
                    <a:lumMod val="65000"/>
                    <a:lumOff val="35000"/>
                  </a:schemeClr>
                </a:solidFill>
              </a:defRPr>
            </a:lvl1pPr>
            <a:lvl2pPr algn="ctr">
              <a:defRPr sz="2400">
                <a:solidFill>
                  <a:schemeClr val="tx1">
                    <a:lumMod val="65000"/>
                    <a:lumOff val="35000"/>
                  </a:schemeClr>
                </a:solidFill>
              </a:defRPr>
            </a:lvl2pPr>
            <a:lvl3pPr algn="ctr">
              <a:defRPr sz="2000">
                <a:solidFill>
                  <a:schemeClr val="tx1">
                    <a:lumMod val="65000"/>
                    <a:lumOff val="35000"/>
                  </a:schemeClr>
                </a:solidFill>
              </a:defRPr>
            </a:lvl3pPr>
            <a:lvl4pPr algn="ctr">
              <a:defRPr sz="1800">
                <a:solidFill>
                  <a:schemeClr val="tx1">
                    <a:lumMod val="65000"/>
                    <a:lumOff val="35000"/>
                  </a:schemeClr>
                </a:solidFill>
              </a:defRPr>
            </a:lvl4pPr>
            <a:lvl5pPr algn="ctr">
              <a:defRPr sz="18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Date Placeholder 3"/>
          <p:cNvSpPr>
            <a:spLocks noGrp="1"/>
          </p:cNvSpPr>
          <p:nvPr>
            <p:ph type="dt" sz="half" idx="10"/>
          </p:nvPr>
        </p:nvSpPr>
        <p:spPr/>
        <p:txBody>
          <a:bodyPr/>
          <a:lstStyle>
            <a:lvl1pPr>
              <a:defRPr/>
            </a:lvl1pPr>
          </a:lstStyle>
          <a:p>
            <a:fld id="{06BE3B07-F1ED-4603-9169-EC729AE86EEC}" type="datetimeFigureOut">
              <a:rPr lang="en-US"/>
              <a:pPr/>
              <a:t>2/28/2010</a:t>
            </a:fld>
            <a:endParaRPr lang="en-CA"/>
          </a:p>
        </p:txBody>
      </p:sp>
      <p:sp>
        <p:nvSpPr>
          <p:cNvPr id="5" name="Footer Placeholder 4"/>
          <p:cNvSpPr>
            <a:spLocks noGrp="1"/>
          </p:cNvSpPr>
          <p:nvPr>
            <p:ph type="ftr" sz="quarter" idx="11"/>
          </p:nvPr>
        </p:nvSpPr>
        <p:spPr/>
        <p:txBody>
          <a:bodyPr/>
          <a:lstStyle>
            <a:lvl1pPr>
              <a:defRPr/>
            </a:lvl1pPr>
          </a:lstStyle>
          <a:p>
            <a:endParaRPr lang="en-CA"/>
          </a:p>
        </p:txBody>
      </p:sp>
      <p:sp>
        <p:nvSpPr>
          <p:cNvPr id="6" name="Slide Number Placeholder 5"/>
          <p:cNvSpPr>
            <a:spLocks noGrp="1"/>
          </p:cNvSpPr>
          <p:nvPr>
            <p:ph type="sldNum" sz="quarter" idx="12"/>
          </p:nvPr>
        </p:nvSpPr>
        <p:spPr/>
        <p:txBody>
          <a:bodyPr/>
          <a:lstStyle>
            <a:lvl1pPr>
              <a:defRPr/>
            </a:lvl1pPr>
          </a:lstStyle>
          <a:p>
            <a:fld id="{199DF13A-7651-44D4-896A-A42E8224E9F2}" type="slidenum">
              <a:rPr lang="en-CA"/>
              <a:pPr/>
              <a:t>‹#›</a:t>
            </a:fld>
            <a:endParaRPr lang="en-CA"/>
          </a:p>
        </p:txBody>
      </p:sp>
      <p:sp>
        <p:nvSpPr>
          <p:cNvPr id="8" name="Content Placeholder 2"/>
          <p:cNvSpPr>
            <a:spLocks noGrp="1"/>
          </p:cNvSpPr>
          <p:nvPr>
            <p:ph idx="13"/>
          </p:nvPr>
        </p:nvSpPr>
        <p:spPr>
          <a:xfrm>
            <a:off x="457200" y="571480"/>
            <a:ext cx="8229600" cy="2500310"/>
          </a:xfrm>
        </p:spPr>
        <p:txBody>
          <a:bodyPr/>
          <a:lstStyle>
            <a:lvl1pPr algn="ctr">
              <a:defRPr>
                <a:solidFill>
                  <a:schemeClr val="tx1">
                    <a:lumMod val="65000"/>
                    <a:lumOff val="35000"/>
                  </a:schemeClr>
                </a:solidFill>
              </a:defRPr>
            </a:lvl1pPr>
            <a:lvl2pPr algn="ctr">
              <a:defRPr sz="2400">
                <a:solidFill>
                  <a:schemeClr val="tx1">
                    <a:lumMod val="65000"/>
                    <a:lumOff val="35000"/>
                  </a:schemeClr>
                </a:solidFill>
              </a:defRPr>
            </a:lvl2pPr>
            <a:lvl3pPr algn="ctr">
              <a:defRPr sz="2000">
                <a:solidFill>
                  <a:schemeClr val="tx1">
                    <a:lumMod val="65000"/>
                    <a:lumOff val="35000"/>
                  </a:schemeClr>
                </a:solidFill>
              </a:defRPr>
            </a:lvl3pPr>
            <a:lvl4pPr algn="ctr">
              <a:defRPr sz="1800">
                <a:solidFill>
                  <a:schemeClr val="tx1">
                    <a:lumMod val="65000"/>
                    <a:lumOff val="35000"/>
                  </a:schemeClr>
                </a:solidFill>
              </a:defRPr>
            </a:lvl4pPr>
            <a:lvl5pPr algn="ctr">
              <a:defRPr sz="1800">
                <a:solidFill>
                  <a:schemeClr val="tx1">
                    <a:lumMod val="65000"/>
                    <a:lumOff val="3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title.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714348" y="3143248"/>
            <a:ext cx="7772400" cy="571504"/>
          </a:xfrm>
        </p:spPr>
        <p:txBody>
          <a:bodyPr anchor="t">
            <a:noAutofit/>
          </a:bodyPr>
          <a:lstStyle>
            <a:lvl1pPr algn="ctr">
              <a:defRPr sz="3600" b="0" cap="none">
                <a:solidFill>
                  <a:schemeClr val="bg1"/>
                </a:solidFill>
                <a:latin typeface="Helvetica-Light" pitchFamily="34" charset="0"/>
              </a:defRPr>
            </a:lvl1pPr>
          </a:lstStyle>
          <a:p>
            <a:r>
              <a:rPr lang="en-US" smtClean="0"/>
              <a:t>Click to edit Master title style</a:t>
            </a:r>
            <a:endParaRPr lang="en-CA" dirty="0"/>
          </a:p>
        </p:txBody>
      </p:sp>
      <p:sp>
        <p:nvSpPr>
          <p:cNvPr id="3" name="Text Placeholder 2"/>
          <p:cNvSpPr>
            <a:spLocks noGrp="1"/>
          </p:cNvSpPr>
          <p:nvPr>
            <p:ph type="body" idx="1"/>
          </p:nvPr>
        </p:nvSpPr>
        <p:spPr>
          <a:xfrm>
            <a:off x="722313" y="4357694"/>
            <a:ext cx="7772400" cy="1500187"/>
          </a:xfrm>
        </p:spPr>
        <p:txBody>
          <a:bodyPr anchorCtr="1">
            <a:normAutofit/>
          </a:bodyPr>
          <a:lstStyle>
            <a:lvl1pPr marL="0" indent="0">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E0F932CA-0708-4609-A2D7-5F363E407264}" type="datetimeFigureOut">
              <a:rPr lang="en-US" altLang="zh-TW"/>
              <a:pPr/>
              <a:t>2/28/2010</a:t>
            </a:fld>
            <a:endParaRPr lang="en-CA" altLang="zh-TW"/>
          </a:p>
        </p:txBody>
      </p:sp>
      <p:sp>
        <p:nvSpPr>
          <p:cNvPr id="6" name="Footer Placeholder 4"/>
          <p:cNvSpPr>
            <a:spLocks noGrp="1"/>
          </p:cNvSpPr>
          <p:nvPr>
            <p:ph type="ftr" sz="quarter" idx="11"/>
          </p:nvPr>
        </p:nvSpPr>
        <p:spPr/>
        <p:txBody>
          <a:bodyPr/>
          <a:lstStyle>
            <a:lvl1pPr>
              <a:defRPr/>
            </a:lvl1pPr>
          </a:lstStyle>
          <a:p>
            <a:endParaRPr lang="en-CA" altLang="zh-TW"/>
          </a:p>
        </p:txBody>
      </p:sp>
      <p:sp>
        <p:nvSpPr>
          <p:cNvPr id="7" name="Slide Number Placeholder 5"/>
          <p:cNvSpPr>
            <a:spLocks noGrp="1"/>
          </p:cNvSpPr>
          <p:nvPr>
            <p:ph type="sldNum" sz="quarter" idx="12"/>
          </p:nvPr>
        </p:nvSpPr>
        <p:spPr/>
        <p:txBody>
          <a:bodyPr/>
          <a:lstStyle>
            <a:lvl1pPr>
              <a:defRPr/>
            </a:lvl1pPr>
          </a:lstStyle>
          <a:p>
            <a:fld id="{66A221E7-59F2-4960-BB4A-C1EB2FB86508}" type="slidenum">
              <a:rPr lang="en-CA" altLang="zh-TW"/>
              <a:pPr/>
              <a:t>‹#›</a:t>
            </a:fld>
            <a:endParaRPr lang="en-CA" altLang="zh-TW"/>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7" name="Picture 6" descr="title.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p:txBody>
          <a:bodyPr/>
          <a:lstStyle>
            <a:lvl1pPr>
              <a:defRPr b="0">
                <a:solidFill>
                  <a:schemeClr val="bg1"/>
                </a:solidFill>
                <a:latin typeface="Helvetica-Light" pitchFamily="34" charset="0"/>
              </a:defRPr>
            </a:lvl1pPr>
          </a:lstStyle>
          <a:p>
            <a:r>
              <a:rPr lang="en-US" smtClean="0"/>
              <a:t>Click to edit Master title style</a:t>
            </a:r>
            <a:endParaRPr lang="en-CA"/>
          </a:p>
        </p:txBody>
      </p:sp>
      <p:sp>
        <p:nvSpPr>
          <p:cNvPr id="3" name="Content Placeholder 2"/>
          <p:cNvSpPr>
            <a:spLocks noGrp="1"/>
          </p:cNvSpPr>
          <p:nvPr>
            <p:ph idx="1"/>
          </p:nvPr>
        </p:nvSpPr>
        <p:spPr/>
        <p:txBody>
          <a:bodyPr/>
          <a:lstStyle>
            <a:lvl1pPr>
              <a:defRPr>
                <a:solidFill>
                  <a:schemeClr val="bg1">
                    <a:lumMod val="50000"/>
                  </a:schemeClr>
                </a:solidFill>
              </a:defRPr>
            </a:lvl1pPr>
            <a:lvl2pPr>
              <a:defRPr sz="2400">
                <a:solidFill>
                  <a:schemeClr val="bg1">
                    <a:lumMod val="50000"/>
                  </a:schemeClr>
                </a:solidFill>
              </a:defRPr>
            </a:lvl2pPr>
            <a:lvl3pPr>
              <a:defRPr sz="2000">
                <a:solidFill>
                  <a:schemeClr val="bg1">
                    <a:lumMod val="50000"/>
                  </a:schemeClr>
                </a:solidFill>
              </a:defRPr>
            </a:lvl3pPr>
            <a:lvl4pPr>
              <a:defRPr sz="1800">
                <a:solidFill>
                  <a:schemeClr val="bg1">
                    <a:lumMod val="50000"/>
                  </a:schemeClr>
                </a:solidFill>
              </a:defRPr>
            </a:lvl4pPr>
            <a:lvl5pPr>
              <a:defRPr sz="1800">
                <a:solidFill>
                  <a:schemeClr val="bg1">
                    <a:lumMod val="50000"/>
                  </a:schemeClr>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4" name="Date Placeholder 3"/>
          <p:cNvSpPr>
            <a:spLocks noGrp="1"/>
          </p:cNvSpPr>
          <p:nvPr>
            <p:ph type="dt" sz="half" idx="10"/>
          </p:nvPr>
        </p:nvSpPr>
        <p:spPr/>
        <p:txBody>
          <a:bodyPr/>
          <a:lstStyle>
            <a:lvl1pPr>
              <a:defRPr/>
            </a:lvl1pPr>
          </a:lstStyle>
          <a:p>
            <a:fld id="{98413762-9DAF-41FC-B9AD-90F11AAB15D6}" type="datetimeFigureOut">
              <a:rPr lang="en-US" altLang="zh-TW"/>
              <a:pPr/>
              <a:t>2/28/2010</a:t>
            </a:fld>
            <a:endParaRPr lang="en-CA" altLang="zh-TW"/>
          </a:p>
        </p:txBody>
      </p:sp>
      <p:sp>
        <p:nvSpPr>
          <p:cNvPr id="5" name="Footer Placeholder 4"/>
          <p:cNvSpPr>
            <a:spLocks noGrp="1"/>
          </p:cNvSpPr>
          <p:nvPr>
            <p:ph type="ftr" sz="quarter" idx="11"/>
          </p:nvPr>
        </p:nvSpPr>
        <p:spPr/>
        <p:txBody>
          <a:bodyPr/>
          <a:lstStyle>
            <a:lvl1pPr>
              <a:defRPr/>
            </a:lvl1pPr>
          </a:lstStyle>
          <a:p>
            <a:endParaRPr lang="en-CA" altLang="zh-TW"/>
          </a:p>
        </p:txBody>
      </p:sp>
      <p:sp>
        <p:nvSpPr>
          <p:cNvPr id="6" name="Slide Number Placeholder 5"/>
          <p:cNvSpPr>
            <a:spLocks noGrp="1"/>
          </p:cNvSpPr>
          <p:nvPr>
            <p:ph type="sldNum" sz="quarter" idx="12"/>
          </p:nvPr>
        </p:nvSpPr>
        <p:spPr/>
        <p:txBody>
          <a:bodyPr/>
          <a:lstStyle>
            <a:lvl1pPr>
              <a:defRPr/>
            </a:lvl1pPr>
          </a:lstStyle>
          <a:p>
            <a:fld id="{3599799E-B15A-4C9D-8CEA-20E6BD35F89D}" type="slidenum">
              <a:rPr lang="en-CA" altLang="zh-TW"/>
              <a:pPr/>
              <a:t>‹#›</a:t>
            </a:fld>
            <a:endParaRPr lang="en-CA" altLang="zh-TW"/>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4" name="Picture 6" descr="title.jpg"/>
          <p:cNvPicPr>
            <a:picLocks noChangeAspect="1"/>
          </p:cNvPicPr>
          <p:nvPr userDrawn="1"/>
        </p:nvPicPr>
        <p:blipFill>
          <a:blip r:embed="rId2" cstate="print">
            <a:lum bright="95000"/>
          </a:blip>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714348" y="3143248"/>
            <a:ext cx="7772400" cy="571504"/>
          </a:xfrm>
        </p:spPr>
        <p:txBody>
          <a:bodyPr anchor="t">
            <a:noAutofit/>
          </a:bodyPr>
          <a:lstStyle>
            <a:lvl1pPr algn="ctr">
              <a:defRPr sz="3600" b="0" cap="none">
                <a:solidFill>
                  <a:schemeClr val="tx1"/>
                </a:solidFill>
                <a:latin typeface="Helvetica" pitchFamily="34" charset="0"/>
              </a:defRPr>
            </a:lvl1pPr>
          </a:lstStyle>
          <a:p>
            <a:r>
              <a:rPr lang="en-US" smtClean="0"/>
              <a:t>Click to edit Master title style</a:t>
            </a:r>
            <a:endParaRPr lang="en-CA" dirty="0"/>
          </a:p>
        </p:txBody>
      </p:sp>
      <p:sp>
        <p:nvSpPr>
          <p:cNvPr id="3" name="Text Placeholder 2"/>
          <p:cNvSpPr>
            <a:spLocks noGrp="1"/>
          </p:cNvSpPr>
          <p:nvPr>
            <p:ph type="body" idx="1"/>
          </p:nvPr>
        </p:nvSpPr>
        <p:spPr>
          <a:xfrm>
            <a:off x="722313" y="4357694"/>
            <a:ext cx="7772400" cy="1500187"/>
          </a:xfrm>
        </p:spPr>
        <p:txBody>
          <a:bodyPr anchorCtr="1">
            <a:normAutofit/>
          </a:bodyPr>
          <a:lstStyle>
            <a:lvl1pPr marL="0" indent="0">
              <a:buNone/>
              <a:defRPr sz="24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fld id="{E0F932CA-0708-4609-A2D7-5F363E407264}" type="datetimeFigureOut">
              <a:rPr lang="en-US" altLang="zh-TW"/>
              <a:pPr/>
              <a:t>2/28/2010</a:t>
            </a:fld>
            <a:endParaRPr lang="en-CA" altLang="zh-TW"/>
          </a:p>
        </p:txBody>
      </p:sp>
      <p:sp>
        <p:nvSpPr>
          <p:cNvPr id="6" name="Footer Placeholder 4"/>
          <p:cNvSpPr>
            <a:spLocks noGrp="1"/>
          </p:cNvSpPr>
          <p:nvPr>
            <p:ph type="ftr" sz="quarter" idx="11"/>
          </p:nvPr>
        </p:nvSpPr>
        <p:spPr/>
        <p:txBody>
          <a:bodyPr/>
          <a:lstStyle>
            <a:lvl1pPr>
              <a:defRPr/>
            </a:lvl1pPr>
          </a:lstStyle>
          <a:p>
            <a:endParaRPr lang="en-CA" altLang="zh-TW"/>
          </a:p>
        </p:txBody>
      </p:sp>
      <p:sp>
        <p:nvSpPr>
          <p:cNvPr id="7" name="Slide Number Placeholder 5"/>
          <p:cNvSpPr>
            <a:spLocks noGrp="1"/>
          </p:cNvSpPr>
          <p:nvPr>
            <p:ph type="sldNum" sz="quarter" idx="12"/>
          </p:nvPr>
        </p:nvSpPr>
        <p:spPr/>
        <p:txBody>
          <a:bodyPr/>
          <a:lstStyle>
            <a:lvl1pPr>
              <a:defRPr/>
            </a:lvl1pPr>
          </a:lstStyle>
          <a:p>
            <a:fld id="{66A221E7-59F2-4960-BB4A-C1EB2FB86508}" type="slidenum">
              <a:rPr lang="en-CA" altLang="zh-TW"/>
              <a:pPr/>
              <a:t>‹#›</a:t>
            </a:fld>
            <a:endParaRPr lang="en-CA" altLang="zh-TW"/>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3"/>
          <p:cNvSpPr>
            <a:spLocks noGrp="1"/>
          </p:cNvSpPr>
          <p:nvPr>
            <p:ph type="dt" sz="half" idx="10"/>
          </p:nvPr>
        </p:nvSpPr>
        <p:spPr/>
        <p:txBody>
          <a:bodyPr/>
          <a:lstStyle>
            <a:lvl1pPr>
              <a:defRPr/>
            </a:lvl1pPr>
          </a:lstStyle>
          <a:p>
            <a:fld id="{3A92B429-E141-44F5-99AA-6A58E9A1E4F6}" type="datetimeFigureOut">
              <a:rPr lang="en-US" altLang="zh-TW"/>
              <a:pPr/>
              <a:t>2/28/2010</a:t>
            </a:fld>
            <a:endParaRPr lang="en-CA" altLang="zh-TW"/>
          </a:p>
        </p:txBody>
      </p:sp>
      <p:sp>
        <p:nvSpPr>
          <p:cNvPr id="6" name="Footer Placeholder 4"/>
          <p:cNvSpPr>
            <a:spLocks noGrp="1"/>
          </p:cNvSpPr>
          <p:nvPr>
            <p:ph type="ftr" sz="quarter" idx="11"/>
          </p:nvPr>
        </p:nvSpPr>
        <p:spPr/>
        <p:txBody>
          <a:bodyPr/>
          <a:lstStyle>
            <a:lvl1pPr>
              <a:defRPr/>
            </a:lvl1pPr>
          </a:lstStyle>
          <a:p>
            <a:endParaRPr lang="en-CA" altLang="zh-TW"/>
          </a:p>
        </p:txBody>
      </p:sp>
      <p:sp>
        <p:nvSpPr>
          <p:cNvPr id="7" name="Slide Number Placeholder 5"/>
          <p:cNvSpPr>
            <a:spLocks noGrp="1"/>
          </p:cNvSpPr>
          <p:nvPr>
            <p:ph type="sldNum" sz="quarter" idx="12"/>
          </p:nvPr>
        </p:nvSpPr>
        <p:spPr/>
        <p:txBody>
          <a:bodyPr/>
          <a:lstStyle>
            <a:lvl1pPr>
              <a:defRPr/>
            </a:lvl1pPr>
          </a:lstStyle>
          <a:p>
            <a:fld id="{9F4C15D2-1D4F-4685-86F9-B28C084E3E57}" type="slidenum">
              <a:rPr lang="en-CA" altLang="zh-TW"/>
              <a:pPr/>
              <a:t>‹#›</a:t>
            </a:fld>
            <a:endParaRPr lang="en-CA" altLang="zh-TW"/>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3"/>
          <p:cNvSpPr>
            <a:spLocks noGrp="1"/>
          </p:cNvSpPr>
          <p:nvPr>
            <p:ph type="dt" sz="half" idx="10"/>
          </p:nvPr>
        </p:nvSpPr>
        <p:spPr/>
        <p:txBody>
          <a:bodyPr/>
          <a:lstStyle>
            <a:lvl1pPr>
              <a:defRPr/>
            </a:lvl1pPr>
          </a:lstStyle>
          <a:p>
            <a:fld id="{29310BDB-32B7-4F9A-93E0-18FD5DEE07DC}" type="datetimeFigureOut">
              <a:rPr lang="en-US" altLang="zh-TW"/>
              <a:pPr/>
              <a:t>2/28/2010</a:t>
            </a:fld>
            <a:endParaRPr lang="en-CA" altLang="zh-TW"/>
          </a:p>
        </p:txBody>
      </p:sp>
      <p:sp>
        <p:nvSpPr>
          <p:cNvPr id="8" name="Footer Placeholder 4"/>
          <p:cNvSpPr>
            <a:spLocks noGrp="1"/>
          </p:cNvSpPr>
          <p:nvPr>
            <p:ph type="ftr" sz="quarter" idx="11"/>
          </p:nvPr>
        </p:nvSpPr>
        <p:spPr/>
        <p:txBody>
          <a:bodyPr/>
          <a:lstStyle>
            <a:lvl1pPr>
              <a:defRPr/>
            </a:lvl1pPr>
          </a:lstStyle>
          <a:p>
            <a:endParaRPr lang="en-CA" altLang="zh-TW"/>
          </a:p>
        </p:txBody>
      </p:sp>
      <p:sp>
        <p:nvSpPr>
          <p:cNvPr id="9" name="Slide Number Placeholder 5"/>
          <p:cNvSpPr>
            <a:spLocks noGrp="1"/>
          </p:cNvSpPr>
          <p:nvPr>
            <p:ph type="sldNum" sz="quarter" idx="12"/>
          </p:nvPr>
        </p:nvSpPr>
        <p:spPr/>
        <p:txBody>
          <a:bodyPr/>
          <a:lstStyle>
            <a:lvl1pPr>
              <a:defRPr/>
            </a:lvl1pPr>
          </a:lstStyle>
          <a:p>
            <a:fld id="{D6A3B527-F1A2-4354-9CDC-6A0CCD460F6F}" type="slidenum">
              <a:rPr lang="en-CA" altLang="zh-TW"/>
              <a:pPr/>
              <a:t>‹#›</a:t>
            </a:fld>
            <a:endParaRPr lang="en-CA" altLang="zh-TW"/>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9" descr="2008ppt.jpg"/>
          <p:cNvPicPr>
            <a:picLocks noChangeAspect="1"/>
          </p:cNvPicPr>
          <p:nvPr/>
        </p:nvPicPr>
        <p:blipFill>
          <a:blip r:embed="rId19" cstate="print"/>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274638"/>
            <a:ext cx="8229600" cy="72548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zh-TW" smtClean="0"/>
              <a:t>Click to edit Master title style</a:t>
            </a:r>
            <a:endParaRPr lang="en-CA" altLang="zh-TW" smtClean="0"/>
          </a:p>
        </p:txBody>
      </p:sp>
      <p:sp>
        <p:nvSpPr>
          <p:cNvPr id="1028" name="Text Placeholder 2"/>
          <p:cNvSpPr>
            <a:spLocks noGrp="1"/>
          </p:cNvSpPr>
          <p:nvPr>
            <p:ph type="body" idx="1"/>
          </p:nvPr>
        </p:nvSpPr>
        <p:spPr bwMode="auto">
          <a:xfrm>
            <a:off x="457200" y="1071563"/>
            <a:ext cx="8229600" cy="52863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TW" smtClean="0"/>
              <a:t>Click to edit Master text styles</a:t>
            </a:r>
          </a:p>
          <a:p>
            <a:pPr lvl="1"/>
            <a:r>
              <a:rPr lang="en-US" altLang="zh-TW" smtClean="0"/>
              <a:t>Second level</a:t>
            </a:r>
          </a:p>
          <a:p>
            <a:pPr lvl="2"/>
            <a:r>
              <a:rPr lang="en-US" altLang="zh-TW" smtClean="0"/>
              <a:t>Third level</a:t>
            </a:r>
          </a:p>
          <a:p>
            <a:pPr lvl="3"/>
            <a:r>
              <a:rPr lang="en-US" altLang="zh-TW" smtClean="0"/>
              <a:t>Fourth level</a:t>
            </a:r>
          </a:p>
          <a:p>
            <a:pPr lvl="4"/>
            <a:r>
              <a:rPr lang="en-US" altLang="zh-TW" smtClean="0"/>
              <a:t>Fifth level</a:t>
            </a:r>
            <a:endParaRPr lang="en-CA" altLang="zh-TW"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kumimoji="0" sz="1200">
                <a:solidFill>
                  <a:srgbClr val="898989"/>
                </a:solidFill>
                <a:latin typeface="Calibri" pitchFamily="34" charset="0"/>
              </a:defRPr>
            </a:lvl1pPr>
          </a:lstStyle>
          <a:p>
            <a:fld id="{9D1928D5-8FAD-4850-9DF5-0E8888CE836F}" type="datetimeFigureOut">
              <a:rPr lang="en-US" altLang="zh-TW"/>
              <a:pPr/>
              <a:t>2/28/2010</a:t>
            </a:fld>
            <a:endParaRPr lang="en-CA" altLang="zh-TW"/>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kumimoji="0" sz="1200">
                <a:solidFill>
                  <a:srgbClr val="898989"/>
                </a:solidFill>
                <a:latin typeface="Calibri" pitchFamily="34" charset="0"/>
              </a:defRPr>
            </a:lvl1pPr>
          </a:lstStyle>
          <a:p>
            <a:endParaRPr lang="en-CA" altLang="zh-TW"/>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kumimoji="0" sz="1200">
                <a:solidFill>
                  <a:srgbClr val="898989"/>
                </a:solidFill>
                <a:latin typeface="Calibri" pitchFamily="34" charset="0"/>
              </a:defRPr>
            </a:lvl1pPr>
          </a:lstStyle>
          <a:p>
            <a:fld id="{82E3D5B9-3D4F-4954-8352-1EA3DC0DCF28}" type="slidenum">
              <a:rPr lang="en-CA" altLang="zh-TW"/>
              <a:pPr/>
              <a:t>‹#›</a:t>
            </a:fld>
            <a:endParaRPr lang="en-CA" altLang="zh-TW"/>
          </a:p>
        </p:txBody>
      </p:sp>
    </p:spTree>
  </p:cSld>
  <p:clrMap bg1="lt1" tx1="dk1" bg2="lt2" tx2="dk2" accent1="accent1" accent2="accent2" accent3="accent3" accent4="accent4" accent5="accent5" accent6="accent6" hlink="hlink" folHlink="folHlink"/>
  <p:sldLayoutIdLst>
    <p:sldLayoutId id="2147483749" r:id="rId1"/>
    <p:sldLayoutId id="2147483740" r:id="rId2"/>
    <p:sldLayoutId id="2147483753" r:id="rId3"/>
    <p:sldLayoutId id="2147483756" r:id="rId4"/>
    <p:sldLayoutId id="2147483750" r:id="rId5"/>
    <p:sldLayoutId id="2147483752" r:id="rId6"/>
    <p:sldLayoutId id="2147483751"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54" r:id="rId16"/>
    <p:sldLayoutId id="2147483755" r:id="rId17"/>
  </p:sldLayoutIdLst>
  <p:txStyles>
    <p:titleStyle>
      <a:lvl1pPr algn="l" rtl="0" eaLnBrk="1" fontAlgn="base" hangingPunct="1">
        <a:spcBef>
          <a:spcPct val="0"/>
        </a:spcBef>
        <a:spcAft>
          <a:spcPct val="0"/>
        </a:spcAft>
        <a:defRPr lang="en-CA" sz="3600" b="1" kern="1200" dirty="0">
          <a:solidFill>
            <a:srgbClr val="17375E"/>
          </a:solidFill>
          <a:latin typeface="Helvetica" pitchFamily="34" charset="0"/>
          <a:ea typeface="+mj-ea"/>
          <a:cs typeface="+mj-cs"/>
        </a:defRPr>
      </a:lvl1pPr>
      <a:lvl2pPr algn="l" rtl="0" eaLnBrk="1" fontAlgn="base" hangingPunct="1">
        <a:spcBef>
          <a:spcPct val="0"/>
        </a:spcBef>
        <a:spcAft>
          <a:spcPct val="0"/>
        </a:spcAft>
        <a:defRPr sz="3600" b="1">
          <a:solidFill>
            <a:srgbClr val="17375E"/>
          </a:solidFill>
          <a:latin typeface="Helvetica" pitchFamily="34" charset="0"/>
        </a:defRPr>
      </a:lvl2pPr>
      <a:lvl3pPr algn="l" rtl="0" eaLnBrk="1" fontAlgn="base" hangingPunct="1">
        <a:spcBef>
          <a:spcPct val="0"/>
        </a:spcBef>
        <a:spcAft>
          <a:spcPct val="0"/>
        </a:spcAft>
        <a:defRPr sz="3600" b="1">
          <a:solidFill>
            <a:srgbClr val="17375E"/>
          </a:solidFill>
          <a:latin typeface="Helvetica" pitchFamily="34" charset="0"/>
        </a:defRPr>
      </a:lvl3pPr>
      <a:lvl4pPr algn="l" rtl="0" eaLnBrk="1" fontAlgn="base" hangingPunct="1">
        <a:spcBef>
          <a:spcPct val="0"/>
        </a:spcBef>
        <a:spcAft>
          <a:spcPct val="0"/>
        </a:spcAft>
        <a:defRPr sz="3600" b="1">
          <a:solidFill>
            <a:srgbClr val="17375E"/>
          </a:solidFill>
          <a:latin typeface="Helvetica" pitchFamily="34" charset="0"/>
        </a:defRPr>
      </a:lvl4pPr>
      <a:lvl5pPr algn="l" rtl="0" eaLnBrk="1" fontAlgn="base" hangingPunct="1">
        <a:spcBef>
          <a:spcPct val="0"/>
        </a:spcBef>
        <a:spcAft>
          <a:spcPct val="0"/>
        </a:spcAft>
        <a:defRPr sz="3600" b="1">
          <a:solidFill>
            <a:srgbClr val="17375E"/>
          </a:solidFill>
          <a:latin typeface="Helvetica" pitchFamily="34" charset="0"/>
        </a:defRPr>
      </a:lvl5pPr>
      <a:lvl6pPr marL="457200" algn="l" rtl="0" eaLnBrk="1" fontAlgn="base" hangingPunct="1">
        <a:spcBef>
          <a:spcPct val="0"/>
        </a:spcBef>
        <a:spcAft>
          <a:spcPct val="0"/>
        </a:spcAft>
        <a:defRPr sz="3600" b="1">
          <a:solidFill>
            <a:schemeClr val="tx1"/>
          </a:solidFill>
          <a:latin typeface="Helvetica" pitchFamily="34" charset="0"/>
        </a:defRPr>
      </a:lvl6pPr>
      <a:lvl7pPr marL="914400" algn="l" rtl="0" eaLnBrk="1" fontAlgn="base" hangingPunct="1">
        <a:spcBef>
          <a:spcPct val="0"/>
        </a:spcBef>
        <a:spcAft>
          <a:spcPct val="0"/>
        </a:spcAft>
        <a:defRPr sz="3600" b="1">
          <a:solidFill>
            <a:schemeClr val="tx1"/>
          </a:solidFill>
          <a:latin typeface="Helvetica" pitchFamily="34" charset="0"/>
        </a:defRPr>
      </a:lvl7pPr>
      <a:lvl8pPr marL="1371600" algn="l" rtl="0" eaLnBrk="1" fontAlgn="base" hangingPunct="1">
        <a:spcBef>
          <a:spcPct val="0"/>
        </a:spcBef>
        <a:spcAft>
          <a:spcPct val="0"/>
        </a:spcAft>
        <a:defRPr sz="3600" b="1">
          <a:solidFill>
            <a:schemeClr val="tx1"/>
          </a:solidFill>
          <a:latin typeface="Helvetica" pitchFamily="34" charset="0"/>
        </a:defRPr>
      </a:lvl8pPr>
      <a:lvl9pPr marL="1828800" algn="l" rtl="0" eaLnBrk="1" fontAlgn="base" hangingPunct="1">
        <a:spcBef>
          <a:spcPct val="0"/>
        </a:spcBef>
        <a:spcAft>
          <a:spcPct val="0"/>
        </a:spcAft>
        <a:defRPr sz="3600" b="1">
          <a:solidFill>
            <a:schemeClr val="tx1"/>
          </a:solidFill>
          <a:latin typeface="Helvetica" pitchFamily="34" charset="0"/>
        </a:defRPr>
      </a:lvl9pPr>
    </p:titleStyle>
    <p:bodyStyle>
      <a:lvl1pPr marL="342900" indent="-342900" algn="l" rtl="0" eaLnBrk="1" fontAlgn="base" hangingPunct="1">
        <a:spcBef>
          <a:spcPct val="20000"/>
        </a:spcBef>
        <a:spcAft>
          <a:spcPct val="0"/>
        </a:spcAft>
        <a:buFont typeface="Arial" pitchFamily="34" charset="0"/>
        <a:buChar char="•"/>
        <a:defRPr sz="3200" kern="1200">
          <a:solidFill>
            <a:schemeClr val="tx1"/>
          </a:solidFill>
          <a:latin typeface="Helvetica" pitchFamily="34" charset="0"/>
          <a:ea typeface="+mn-ea"/>
          <a:cs typeface="+mn-cs"/>
        </a:defRPr>
      </a:lvl1pPr>
      <a:lvl2pPr marL="742950" indent="-285750" algn="l" rtl="0" eaLnBrk="1" fontAlgn="base" hangingPunct="1">
        <a:spcBef>
          <a:spcPct val="20000"/>
        </a:spcBef>
        <a:spcAft>
          <a:spcPct val="0"/>
        </a:spcAft>
        <a:buFont typeface="Arial" pitchFamily="34" charset="0"/>
        <a:buChar char="–"/>
        <a:defRPr sz="2800" kern="1200">
          <a:solidFill>
            <a:schemeClr val="tx1"/>
          </a:solidFill>
          <a:latin typeface="Helvetica" pitchFamily="34" charset="0"/>
          <a:ea typeface="+mn-ea"/>
          <a:cs typeface="+mn-cs"/>
        </a:defRPr>
      </a:lvl2pPr>
      <a:lvl3pPr marL="1143000" indent="-228600" algn="l" rtl="0" eaLnBrk="1" fontAlgn="base" hangingPunct="1">
        <a:spcBef>
          <a:spcPct val="20000"/>
        </a:spcBef>
        <a:spcAft>
          <a:spcPct val="0"/>
        </a:spcAft>
        <a:buFont typeface="Arial" pitchFamily="34" charset="0"/>
        <a:buChar char="•"/>
        <a:defRPr sz="2400" kern="1200">
          <a:solidFill>
            <a:schemeClr val="tx1"/>
          </a:solidFill>
          <a:latin typeface="Helvetica" pitchFamily="34" charset="0"/>
          <a:ea typeface="+mn-ea"/>
          <a:cs typeface="+mn-cs"/>
        </a:defRPr>
      </a:lvl3pPr>
      <a:lvl4pPr marL="1600200" indent="-228600" algn="l" rtl="0" eaLnBrk="1" fontAlgn="base" hangingPunct="1">
        <a:spcBef>
          <a:spcPct val="20000"/>
        </a:spcBef>
        <a:spcAft>
          <a:spcPct val="0"/>
        </a:spcAft>
        <a:buFont typeface="Arial" pitchFamily="34" charset="0"/>
        <a:buChar char="–"/>
        <a:defRPr sz="2000" kern="1200">
          <a:solidFill>
            <a:schemeClr val="tx1"/>
          </a:solidFill>
          <a:latin typeface="Helvetica" pitchFamily="34" charset="0"/>
          <a:ea typeface="+mn-ea"/>
          <a:cs typeface="+mn-cs"/>
        </a:defRPr>
      </a:lvl4pPr>
      <a:lvl5pPr marL="2057400" indent="-228600" algn="l" rtl="0" eaLnBrk="1" fontAlgn="base" hangingPunct="1">
        <a:spcBef>
          <a:spcPct val="20000"/>
        </a:spcBef>
        <a:spcAft>
          <a:spcPct val="0"/>
        </a:spcAft>
        <a:buFont typeface="Arial" pitchFamily="34" charset="0"/>
        <a:buChar char="»"/>
        <a:defRPr sz="2000" kern="1200">
          <a:solidFill>
            <a:schemeClr val="tx1"/>
          </a:solidFill>
          <a:latin typeface="Helvetica"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5.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png"/><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5.xml"/><Relationship Id="rId5" Type="http://schemas.openxmlformats.org/officeDocument/2006/relationships/image" Target="../media/image69.jpe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oleObject" Target="../embeddings/Microsoft_Office_Excel_Chart1.xls"/><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jpeg"/><Relationship Id="rId7" Type="http://schemas.openxmlformats.org/officeDocument/2006/relationships/image" Target="../media/image81.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 Id="rId9" Type="http://schemas.openxmlformats.org/officeDocument/2006/relationships/image" Target="../media/image8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2" Type="http://schemas.openxmlformats.org/officeDocument/2006/relationships/hyperlink" Target="http://www.idn.asia/" TargetMode="Externa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oleObject" Target="../embeddings/Microsoft_Office_Excel_Chart2.xls"/><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4294967295"/>
          </p:nvPr>
        </p:nvSpPr>
        <p:spPr>
          <a:xfrm>
            <a:off x="571472" y="714356"/>
            <a:ext cx="7086600" cy="1500188"/>
          </a:xfrm>
        </p:spPr>
        <p:txBody>
          <a:bodyPr rtlCol="0">
            <a:noAutofit/>
          </a:bodyPr>
          <a:lstStyle/>
          <a:p>
            <a:pPr eaLnBrk="1" fontAlgn="auto" hangingPunct="1">
              <a:spcAft>
                <a:spcPts val="0"/>
              </a:spcAft>
              <a:buFont typeface="Arial" pitchFamily="34" charset="0"/>
              <a:buNone/>
              <a:defRPr/>
            </a:pPr>
            <a:r>
              <a:rPr lang="en-CA" sz="4400" b="1" dirty="0">
                <a:solidFill>
                  <a:schemeClr val="bg1">
                    <a:lumMod val="85000"/>
                  </a:schemeClr>
                </a:solidFill>
              </a:rPr>
              <a:t>DotAsia </a:t>
            </a:r>
            <a:r>
              <a:rPr lang="en-CA" sz="4400" b="1" dirty="0" smtClean="0">
                <a:solidFill>
                  <a:schemeClr val="bg1">
                    <a:lumMod val="85000"/>
                  </a:schemeClr>
                </a:solidFill>
              </a:rPr>
              <a:t>AGM 2010</a:t>
            </a:r>
            <a:endParaRPr lang="en-CA" sz="4400" b="1" dirty="0" smtClean="0">
              <a:solidFill>
                <a:schemeClr val="bg1">
                  <a:lumMod val="85000"/>
                </a:schemeClr>
              </a:solidFill>
            </a:endParaRPr>
          </a:p>
          <a:p>
            <a:pPr eaLnBrk="1" fontAlgn="auto" hangingPunct="1">
              <a:spcAft>
                <a:spcPts val="0"/>
              </a:spcAft>
              <a:buFont typeface="Arial" pitchFamily="34" charset="0"/>
              <a:buNone/>
              <a:defRPr/>
            </a:pPr>
            <a:r>
              <a:rPr lang="en-US" sz="2800" dirty="0" smtClean="0">
                <a:solidFill>
                  <a:schemeClr val="bg1">
                    <a:lumMod val="85000"/>
                  </a:schemeClr>
                </a:solidFill>
              </a:rPr>
              <a:t>Feb 28, 2010</a:t>
            </a:r>
          </a:p>
          <a:p>
            <a:pPr eaLnBrk="1" fontAlgn="auto" hangingPunct="1">
              <a:spcAft>
                <a:spcPts val="0"/>
              </a:spcAft>
              <a:buFont typeface="Arial" pitchFamily="34" charset="0"/>
              <a:buNone/>
              <a:defRPr/>
            </a:pPr>
            <a:r>
              <a:rPr lang="en-US" sz="2800" dirty="0" smtClean="0">
                <a:solidFill>
                  <a:schemeClr val="bg1">
                    <a:lumMod val="85000"/>
                  </a:schemeClr>
                </a:solidFill>
              </a:rPr>
              <a:t>APRICOT Kuala Lumpur</a:t>
            </a:r>
            <a:endParaRPr lang="en-US" sz="2800" dirty="0" smtClean="0">
              <a:solidFill>
                <a:schemeClr val="bg1">
                  <a:lumMod val="85000"/>
                </a:schemeClr>
              </a:solidFill>
            </a:endParaRPr>
          </a:p>
          <a:p>
            <a:pPr eaLnBrk="1" fontAlgn="auto" hangingPunct="1">
              <a:spcAft>
                <a:spcPts val="0"/>
              </a:spcAft>
              <a:buFont typeface="Arial" pitchFamily="34" charset="0"/>
              <a:buNone/>
              <a:defRPr/>
            </a:pPr>
            <a:endParaRPr lang="en-US" sz="2800" dirty="0" smtClean="0">
              <a:solidFill>
                <a:schemeClr val="bg1">
                  <a:lumMod val="85000"/>
                </a:schemeClr>
              </a:solidFill>
            </a:endParaRPr>
          </a:p>
          <a:p>
            <a:pPr eaLnBrk="1" fontAlgn="auto" hangingPunct="1">
              <a:spcAft>
                <a:spcPts val="0"/>
              </a:spcAft>
              <a:buFont typeface="Arial" pitchFamily="34" charset="0"/>
              <a:buNone/>
              <a:defRPr/>
            </a:pPr>
            <a:endParaRPr lang="en-CA" sz="2800" dirty="0">
              <a:solidFill>
                <a:schemeClr val="bg1">
                  <a:lumMod val="85000"/>
                </a:schemeClr>
              </a:solidFill>
            </a:endParaRPr>
          </a:p>
        </p:txBody>
      </p:sp>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844" y="142852"/>
            <a:ext cx="8643998" cy="725487"/>
          </a:xfrm>
        </p:spPr>
        <p:txBody>
          <a:bodyPr/>
          <a:lstStyle/>
          <a:p>
            <a:r>
              <a:rPr lang="en-US" dirty="0" smtClean="0"/>
              <a:t>Growing Presence of .Asia on the Web</a:t>
            </a:r>
            <a:endParaRPr lang="en-CA" dirty="0"/>
          </a:p>
        </p:txBody>
      </p:sp>
      <p:grpSp>
        <p:nvGrpSpPr>
          <p:cNvPr id="13" name="Group 12"/>
          <p:cNvGrpSpPr/>
          <p:nvPr/>
        </p:nvGrpSpPr>
        <p:grpSpPr>
          <a:xfrm>
            <a:off x="0" y="1000108"/>
            <a:ext cx="9215438" cy="4086231"/>
            <a:chOff x="0" y="1000108"/>
            <a:chExt cx="9215438" cy="4086231"/>
          </a:xfrm>
        </p:grpSpPr>
        <p:grpSp>
          <p:nvGrpSpPr>
            <p:cNvPr id="10" name="Group 9"/>
            <p:cNvGrpSpPr/>
            <p:nvPr/>
          </p:nvGrpSpPr>
          <p:grpSpPr>
            <a:xfrm>
              <a:off x="0" y="1000108"/>
              <a:ext cx="9215438" cy="4086231"/>
              <a:chOff x="0" y="1000108"/>
              <a:chExt cx="9215438" cy="4086231"/>
            </a:xfrm>
          </p:grpSpPr>
          <p:pic>
            <p:nvPicPr>
              <p:cNvPr id="2050" name="Picture 2"/>
              <p:cNvPicPr>
                <a:picLocks noChangeAspect="1" noChangeArrowheads="1"/>
              </p:cNvPicPr>
              <p:nvPr/>
            </p:nvPicPr>
            <p:blipFill>
              <a:blip r:embed="rId2" cstate="print"/>
              <a:srcRect/>
              <a:stretch>
                <a:fillRect/>
              </a:stretch>
            </p:blipFill>
            <p:spPr bwMode="auto">
              <a:xfrm>
                <a:off x="0" y="1000108"/>
                <a:ext cx="5837473" cy="4086231"/>
              </a:xfrm>
              <a:prstGeom prst="rect">
                <a:avLst/>
              </a:prstGeom>
              <a:noFill/>
              <a:ln w="9525">
                <a:noFill/>
                <a:miter lim="800000"/>
                <a:headEnd/>
                <a:tailEnd/>
              </a:ln>
            </p:spPr>
          </p:pic>
          <p:sp>
            <p:nvSpPr>
              <p:cNvPr id="8" name="Content Placeholder 2"/>
              <p:cNvSpPr txBox="1">
                <a:spLocks/>
              </p:cNvSpPr>
              <p:nvPr/>
            </p:nvSpPr>
            <p:spPr bwMode="auto">
              <a:xfrm>
                <a:off x="5786446" y="1000108"/>
                <a:ext cx="3428992" cy="171451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lumMod val="65000"/>
                        <a:lumOff val="35000"/>
                      </a:schemeClr>
                    </a:solidFill>
                    <a:effectLst/>
                    <a:uLnTx/>
                    <a:uFillTx/>
                    <a:latin typeface="Helvetica" pitchFamily="34" charset="0"/>
                    <a:ea typeface="+mn-ea"/>
                    <a:cs typeface="+mn-cs"/>
                  </a:rPr>
                  <a:t>Grown from about 1.5M last year to ~13M</a:t>
                </a:r>
                <a:endParaRPr kumimoji="0" lang="en-CA" sz="3200" b="0" i="0" u="none" strike="noStrike" kern="1200" cap="none" spc="0" normalizeH="0" baseline="0" noProof="0" dirty="0">
                  <a:ln>
                    <a:noFill/>
                  </a:ln>
                  <a:solidFill>
                    <a:schemeClr val="tx1">
                      <a:lumMod val="65000"/>
                      <a:lumOff val="35000"/>
                    </a:schemeClr>
                  </a:solidFill>
                  <a:effectLst/>
                  <a:uLnTx/>
                  <a:uFillTx/>
                  <a:latin typeface="Helvetica" pitchFamily="34" charset="0"/>
                  <a:ea typeface="+mn-ea"/>
                  <a:cs typeface="+mn-cs"/>
                </a:endParaRPr>
              </a:p>
            </p:txBody>
          </p:sp>
        </p:grpSp>
        <p:sp>
          <p:nvSpPr>
            <p:cNvPr id="11" name="Rectangle 10"/>
            <p:cNvSpPr/>
            <p:nvPr/>
          </p:nvSpPr>
          <p:spPr>
            <a:xfrm>
              <a:off x="2928926" y="2143116"/>
              <a:ext cx="2714644" cy="2857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4" name="Group 13"/>
          <p:cNvGrpSpPr/>
          <p:nvPr/>
        </p:nvGrpSpPr>
        <p:grpSpPr>
          <a:xfrm>
            <a:off x="214282" y="2668311"/>
            <a:ext cx="8929718" cy="4189689"/>
            <a:chOff x="214282" y="2668311"/>
            <a:chExt cx="8929718" cy="4189689"/>
          </a:xfrm>
        </p:grpSpPr>
        <p:grpSp>
          <p:nvGrpSpPr>
            <p:cNvPr id="7" name="Group 6"/>
            <p:cNvGrpSpPr/>
            <p:nvPr/>
          </p:nvGrpSpPr>
          <p:grpSpPr>
            <a:xfrm>
              <a:off x="214282" y="2668311"/>
              <a:ext cx="8929718" cy="4189689"/>
              <a:chOff x="214282" y="2668311"/>
              <a:chExt cx="8929718" cy="4189689"/>
            </a:xfrm>
          </p:grpSpPr>
          <p:pic>
            <p:nvPicPr>
              <p:cNvPr id="2051" name="Picture 3"/>
              <p:cNvPicPr>
                <a:picLocks noChangeAspect="1" noChangeArrowheads="1"/>
              </p:cNvPicPr>
              <p:nvPr/>
            </p:nvPicPr>
            <p:blipFill>
              <a:blip r:embed="rId3" cstate="print"/>
              <a:srcRect/>
              <a:stretch>
                <a:fillRect/>
              </a:stretch>
            </p:blipFill>
            <p:spPr bwMode="auto">
              <a:xfrm>
                <a:off x="2428860" y="2668311"/>
                <a:ext cx="6715140" cy="4189689"/>
              </a:xfrm>
              <a:prstGeom prst="rect">
                <a:avLst/>
              </a:prstGeom>
              <a:noFill/>
              <a:ln w="9525">
                <a:noFill/>
                <a:miter lim="800000"/>
                <a:headEnd/>
                <a:tailEnd/>
              </a:ln>
            </p:spPr>
          </p:pic>
          <p:sp>
            <p:nvSpPr>
              <p:cNvPr id="6" name="Content Placeholder 2"/>
              <p:cNvSpPr txBox="1">
                <a:spLocks/>
              </p:cNvSpPr>
              <p:nvPr/>
            </p:nvSpPr>
            <p:spPr bwMode="auto">
              <a:xfrm>
                <a:off x="214282" y="5429264"/>
                <a:ext cx="2214578" cy="1428736"/>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lumMod val="65000"/>
                        <a:lumOff val="35000"/>
                      </a:schemeClr>
                    </a:solidFill>
                    <a:effectLst/>
                    <a:uLnTx/>
                    <a:uFillTx/>
                    <a:latin typeface="Helvetica" pitchFamily="34" charset="0"/>
                    <a:ea typeface="+mn-ea"/>
                    <a:cs typeface="+mn-cs"/>
                  </a:rPr>
                  <a:t>Growing to &gt;400K</a:t>
                </a:r>
                <a:endParaRPr kumimoji="0" lang="en-CA" sz="3200" b="0" i="0" u="none" strike="noStrike" kern="1200" cap="none" spc="0" normalizeH="0" baseline="0" noProof="0" dirty="0">
                  <a:ln>
                    <a:noFill/>
                  </a:ln>
                  <a:solidFill>
                    <a:schemeClr val="tx1">
                      <a:lumMod val="65000"/>
                      <a:lumOff val="35000"/>
                    </a:schemeClr>
                  </a:solidFill>
                  <a:effectLst/>
                  <a:uLnTx/>
                  <a:uFillTx/>
                  <a:latin typeface="Helvetica" pitchFamily="34" charset="0"/>
                  <a:ea typeface="+mn-ea"/>
                  <a:cs typeface="+mn-cs"/>
                </a:endParaRPr>
              </a:p>
            </p:txBody>
          </p:sp>
        </p:grpSp>
        <p:sp>
          <p:nvSpPr>
            <p:cNvPr id="12" name="Rectangle 11"/>
            <p:cNvSpPr/>
            <p:nvPr/>
          </p:nvSpPr>
          <p:spPr>
            <a:xfrm>
              <a:off x="7286644" y="3571876"/>
              <a:ext cx="1714512" cy="2857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9" name="Group 18"/>
          <p:cNvGrpSpPr/>
          <p:nvPr/>
        </p:nvGrpSpPr>
        <p:grpSpPr>
          <a:xfrm>
            <a:off x="0" y="2500306"/>
            <a:ext cx="9144000" cy="819150"/>
            <a:chOff x="0" y="2500306"/>
            <a:chExt cx="9144000" cy="819150"/>
          </a:xfrm>
        </p:grpSpPr>
        <p:pic>
          <p:nvPicPr>
            <p:cNvPr id="11266" name="Picture 2"/>
            <p:cNvPicPr>
              <a:picLocks noChangeAspect="1" noChangeArrowheads="1"/>
            </p:cNvPicPr>
            <p:nvPr/>
          </p:nvPicPr>
          <p:blipFill>
            <a:blip r:embed="rId4" cstate="print"/>
            <a:srcRect/>
            <a:stretch>
              <a:fillRect/>
            </a:stretch>
          </p:blipFill>
          <p:spPr bwMode="auto">
            <a:xfrm>
              <a:off x="0" y="2500306"/>
              <a:ext cx="2143125" cy="819150"/>
            </a:xfrm>
            <a:prstGeom prst="rect">
              <a:avLst/>
            </a:prstGeom>
            <a:noFill/>
            <a:ln w="9525">
              <a:noFill/>
              <a:miter lim="800000"/>
              <a:headEnd/>
              <a:tailEnd/>
            </a:ln>
          </p:spPr>
        </p:pic>
        <p:pic>
          <p:nvPicPr>
            <p:cNvPr id="11267" name="Picture 3"/>
            <p:cNvPicPr>
              <a:picLocks noChangeAspect="1" noChangeArrowheads="1"/>
            </p:cNvPicPr>
            <p:nvPr/>
          </p:nvPicPr>
          <p:blipFill>
            <a:blip r:embed="rId5"/>
            <a:srcRect/>
            <a:stretch>
              <a:fillRect/>
            </a:stretch>
          </p:blipFill>
          <p:spPr bwMode="auto">
            <a:xfrm>
              <a:off x="2143108" y="2500306"/>
              <a:ext cx="7000892" cy="819150"/>
            </a:xfrm>
            <a:prstGeom prst="rect">
              <a:avLst/>
            </a:prstGeom>
            <a:noFill/>
            <a:ln w="9525">
              <a:noFill/>
              <a:miter lim="800000"/>
              <a:headEnd/>
              <a:tailEnd/>
            </a:ln>
          </p:spPr>
        </p:pic>
        <p:sp>
          <p:nvSpPr>
            <p:cNvPr id="16" name="TextBox 15"/>
            <p:cNvSpPr txBox="1"/>
            <p:nvPr/>
          </p:nvSpPr>
          <p:spPr>
            <a:xfrm>
              <a:off x="2232815" y="2643182"/>
              <a:ext cx="6846361" cy="523220"/>
            </a:xfrm>
            <a:prstGeom prst="rect">
              <a:avLst/>
            </a:prstGeom>
            <a:noFill/>
          </p:spPr>
          <p:txBody>
            <a:bodyPr wrap="none" rtlCol="0">
              <a:spAutoFit/>
            </a:bodyPr>
            <a:lstStyle/>
            <a:p>
              <a:pPr algn="ctr"/>
              <a:r>
                <a:rPr lang="en-US" sz="2800" dirty="0" smtClean="0">
                  <a:solidFill>
                    <a:schemeClr val="bg1"/>
                  </a:solidFill>
                </a:rPr>
                <a:t>Growing on Alexa Top 1M:</a:t>
              </a:r>
              <a:r>
                <a:rPr lang="en-US" sz="2800" b="1" dirty="0" smtClean="0">
                  <a:solidFill>
                    <a:schemeClr val="bg1"/>
                  </a:solidFill>
                </a:rPr>
                <a:t> ~150 (0.015%)</a:t>
              </a:r>
              <a:endParaRPr lang="en-CA" sz="2800" b="1" dirty="0">
                <a:solidFill>
                  <a:schemeClr val="bg1"/>
                </a:solidFill>
              </a:endParaR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500" fill="hold"/>
                                        <p:tgtEl>
                                          <p:spTgt spid="14"/>
                                        </p:tgtEl>
                                        <p:attrNameLst>
                                          <p:attrName>ppt_w</p:attrName>
                                        </p:attrNameLst>
                                      </p:cBhvr>
                                      <p:tavLst>
                                        <p:tav tm="0">
                                          <p:val>
                                            <p:fltVal val="0"/>
                                          </p:val>
                                        </p:tav>
                                        <p:tav tm="100000">
                                          <p:val>
                                            <p:strVal val="#ppt_w"/>
                                          </p:val>
                                        </p:tav>
                                      </p:tavLst>
                                    </p:anim>
                                    <p:anim calcmode="lin" valueType="num">
                                      <p:cBhvr>
                                        <p:cTn id="14" dur="500" fill="hold"/>
                                        <p:tgtEl>
                                          <p:spTgt spid="14"/>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Choosing not to use .com…</a:t>
            </a:r>
            <a:endParaRPr lang="en-CA" dirty="0"/>
          </a:p>
        </p:txBody>
      </p:sp>
      <p:sp>
        <p:nvSpPr>
          <p:cNvPr id="3" name="Text Placeholder 2"/>
          <p:cNvSpPr>
            <a:spLocks noGrp="1"/>
          </p:cNvSpPr>
          <p:nvPr>
            <p:ph type="body" idx="1"/>
          </p:nvPr>
        </p:nvSpPr>
        <p:spPr/>
        <p:txBody>
          <a:bodyPr/>
          <a:lstStyle/>
          <a:p>
            <a:endParaRPr lang="en-CA"/>
          </a:p>
        </p:txBody>
      </p:sp>
      <p:grpSp>
        <p:nvGrpSpPr>
          <p:cNvPr id="4" name="Group 15"/>
          <p:cNvGrpSpPr/>
          <p:nvPr/>
        </p:nvGrpSpPr>
        <p:grpSpPr>
          <a:xfrm>
            <a:off x="252413" y="109815"/>
            <a:ext cx="3746187" cy="2890557"/>
            <a:chOff x="252413" y="109815"/>
            <a:chExt cx="3746187" cy="2890557"/>
          </a:xfrm>
        </p:grpSpPr>
        <p:pic>
          <p:nvPicPr>
            <p:cNvPr id="137218" name="Picture 2"/>
            <p:cNvPicPr>
              <a:picLocks noChangeAspect="1" noChangeArrowheads="1"/>
            </p:cNvPicPr>
            <p:nvPr/>
          </p:nvPicPr>
          <p:blipFill>
            <a:blip r:embed="rId2" cstate="print"/>
            <a:srcRect/>
            <a:stretch>
              <a:fillRect/>
            </a:stretch>
          </p:blipFill>
          <p:spPr bwMode="auto">
            <a:xfrm>
              <a:off x="252413" y="200025"/>
              <a:ext cx="3746187" cy="2800347"/>
            </a:xfrm>
            <a:prstGeom prst="rect">
              <a:avLst/>
            </a:prstGeom>
            <a:noFill/>
            <a:ln w="9525">
              <a:noFill/>
              <a:miter lim="800000"/>
              <a:headEnd/>
              <a:tailEnd/>
            </a:ln>
            <a:effectLst/>
          </p:spPr>
        </p:pic>
        <p:sp>
          <p:nvSpPr>
            <p:cNvPr id="10" name="TextBox 9"/>
            <p:cNvSpPr txBox="1"/>
            <p:nvPr/>
          </p:nvSpPr>
          <p:spPr>
            <a:xfrm>
              <a:off x="285720" y="109815"/>
              <a:ext cx="2119491" cy="461665"/>
            </a:xfrm>
            <a:prstGeom prst="rect">
              <a:avLst/>
            </a:prstGeom>
            <a:noFill/>
          </p:spPr>
          <p:txBody>
            <a:bodyPr wrap="none" rtlCol="0">
              <a:spAutoFit/>
            </a:bodyPr>
            <a:lstStyle/>
            <a:p>
              <a:r>
                <a:rPr lang="en-US" sz="2400" b="1" dirty="0" smtClean="0">
                  <a:effectLst>
                    <a:glow rad="101600">
                      <a:schemeClr val="accent3">
                        <a:satMod val="175000"/>
                        <a:alpha val="40000"/>
                      </a:schemeClr>
                    </a:glow>
                  </a:effectLst>
                </a:rPr>
                <a:t>chris316.asia</a:t>
              </a:r>
              <a:endParaRPr lang="en-CA" sz="2400" b="1" dirty="0">
                <a:effectLst>
                  <a:glow rad="101600">
                    <a:schemeClr val="accent3">
                      <a:satMod val="175000"/>
                      <a:alpha val="40000"/>
                    </a:schemeClr>
                  </a:glow>
                </a:effectLst>
              </a:endParaRPr>
            </a:p>
          </p:txBody>
        </p:sp>
      </p:grpSp>
      <p:grpSp>
        <p:nvGrpSpPr>
          <p:cNvPr id="5" name="Group 16"/>
          <p:cNvGrpSpPr/>
          <p:nvPr/>
        </p:nvGrpSpPr>
        <p:grpSpPr>
          <a:xfrm>
            <a:off x="2643174" y="109815"/>
            <a:ext cx="3746188" cy="2890557"/>
            <a:chOff x="2643174" y="109815"/>
            <a:chExt cx="3746188" cy="2890557"/>
          </a:xfrm>
        </p:grpSpPr>
        <p:pic>
          <p:nvPicPr>
            <p:cNvPr id="137219" name="Picture 3"/>
            <p:cNvPicPr>
              <a:picLocks noChangeAspect="1" noChangeArrowheads="1"/>
            </p:cNvPicPr>
            <p:nvPr/>
          </p:nvPicPr>
          <p:blipFill>
            <a:blip r:embed="rId3" cstate="print"/>
            <a:srcRect/>
            <a:stretch>
              <a:fillRect/>
            </a:stretch>
          </p:blipFill>
          <p:spPr bwMode="auto">
            <a:xfrm>
              <a:off x="2643174" y="200025"/>
              <a:ext cx="3746188" cy="2800347"/>
            </a:xfrm>
            <a:prstGeom prst="rect">
              <a:avLst/>
            </a:prstGeom>
            <a:noFill/>
            <a:ln w="9525">
              <a:noFill/>
              <a:miter lim="800000"/>
              <a:headEnd/>
              <a:tailEnd/>
            </a:ln>
            <a:effectLst/>
          </p:spPr>
        </p:pic>
        <p:sp>
          <p:nvSpPr>
            <p:cNvPr id="11" name="TextBox 10"/>
            <p:cNvSpPr txBox="1"/>
            <p:nvPr/>
          </p:nvSpPr>
          <p:spPr>
            <a:xfrm>
              <a:off x="2704949" y="109815"/>
              <a:ext cx="1981633" cy="461665"/>
            </a:xfrm>
            <a:prstGeom prst="rect">
              <a:avLst/>
            </a:prstGeom>
            <a:noFill/>
          </p:spPr>
          <p:txBody>
            <a:bodyPr wrap="none" rtlCol="0">
              <a:spAutoFit/>
            </a:bodyPr>
            <a:lstStyle/>
            <a:p>
              <a:r>
                <a:rPr lang="en-US" sz="2400" b="1" dirty="0" err="1" smtClean="0">
                  <a:effectLst>
                    <a:glow rad="101600">
                      <a:schemeClr val="accent3">
                        <a:satMod val="175000"/>
                        <a:alpha val="40000"/>
                      </a:schemeClr>
                    </a:glow>
                  </a:effectLst>
                </a:rPr>
                <a:t>artquve.asia</a:t>
              </a:r>
              <a:endParaRPr lang="en-CA" sz="2400" b="1" dirty="0">
                <a:effectLst>
                  <a:glow rad="101600">
                    <a:schemeClr val="accent3">
                      <a:satMod val="175000"/>
                      <a:alpha val="40000"/>
                    </a:schemeClr>
                  </a:glow>
                </a:effectLst>
              </a:endParaRPr>
            </a:p>
          </p:txBody>
        </p:sp>
      </p:grpSp>
      <p:grpSp>
        <p:nvGrpSpPr>
          <p:cNvPr id="6" name="Group 17"/>
          <p:cNvGrpSpPr/>
          <p:nvPr/>
        </p:nvGrpSpPr>
        <p:grpSpPr>
          <a:xfrm>
            <a:off x="5143504" y="109815"/>
            <a:ext cx="3748084" cy="2890557"/>
            <a:chOff x="5143504" y="109815"/>
            <a:chExt cx="3748084" cy="2890557"/>
          </a:xfrm>
        </p:grpSpPr>
        <p:pic>
          <p:nvPicPr>
            <p:cNvPr id="137220" name="Picture 4"/>
            <p:cNvPicPr>
              <a:picLocks noChangeAspect="1" noChangeArrowheads="1"/>
            </p:cNvPicPr>
            <p:nvPr/>
          </p:nvPicPr>
          <p:blipFill>
            <a:blip r:embed="rId4" cstate="print"/>
            <a:srcRect/>
            <a:stretch>
              <a:fillRect/>
            </a:stretch>
          </p:blipFill>
          <p:spPr bwMode="auto">
            <a:xfrm>
              <a:off x="5145401" y="200025"/>
              <a:ext cx="3746187" cy="2800347"/>
            </a:xfrm>
            <a:prstGeom prst="rect">
              <a:avLst/>
            </a:prstGeom>
            <a:noFill/>
            <a:ln w="9525">
              <a:noFill/>
              <a:miter lim="800000"/>
              <a:headEnd/>
              <a:tailEnd/>
            </a:ln>
            <a:effectLst/>
          </p:spPr>
        </p:pic>
        <p:sp>
          <p:nvSpPr>
            <p:cNvPr id="12" name="TextBox 11"/>
            <p:cNvSpPr txBox="1"/>
            <p:nvPr/>
          </p:nvSpPr>
          <p:spPr>
            <a:xfrm>
              <a:off x="5143504" y="109815"/>
              <a:ext cx="2252540" cy="461665"/>
            </a:xfrm>
            <a:prstGeom prst="rect">
              <a:avLst/>
            </a:prstGeom>
            <a:noFill/>
          </p:spPr>
          <p:txBody>
            <a:bodyPr wrap="none" rtlCol="0">
              <a:spAutoFit/>
            </a:bodyPr>
            <a:lstStyle/>
            <a:p>
              <a:r>
                <a:rPr lang="en-US" sz="2400" b="1" dirty="0" smtClean="0">
                  <a:effectLst>
                    <a:glow rad="101600">
                      <a:schemeClr val="accent3">
                        <a:satMod val="175000"/>
                        <a:alpha val="40000"/>
                      </a:schemeClr>
                    </a:glow>
                  </a:effectLst>
                </a:rPr>
                <a:t>studio-</a:t>
              </a:r>
              <a:r>
                <a:rPr lang="en-US" sz="2400" b="1" dirty="0" err="1" smtClean="0">
                  <a:effectLst>
                    <a:glow rad="101600">
                      <a:schemeClr val="accent3">
                        <a:satMod val="175000"/>
                        <a:alpha val="40000"/>
                      </a:schemeClr>
                    </a:glow>
                  </a:effectLst>
                </a:rPr>
                <a:t>be.asia</a:t>
              </a:r>
              <a:endParaRPr lang="en-CA" sz="2400" b="1" dirty="0">
                <a:effectLst>
                  <a:glow rad="101600">
                    <a:schemeClr val="accent3">
                      <a:satMod val="175000"/>
                      <a:alpha val="40000"/>
                    </a:schemeClr>
                  </a:glow>
                </a:effectLst>
              </a:endParaRPr>
            </a:p>
          </p:txBody>
        </p:sp>
      </p:grpSp>
      <p:grpSp>
        <p:nvGrpSpPr>
          <p:cNvPr id="7" name="Group 18"/>
          <p:cNvGrpSpPr/>
          <p:nvPr/>
        </p:nvGrpSpPr>
        <p:grpSpPr>
          <a:xfrm>
            <a:off x="211065" y="3857628"/>
            <a:ext cx="3691969" cy="2800346"/>
            <a:chOff x="211065" y="3857628"/>
            <a:chExt cx="3691969" cy="2800346"/>
          </a:xfrm>
        </p:grpSpPr>
        <p:pic>
          <p:nvPicPr>
            <p:cNvPr id="137221" name="Picture 5"/>
            <p:cNvPicPr>
              <a:picLocks noChangeAspect="1" noChangeArrowheads="1"/>
            </p:cNvPicPr>
            <p:nvPr/>
          </p:nvPicPr>
          <p:blipFill>
            <a:blip r:embed="rId5" cstate="print"/>
            <a:srcRect/>
            <a:stretch>
              <a:fillRect/>
            </a:stretch>
          </p:blipFill>
          <p:spPr bwMode="auto">
            <a:xfrm>
              <a:off x="252414" y="3929065"/>
              <a:ext cx="3650620" cy="2728909"/>
            </a:xfrm>
            <a:prstGeom prst="rect">
              <a:avLst/>
            </a:prstGeom>
            <a:noFill/>
            <a:ln w="9525">
              <a:noFill/>
              <a:miter lim="800000"/>
              <a:headEnd/>
              <a:tailEnd/>
            </a:ln>
            <a:effectLst/>
          </p:spPr>
        </p:pic>
        <p:sp>
          <p:nvSpPr>
            <p:cNvPr id="13" name="TextBox 12"/>
            <p:cNvSpPr txBox="1"/>
            <p:nvPr/>
          </p:nvSpPr>
          <p:spPr>
            <a:xfrm>
              <a:off x="211065" y="3857628"/>
              <a:ext cx="2146357" cy="830997"/>
            </a:xfrm>
            <a:prstGeom prst="rect">
              <a:avLst/>
            </a:prstGeom>
            <a:noFill/>
          </p:spPr>
          <p:txBody>
            <a:bodyPr wrap="none" rtlCol="0">
              <a:spAutoFit/>
            </a:bodyPr>
            <a:lstStyle/>
            <a:p>
              <a:r>
                <a:rPr lang="en-US" sz="2400" b="1" dirty="0" err="1" smtClean="0">
                  <a:effectLst>
                    <a:glow rad="101600">
                      <a:schemeClr val="accent3">
                        <a:satMod val="175000"/>
                        <a:alpha val="40000"/>
                      </a:schemeClr>
                    </a:glow>
                  </a:effectLst>
                </a:rPr>
                <a:t>rotarychild</a:t>
              </a:r>
              <a:endParaRPr lang="en-US" sz="2400" b="1" dirty="0" smtClean="0">
                <a:effectLst>
                  <a:glow rad="101600">
                    <a:schemeClr val="accent3">
                      <a:satMod val="175000"/>
                      <a:alpha val="40000"/>
                    </a:schemeClr>
                  </a:glow>
                </a:effectLst>
              </a:endParaRPr>
            </a:p>
            <a:p>
              <a:r>
                <a:rPr lang="en-US" sz="2400" b="1" dirty="0" err="1" smtClean="0">
                  <a:effectLst>
                    <a:glow rad="101600">
                      <a:schemeClr val="accent3">
                        <a:satMod val="175000"/>
                        <a:alpha val="40000"/>
                      </a:schemeClr>
                    </a:glow>
                  </a:effectLst>
                </a:rPr>
                <a:t>mortality.asia</a:t>
              </a:r>
              <a:endParaRPr lang="en-CA" sz="2400" b="1" dirty="0">
                <a:effectLst>
                  <a:glow rad="101600">
                    <a:schemeClr val="accent3">
                      <a:satMod val="175000"/>
                      <a:alpha val="40000"/>
                    </a:schemeClr>
                  </a:glow>
                </a:effectLst>
              </a:endParaRPr>
            </a:p>
          </p:txBody>
        </p:sp>
      </p:grpSp>
      <p:grpSp>
        <p:nvGrpSpPr>
          <p:cNvPr id="8" name="Group 25"/>
          <p:cNvGrpSpPr/>
          <p:nvPr/>
        </p:nvGrpSpPr>
        <p:grpSpPr>
          <a:xfrm>
            <a:off x="2683432" y="3824591"/>
            <a:ext cx="3888832" cy="2862371"/>
            <a:chOff x="2683432" y="3824591"/>
            <a:chExt cx="3888832" cy="2862371"/>
          </a:xfrm>
        </p:grpSpPr>
        <p:pic>
          <p:nvPicPr>
            <p:cNvPr id="2050" name="Picture 2"/>
            <p:cNvPicPr>
              <a:picLocks noChangeAspect="1" noChangeArrowheads="1"/>
            </p:cNvPicPr>
            <p:nvPr/>
          </p:nvPicPr>
          <p:blipFill>
            <a:blip r:embed="rId6" cstate="print"/>
            <a:srcRect/>
            <a:stretch>
              <a:fillRect/>
            </a:stretch>
          </p:blipFill>
          <p:spPr bwMode="auto">
            <a:xfrm>
              <a:off x="2683432" y="3929066"/>
              <a:ext cx="3888832" cy="2757896"/>
            </a:xfrm>
            <a:prstGeom prst="rect">
              <a:avLst/>
            </a:prstGeom>
            <a:noFill/>
            <a:ln w="9525">
              <a:noFill/>
              <a:miter lim="800000"/>
              <a:headEnd/>
              <a:tailEnd/>
            </a:ln>
            <a:effectLst>
              <a:outerShdw blurRad="50800" dist="38100" dir="10800000" algn="r" rotWithShape="0">
                <a:prstClr val="black">
                  <a:alpha val="40000"/>
                </a:prstClr>
              </a:outerShdw>
            </a:effectLst>
          </p:spPr>
        </p:pic>
        <p:sp>
          <p:nvSpPr>
            <p:cNvPr id="24" name="TextBox 23"/>
            <p:cNvSpPr txBox="1"/>
            <p:nvPr/>
          </p:nvSpPr>
          <p:spPr>
            <a:xfrm>
              <a:off x="2689892" y="3824591"/>
              <a:ext cx="2425664" cy="461665"/>
            </a:xfrm>
            <a:prstGeom prst="rect">
              <a:avLst/>
            </a:prstGeom>
            <a:noFill/>
          </p:spPr>
          <p:txBody>
            <a:bodyPr wrap="none" rtlCol="0">
              <a:spAutoFit/>
            </a:bodyPr>
            <a:lstStyle/>
            <a:p>
              <a:r>
                <a:rPr lang="en-US" sz="2400" b="1" dirty="0" err="1" smtClean="0">
                  <a:effectLst>
                    <a:glow rad="101600">
                      <a:schemeClr val="accent3">
                        <a:satMod val="175000"/>
                        <a:alpha val="40000"/>
                      </a:schemeClr>
                    </a:glow>
                  </a:effectLst>
                </a:rPr>
                <a:t>asian-curd.asia</a:t>
              </a:r>
              <a:endParaRPr lang="en-CA" sz="2400" b="1" dirty="0">
                <a:effectLst>
                  <a:glow rad="101600">
                    <a:schemeClr val="accent3">
                      <a:satMod val="175000"/>
                      <a:alpha val="40000"/>
                    </a:schemeClr>
                  </a:glow>
                </a:effectLst>
              </a:endParaRPr>
            </a:p>
          </p:txBody>
        </p:sp>
      </p:grpSp>
      <p:grpSp>
        <p:nvGrpSpPr>
          <p:cNvPr id="9" name="Group 26"/>
          <p:cNvGrpSpPr/>
          <p:nvPr/>
        </p:nvGrpSpPr>
        <p:grpSpPr>
          <a:xfrm>
            <a:off x="5000660" y="3824591"/>
            <a:ext cx="3929058" cy="2897460"/>
            <a:chOff x="5000660" y="3824591"/>
            <a:chExt cx="3929058" cy="2897460"/>
          </a:xfrm>
        </p:grpSpPr>
        <p:pic>
          <p:nvPicPr>
            <p:cNvPr id="2051" name="Picture 3"/>
            <p:cNvPicPr>
              <a:picLocks noChangeAspect="1" noChangeArrowheads="1"/>
            </p:cNvPicPr>
            <p:nvPr/>
          </p:nvPicPr>
          <p:blipFill>
            <a:blip r:embed="rId7" cstate="print"/>
            <a:srcRect/>
            <a:stretch>
              <a:fillRect/>
            </a:stretch>
          </p:blipFill>
          <p:spPr bwMode="auto">
            <a:xfrm>
              <a:off x="5000660" y="3935627"/>
              <a:ext cx="3929058" cy="2786424"/>
            </a:xfrm>
            <a:prstGeom prst="rect">
              <a:avLst/>
            </a:prstGeom>
            <a:noFill/>
            <a:ln w="9525">
              <a:noFill/>
              <a:miter lim="800000"/>
              <a:headEnd/>
              <a:tailEnd/>
            </a:ln>
            <a:effectLst>
              <a:outerShdw blurRad="50800" dist="38100" dir="10800000" algn="r" rotWithShape="0">
                <a:prstClr val="black">
                  <a:alpha val="40000"/>
                </a:prstClr>
              </a:outerShdw>
            </a:effectLst>
          </p:spPr>
        </p:pic>
        <p:sp>
          <p:nvSpPr>
            <p:cNvPr id="25" name="TextBox 24"/>
            <p:cNvSpPr txBox="1"/>
            <p:nvPr/>
          </p:nvSpPr>
          <p:spPr>
            <a:xfrm>
              <a:off x="5143504" y="3824591"/>
              <a:ext cx="2784737" cy="461665"/>
            </a:xfrm>
            <a:prstGeom prst="rect">
              <a:avLst/>
            </a:prstGeom>
            <a:noFill/>
          </p:spPr>
          <p:txBody>
            <a:bodyPr wrap="none" rtlCol="0">
              <a:spAutoFit/>
            </a:bodyPr>
            <a:lstStyle/>
            <a:p>
              <a:r>
                <a:rPr lang="en-US" sz="2400" b="1" dirty="0" smtClean="0">
                  <a:effectLst>
                    <a:glow rad="101600">
                      <a:schemeClr val="accent3">
                        <a:satMod val="175000"/>
                        <a:alpha val="40000"/>
                      </a:schemeClr>
                    </a:glow>
                  </a:effectLst>
                </a:rPr>
                <a:t>cha-</a:t>
              </a:r>
              <a:r>
                <a:rPr lang="en-US" sz="2400" b="1" dirty="0" err="1" smtClean="0">
                  <a:effectLst>
                    <a:glow rad="101600">
                      <a:schemeClr val="accent3">
                        <a:satMod val="175000"/>
                        <a:alpha val="40000"/>
                      </a:schemeClr>
                    </a:glow>
                  </a:effectLst>
                </a:rPr>
                <a:t>shu</a:t>
              </a:r>
              <a:r>
                <a:rPr lang="en-US" sz="2400" b="1" dirty="0" smtClean="0">
                  <a:effectLst>
                    <a:glow rad="101600">
                      <a:schemeClr val="accent3">
                        <a:satMod val="175000"/>
                        <a:alpha val="40000"/>
                      </a:schemeClr>
                    </a:glow>
                  </a:effectLst>
                </a:rPr>
                <a:t>-</a:t>
              </a:r>
              <a:r>
                <a:rPr lang="en-US" sz="2400" b="1" dirty="0" err="1" smtClean="0">
                  <a:effectLst>
                    <a:glow rad="101600">
                      <a:schemeClr val="accent3">
                        <a:satMod val="175000"/>
                        <a:alpha val="40000"/>
                      </a:schemeClr>
                    </a:glow>
                  </a:effectLst>
                </a:rPr>
                <a:t>mau.asia</a:t>
              </a:r>
              <a:endParaRPr lang="en-CA" sz="2400" b="1" dirty="0">
                <a:effectLst>
                  <a:glow rad="101600">
                    <a:schemeClr val="accent3">
                      <a:satMod val="175000"/>
                      <a:alpha val="40000"/>
                    </a:schemeClr>
                  </a:glow>
                </a:effectLst>
              </a:endParaR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Text Placeholder 2"/>
          <p:cNvSpPr>
            <a:spLocks noGrp="1"/>
          </p:cNvSpPr>
          <p:nvPr>
            <p:ph type="body" idx="1"/>
          </p:nvPr>
        </p:nvSpPr>
        <p:spPr/>
        <p:txBody>
          <a:bodyPr/>
          <a:lstStyle/>
          <a:p>
            <a:endParaRPr lang="en-CA"/>
          </a:p>
        </p:txBody>
      </p:sp>
      <p:pic>
        <p:nvPicPr>
          <p:cNvPr id="6146" name="Picture 2" descr="C:\Users\edmon\Desktop\LBS sponsor ad ref.jpg"/>
          <p:cNvPicPr>
            <a:picLocks noChangeAspect="1" noChangeArrowheads="1"/>
          </p:cNvPicPr>
          <p:nvPr/>
        </p:nvPicPr>
        <p:blipFill>
          <a:blip r:embed="rId2" cstate="print"/>
          <a:srcRect/>
          <a:stretch>
            <a:fillRect/>
          </a:stretch>
        </p:blipFill>
        <p:spPr bwMode="auto">
          <a:xfrm>
            <a:off x="714348" y="1"/>
            <a:ext cx="7703953" cy="7215214"/>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4348" y="3071810"/>
            <a:ext cx="7772400" cy="571504"/>
          </a:xfrm>
        </p:spPr>
        <p:txBody>
          <a:bodyPr/>
          <a:lstStyle/>
          <a:p>
            <a:r>
              <a:rPr lang="en-US" dirty="0" smtClean="0"/>
              <a:t>.Asia for Artists &amp; Celebrities…</a:t>
            </a:r>
            <a:endParaRPr lang="en-CA" dirty="0"/>
          </a:p>
        </p:txBody>
      </p:sp>
      <p:sp>
        <p:nvSpPr>
          <p:cNvPr id="3" name="Text Placeholder 2"/>
          <p:cNvSpPr>
            <a:spLocks noGrp="1"/>
          </p:cNvSpPr>
          <p:nvPr>
            <p:ph type="body" idx="1"/>
          </p:nvPr>
        </p:nvSpPr>
        <p:spPr/>
        <p:txBody>
          <a:bodyPr/>
          <a:lstStyle/>
          <a:p>
            <a:endParaRPr lang="en-CA"/>
          </a:p>
        </p:txBody>
      </p:sp>
      <p:grpSp>
        <p:nvGrpSpPr>
          <p:cNvPr id="4" name="Group 15"/>
          <p:cNvGrpSpPr/>
          <p:nvPr/>
        </p:nvGrpSpPr>
        <p:grpSpPr>
          <a:xfrm>
            <a:off x="285720" y="181253"/>
            <a:ext cx="3929058" cy="2890899"/>
            <a:chOff x="285720" y="181253"/>
            <a:chExt cx="3929058" cy="2890899"/>
          </a:xfrm>
        </p:grpSpPr>
        <p:pic>
          <p:nvPicPr>
            <p:cNvPr id="1026" name="Picture 2"/>
            <p:cNvPicPr>
              <a:picLocks noChangeAspect="1" noChangeArrowheads="1"/>
            </p:cNvPicPr>
            <p:nvPr/>
          </p:nvPicPr>
          <p:blipFill>
            <a:blip r:embed="rId2" cstate="print"/>
            <a:srcRect/>
            <a:stretch>
              <a:fillRect/>
            </a:stretch>
          </p:blipFill>
          <p:spPr bwMode="auto">
            <a:xfrm>
              <a:off x="285720" y="285728"/>
              <a:ext cx="3929058" cy="2786424"/>
            </a:xfrm>
            <a:prstGeom prst="rect">
              <a:avLst/>
            </a:prstGeom>
            <a:noFill/>
            <a:ln w="9525">
              <a:noFill/>
              <a:miter lim="800000"/>
              <a:headEnd/>
              <a:tailEnd/>
            </a:ln>
            <a:effectLst>
              <a:outerShdw blurRad="50800" dist="38100" dir="10800000" algn="r" rotWithShape="0">
                <a:prstClr val="black">
                  <a:alpha val="40000"/>
                </a:prstClr>
              </a:outerShdw>
            </a:effectLst>
          </p:spPr>
        </p:pic>
        <p:sp>
          <p:nvSpPr>
            <p:cNvPr id="10" name="TextBox 9"/>
            <p:cNvSpPr txBox="1"/>
            <p:nvPr/>
          </p:nvSpPr>
          <p:spPr>
            <a:xfrm>
              <a:off x="285720" y="181253"/>
              <a:ext cx="1877437" cy="461665"/>
            </a:xfrm>
            <a:prstGeom prst="rect">
              <a:avLst/>
            </a:prstGeom>
            <a:noFill/>
          </p:spPr>
          <p:txBody>
            <a:bodyPr wrap="none" rtlCol="0">
              <a:spAutoFit/>
            </a:bodyPr>
            <a:lstStyle/>
            <a:p>
              <a:r>
                <a:rPr lang="en-US" sz="2400" b="1" dirty="0" err="1" smtClean="0">
                  <a:effectLst>
                    <a:glow rad="101600">
                      <a:schemeClr val="accent3">
                        <a:satMod val="175000"/>
                        <a:alpha val="40000"/>
                      </a:schemeClr>
                    </a:glow>
                  </a:effectLst>
                </a:rPr>
                <a:t>homan.asia</a:t>
              </a:r>
              <a:endParaRPr lang="en-CA" sz="2400" b="1" dirty="0">
                <a:effectLst>
                  <a:glow rad="101600">
                    <a:schemeClr val="accent3">
                      <a:satMod val="175000"/>
                      <a:alpha val="40000"/>
                    </a:schemeClr>
                  </a:glow>
                </a:effectLst>
              </a:endParaRPr>
            </a:p>
          </p:txBody>
        </p:sp>
      </p:grpSp>
      <p:grpSp>
        <p:nvGrpSpPr>
          <p:cNvPr id="5" name="Group 16"/>
          <p:cNvGrpSpPr/>
          <p:nvPr/>
        </p:nvGrpSpPr>
        <p:grpSpPr>
          <a:xfrm>
            <a:off x="2500298" y="181253"/>
            <a:ext cx="3929090" cy="2890921"/>
            <a:chOff x="2500298" y="181253"/>
            <a:chExt cx="3929090" cy="2890921"/>
          </a:xfrm>
        </p:grpSpPr>
        <p:pic>
          <p:nvPicPr>
            <p:cNvPr id="1027" name="Picture 3"/>
            <p:cNvPicPr>
              <a:picLocks noChangeAspect="1" noChangeArrowheads="1"/>
            </p:cNvPicPr>
            <p:nvPr/>
          </p:nvPicPr>
          <p:blipFill>
            <a:blip r:embed="rId3" cstate="print"/>
            <a:srcRect/>
            <a:stretch>
              <a:fillRect/>
            </a:stretch>
          </p:blipFill>
          <p:spPr bwMode="auto">
            <a:xfrm>
              <a:off x="2500298" y="285728"/>
              <a:ext cx="3929090" cy="2786446"/>
            </a:xfrm>
            <a:prstGeom prst="rect">
              <a:avLst/>
            </a:prstGeom>
            <a:noFill/>
            <a:ln w="9525">
              <a:noFill/>
              <a:miter lim="800000"/>
              <a:headEnd/>
              <a:tailEnd/>
            </a:ln>
            <a:effectLst>
              <a:outerShdw blurRad="50800" dist="38100" dir="10800000" algn="r" rotWithShape="0">
                <a:prstClr val="black">
                  <a:alpha val="40000"/>
                </a:prstClr>
              </a:outerShdw>
            </a:effectLst>
          </p:spPr>
        </p:pic>
        <p:sp>
          <p:nvSpPr>
            <p:cNvPr id="11" name="TextBox 10"/>
            <p:cNvSpPr txBox="1"/>
            <p:nvPr/>
          </p:nvSpPr>
          <p:spPr>
            <a:xfrm>
              <a:off x="2500298" y="181253"/>
              <a:ext cx="2238113" cy="461665"/>
            </a:xfrm>
            <a:prstGeom prst="rect">
              <a:avLst/>
            </a:prstGeom>
            <a:noFill/>
          </p:spPr>
          <p:txBody>
            <a:bodyPr wrap="none" rtlCol="0">
              <a:spAutoFit/>
            </a:bodyPr>
            <a:lstStyle/>
            <a:p>
              <a:r>
                <a:rPr lang="en-US" sz="2400" b="1" dirty="0" err="1" smtClean="0">
                  <a:effectLst>
                    <a:glow rad="101600">
                      <a:schemeClr val="accent3">
                        <a:satMod val="175000"/>
                        <a:alpha val="40000"/>
                      </a:schemeClr>
                    </a:glow>
                  </a:effectLst>
                </a:rPr>
                <a:t>bluestars.asia</a:t>
              </a:r>
              <a:endParaRPr lang="en-CA" sz="2400" b="1" dirty="0">
                <a:effectLst>
                  <a:glow rad="101600">
                    <a:schemeClr val="accent3">
                      <a:satMod val="175000"/>
                      <a:alpha val="40000"/>
                    </a:schemeClr>
                  </a:glow>
                </a:effectLst>
              </a:endParaRPr>
            </a:p>
          </p:txBody>
        </p:sp>
      </p:grpSp>
      <p:grpSp>
        <p:nvGrpSpPr>
          <p:cNvPr id="6" name="Group 17"/>
          <p:cNvGrpSpPr/>
          <p:nvPr/>
        </p:nvGrpSpPr>
        <p:grpSpPr>
          <a:xfrm>
            <a:off x="4857752" y="181253"/>
            <a:ext cx="3932827" cy="2890557"/>
            <a:chOff x="4857752" y="181253"/>
            <a:chExt cx="3932827" cy="2890557"/>
          </a:xfrm>
        </p:grpSpPr>
        <p:pic>
          <p:nvPicPr>
            <p:cNvPr id="1028" name="Picture 4"/>
            <p:cNvPicPr>
              <a:picLocks noChangeAspect="1" noChangeArrowheads="1"/>
            </p:cNvPicPr>
            <p:nvPr/>
          </p:nvPicPr>
          <p:blipFill>
            <a:blip r:embed="rId4" cstate="print"/>
            <a:srcRect/>
            <a:stretch>
              <a:fillRect/>
            </a:stretch>
          </p:blipFill>
          <p:spPr bwMode="auto">
            <a:xfrm>
              <a:off x="4862001" y="285727"/>
              <a:ext cx="3928578" cy="2786083"/>
            </a:xfrm>
            <a:prstGeom prst="rect">
              <a:avLst/>
            </a:prstGeom>
            <a:noFill/>
            <a:ln w="9525">
              <a:noFill/>
              <a:miter lim="800000"/>
              <a:headEnd/>
              <a:tailEnd/>
            </a:ln>
            <a:effectLst>
              <a:outerShdw blurRad="50800" dist="38100" dir="10800000" algn="r" rotWithShape="0">
                <a:prstClr val="black">
                  <a:alpha val="40000"/>
                </a:prstClr>
              </a:outerShdw>
            </a:effectLst>
          </p:spPr>
        </p:pic>
        <p:sp>
          <p:nvSpPr>
            <p:cNvPr id="12" name="TextBox 11"/>
            <p:cNvSpPr txBox="1"/>
            <p:nvPr/>
          </p:nvSpPr>
          <p:spPr>
            <a:xfrm>
              <a:off x="4857752" y="181253"/>
              <a:ext cx="2539093" cy="461665"/>
            </a:xfrm>
            <a:prstGeom prst="rect">
              <a:avLst/>
            </a:prstGeom>
            <a:noFill/>
          </p:spPr>
          <p:txBody>
            <a:bodyPr wrap="none" rtlCol="0">
              <a:spAutoFit/>
            </a:bodyPr>
            <a:lstStyle/>
            <a:p>
              <a:r>
                <a:rPr lang="en-US" sz="2400" b="1" dirty="0" err="1" smtClean="0">
                  <a:effectLst>
                    <a:glow rad="101600">
                      <a:schemeClr val="accent3">
                        <a:satMod val="175000"/>
                        <a:alpha val="40000"/>
                      </a:schemeClr>
                    </a:glow>
                  </a:effectLst>
                </a:rPr>
                <a:t>angelababy.asia</a:t>
              </a:r>
              <a:endParaRPr lang="en-CA" sz="2400" b="1" dirty="0">
                <a:effectLst>
                  <a:glow rad="101600">
                    <a:schemeClr val="accent3">
                      <a:satMod val="175000"/>
                      <a:alpha val="40000"/>
                    </a:schemeClr>
                  </a:glow>
                </a:effectLst>
              </a:endParaRPr>
            </a:p>
          </p:txBody>
        </p:sp>
      </p:grpSp>
      <p:grpSp>
        <p:nvGrpSpPr>
          <p:cNvPr id="7" name="Group 18"/>
          <p:cNvGrpSpPr/>
          <p:nvPr/>
        </p:nvGrpSpPr>
        <p:grpSpPr>
          <a:xfrm>
            <a:off x="285720" y="3681715"/>
            <a:ext cx="4000528" cy="2914347"/>
            <a:chOff x="285720" y="3681715"/>
            <a:chExt cx="4000528" cy="2914347"/>
          </a:xfrm>
        </p:grpSpPr>
        <p:pic>
          <p:nvPicPr>
            <p:cNvPr id="1029" name="Picture 5"/>
            <p:cNvPicPr>
              <a:picLocks noChangeAspect="1" noChangeArrowheads="1"/>
            </p:cNvPicPr>
            <p:nvPr/>
          </p:nvPicPr>
          <p:blipFill>
            <a:blip r:embed="rId5" cstate="print"/>
            <a:srcRect/>
            <a:stretch>
              <a:fillRect/>
            </a:stretch>
          </p:blipFill>
          <p:spPr bwMode="auto">
            <a:xfrm>
              <a:off x="324126" y="3786190"/>
              <a:ext cx="3962122" cy="2809872"/>
            </a:xfrm>
            <a:prstGeom prst="rect">
              <a:avLst/>
            </a:prstGeom>
            <a:noFill/>
            <a:ln w="9525">
              <a:noFill/>
              <a:miter lim="800000"/>
              <a:headEnd/>
              <a:tailEnd/>
            </a:ln>
            <a:effectLst>
              <a:outerShdw blurRad="50800" dist="38100" dir="10800000" algn="r" rotWithShape="0">
                <a:prstClr val="black">
                  <a:alpha val="40000"/>
                </a:prstClr>
              </a:outerShdw>
            </a:effectLst>
          </p:spPr>
        </p:pic>
        <p:sp>
          <p:nvSpPr>
            <p:cNvPr id="13" name="TextBox 12"/>
            <p:cNvSpPr txBox="1"/>
            <p:nvPr/>
          </p:nvSpPr>
          <p:spPr>
            <a:xfrm>
              <a:off x="285720" y="3681715"/>
              <a:ext cx="2100255" cy="461665"/>
            </a:xfrm>
            <a:prstGeom prst="rect">
              <a:avLst/>
            </a:prstGeom>
            <a:noFill/>
          </p:spPr>
          <p:txBody>
            <a:bodyPr wrap="none" rtlCol="0">
              <a:spAutoFit/>
            </a:bodyPr>
            <a:lstStyle/>
            <a:p>
              <a:r>
                <a:rPr lang="en-US" sz="2400" b="1" dirty="0" smtClean="0">
                  <a:effectLst>
                    <a:glow rad="101600">
                      <a:schemeClr val="accent3">
                        <a:satMod val="175000"/>
                        <a:alpha val="40000"/>
                      </a:schemeClr>
                    </a:glow>
                  </a:effectLst>
                </a:rPr>
                <a:t>www800.asia</a:t>
              </a:r>
              <a:endParaRPr lang="en-CA" sz="2400" b="1" dirty="0">
                <a:effectLst>
                  <a:glow rad="101600">
                    <a:schemeClr val="accent3">
                      <a:satMod val="175000"/>
                      <a:alpha val="40000"/>
                    </a:schemeClr>
                  </a:glow>
                </a:effectLst>
              </a:endParaRPr>
            </a:p>
          </p:txBody>
        </p:sp>
      </p:grpSp>
      <p:grpSp>
        <p:nvGrpSpPr>
          <p:cNvPr id="8" name="Group 19"/>
          <p:cNvGrpSpPr/>
          <p:nvPr/>
        </p:nvGrpSpPr>
        <p:grpSpPr>
          <a:xfrm>
            <a:off x="2500298" y="3681715"/>
            <a:ext cx="3952870" cy="2907786"/>
            <a:chOff x="2500298" y="3681715"/>
            <a:chExt cx="3952870" cy="2907786"/>
          </a:xfrm>
        </p:grpSpPr>
        <p:pic>
          <p:nvPicPr>
            <p:cNvPr id="1030" name="Picture 6"/>
            <p:cNvPicPr>
              <a:picLocks noChangeAspect="1" noChangeArrowheads="1"/>
            </p:cNvPicPr>
            <p:nvPr/>
          </p:nvPicPr>
          <p:blipFill>
            <a:blip r:embed="rId6" cstate="print"/>
            <a:srcRect/>
            <a:stretch>
              <a:fillRect/>
            </a:stretch>
          </p:blipFill>
          <p:spPr bwMode="auto">
            <a:xfrm>
              <a:off x="2500298" y="3786190"/>
              <a:ext cx="3952870" cy="2803311"/>
            </a:xfrm>
            <a:prstGeom prst="rect">
              <a:avLst/>
            </a:prstGeom>
            <a:noFill/>
            <a:ln w="9525">
              <a:noFill/>
              <a:miter lim="800000"/>
              <a:headEnd/>
              <a:tailEnd/>
            </a:ln>
            <a:effectLst>
              <a:outerShdw blurRad="50800" dist="38100" dir="10800000" algn="r" rotWithShape="0">
                <a:prstClr val="black">
                  <a:alpha val="40000"/>
                </a:prstClr>
              </a:outerShdw>
            </a:effectLst>
          </p:spPr>
        </p:pic>
        <p:sp>
          <p:nvSpPr>
            <p:cNvPr id="14" name="TextBox 13"/>
            <p:cNvSpPr txBox="1"/>
            <p:nvPr/>
          </p:nvSpPr>
          <p:spPr>
            <a:xfrm>
              <a:off x="2500298" y="3681715"/>
              <a:ext cx="2202847" cy="461665"/>
            </a:xfrm>
            <a:prstGeom prst="rect">
              <a:avLst/>
            </a:prstGeom>
            <a:noFill/>
          </p:spPr>
          <p:txBody>
            <a:bodyPr wrap="none" rtlCol="0">
              <a:spAutoFit/>
            </a:bodyPr>
            <a:lstStyle/>
            <a:p>
              <a:r>
                <a:rPr lang="en-US" sz="2400" b="1" dirty="0" err="1" smtClean="0">
                  <a:effectLst>
                    <a:glow rad="101600">
                      <a:schemeClr val="accent3">
                        <a:satMod val="175000"/>
                        <a:alpha val="40000"/>
                      </a:schemeClr>
                    </a:glow>
                  </a:effectLst>
                </a:rPr>
                <a:t>morimori.asia</a:t>
              </a:r>
              <a:endParaRPr lang="en-CA" sz="2400" b="1" dirty="0">
                <a:effectLst>
                  <a:glow rad="101600">
                    <a:schemeClr val="accent3">
                      <a:satMod val="175000"/>
                      <a:alpha val="40000"/>
                    </a:schemeClr>
                  </a:glow>
                </a:effectLst>
              </a:endParaRPr>
            </a:p>
          </p:txBody>
        </p:sp>
      </p:grpSp>
      <p:grpSp>
        <p:nvGrpSpPr>
          <p:cNvPr id="9" name="Group 20"/>
          <p:cNvGrpSpPr/>
          <p:nvPr/>
        </p:nvGrpSpPr>
        <p:grpSpPr>
          <a:xfrm>
            <a:off x="4786314" y="3681715"/>
            <a:ext cx="4024307" cy="2958447"/>
            <a:chOff x="4786314" y="3681715"/>
            <a:chExt cx="4024307" cy="2958447"/>
          </a:xfrm>
        </p:grpSpPr>
        <p:pic>
          <p:nvPicPr>
            <p:cNvPr id="1031" name="Picture 7"/>
            <p:cNvPicPr>
              <a:picLocks noChangeAspect="1" noChangeArrowheads="1"/>
            </p:cNvPicPr>
            <p:nvPr/>
          </p:nvPicPr>
          <p:blipFill>
            <a:blip r:embed="rId7" cstate="print"/>
            <a:srcRect/>
            <a:stretch>
              <a:fillRect/>
            </a:stretch>
          </p:blipFill>
          <p:spPr bwMode="auto">
            <a:xfrm>
              <a:off x="4786314" y="3786190"/>
              <a:ext cx="4024307" cy="2853972"/>
            </a:xfrm>
            <a:prstGeom prst="rect">
              <a:avLst/>
            </a:prstGeom>
            <a:noFill/>
            <a:ln w="9525">
              <a:noFill/>
              <a:miter lim="800000"/>
              <a:headEnd/>
              <a:tailEnd/>
            </a:ln>
            <a:effectLst>
              <a:outerShdw blurRad="50800" dist="38100" dir="10800000" algn="r" rotWithShape="0">
                <a:prstClr val="black">
                  <a:alpha val="40000"/>
                </a:prstClr>
              </a:outerShdw>
            </a:effectLst>
          </p:spPr>
        </p:pic>
        <p:sp>
          <p:nvSpPr>
            <p:cNvPr id="15" name="TextBox 14"/>
            <p:cNvSpPr txBox="1"/>
            <p:nvPr/>
          </p:nvSpPr>
          <p:spPr>
            <a:xfrm>
              <a:off x="4786314" y="3681715"/>
              <a:ext cx="1895071" cy="461665"/>
            </a:xfrm>
            <a:prstGeom prst="rect">
              <a:avLst/>
            </a:prstGeom>
            <a:noFill/>
          </p:spPr>
          <p:txBody>
            <a:bodyPr wrap="none" rtlCol="0">
              <a:spAutoFit/>
            </a:bodyPr>
            <a:lstStyle/>
            <a:p>
              <a:r>
                <a:rPr lang="en-US" sz="2400" b="1" dirty="0" err="1" smtClean="0">
                  <a:effectLst>
                    <a:glow rad="101600">
                      <a:schemeClr val="accent3">
                        <a:satMod val="175000"/>
                        <a:alpha val="40000"/>
                      </a:schemeClr>
                    </a:glow>
                  </a:effectLst>
                </a:rPr>
                <a:t>absorb.asia</a:t>
              </a:r>
              <a:endParaRPr lang="en-CA" sz="2400" b="1" dirty="0">
                <a:effectLst>
                  <a:glow rad="101600">
                    <a:schemeClr val="accent3">
                      <a:satMod val="175000"/>
                      <a:alpha val="40000"/>
                    </a:schemeClr>
                  </a:glow>
                </a:effectLst>
              </a:endParaR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14348" y="5786454"/>
            <a:ext cx="7772400" cy="571504"/>
          </a:xfrm>
        </p:spPr>
        <p:txBody>
          <a:bodyPr/>
          <a:lstStyle/>
          <a:p>
            <a:r>
              <a:rPr lang="en-US" dirty="0" smtClean="0"/>
              <a:t>www.avex.asia</a:t>
            </a:r>
            <a:endParaRPr lang="en-CA" dirty="0"/>
          </a:p>
        </p:txBody>
      </p:sp>
      <p:sp>
        <p:nvSpPr>
          <p:cNvPr id="6" name="Text Placeholder 5"/>
          <p:cNvSpPr>
            <a:spLocks noGrp="1"/>
          </p:cNvSpPr>
          <p:nvPr>
            <p:ph type="body" idx="1"/>
          </p:nvPr>
        </p:nvSpPr>
        <p:spPr/>
        <p:txBody>
          <a:bodyPr/>
          <a:lstStyle/>
          <a:p>
            <a:endParaRPr lang="en-CA"/>
          </a:p>
        </p:txBody>
      </p:sp>
      <p:pic>
        <p:nvPicPr>
          <p:cNvPr id="25606" name="Picture 2"/>
          <p:cNvPicPr>
            <a:picLocks noChangeAspect="1" noChangeArrowheads="1"/>
          </p:cNvPicPr>
          <p:nvPr/>
        </p:nvPicPr>
        <p:blipFill>
          <a:blip r:embed="rId2" cstate="print"/>
          <a:srcRect/>
          <a:stretch>
            <a:fillRect/>
          </a:stretch>
        </p:blipFill>
        <p:spPr bwMode="auto">
          <a:xfrm>
            <a:off x="0" y="1142984"/>
            <a:ext cx="9144000" cy="453390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2910" y="5643578"/>
            <a:ext cx="7772400" cy="571504"/>
          </a:xfrm>
        </p:spPr>
        <p:txBody>
          <a:bodyPr/>
          <a:lstStyle/>
          <a:p>
            <a:r>
              <a:rPr lang="en-US" dirty="0" err="1" smtClean="0"/>
              <a:t>BiggestLoserClub.Asia</a:t>
            </a:r>
            <a:endParaRPr lang="en-CA" dirty="0"/>
          </a:p>
        </p:txBody>
      </p:sp>
      <p:sp>
        <p:nvSpPr>
          <p:cNvPr id="3" name="Text Placeholder 2"/>
          <p:cNvSpPr>
            <a:spLocks noGrp="1"/>
          </p:cNvSpPr>
          <p:nvPr>
            <p:ph type="body" idx="1"/>
          </p:nvPr>
        </p:nvSpPr>
        <p:spPr>
          <a:xfrm>
            <a:off x="650875" y="6858024"/>
            <a:ext cx="7772400" cy="1500187"/>
          </a:xfrm>
        </p:spPr>
        <p:txBody>
          <a:bodyPr/>
          <a:lstStyle/>
          <a:p>
            <a:endParaRPr lang="en-CA" dirty="0"/>
          </a:p>
        </p:txBody>
      </p:sp>
      <p:pic>
        <p:nvPicPr>
          <p:cNvPr id="7170" name="Picture 2"/>
          <p:cNvPicPr>
            <a:picLocks noChangeAspect="1" noChangeArrowheads="1"/>
          </p:cNvPicPr>
          <p:nvPr/>
        </p:nvPicPr>
        <p:blipFill>
          <a:blip r:embed="rId2" cstate="print"/>
          <a:srcRect/>
          <a:stretch>
            <a:fillRect/>
          </a:stretch>
        </p:blipFill>
        <p:spPr bwMode="auto">
          <a:xfrm>
            <a:off x="0" y="0"/>
            <a:ext cx="9144000" cy="55187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86454"/>
            <a:ext cx="8229600" cy="714360"/>
          </a:xfrm>
        </p:spPr>
        <p:txBody>
          <a:bodyPr/>
          <a:lstStyle/>
          <a:p>
            <a:pPr algn="ctr">
              <a:buNone/>
            </a:pPr>
            <a:r>
              <a:rPr lang="en-US" dirty="0" smtClean="0"/>
              <a:t>www.fanz.asia</a:t>
            </a:r>
            <a:endParaRPr lang="en-CA" dirty="0"/>
          </a:p>
        </p:txBody>
      </p:sp>
      <p:pic>
        <p:nvPicPr>
          <p:cNvPr id="6147" name="Picture 3"/>
          <p:cNvPicPr>
            <a:picLocks noChangeAspect="1" noChangeArrowheads="1"/>
          </p:cNvPicPr>
          <p:nvPr/>
        </p:nvPicPr>
        <p:blipFill>
          <a:blip r:embed="rId2" cstate="print"/>
          <a:srcRect/>
          <a:stretch>
            <a:fillRect/>
          </a:stretch>
        </p:blipFill>
        <p:spPr bwMode="auto">
          <a:xfrm>
            <a:off x="0" y="785794"/>
            <a:ext cx="9144000" cy="4861574"/>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5804" y="5500702"/>
            <a:ext cx="8229600" cy="714360"/>
          </a:xfrm>
        </p:spPr>
        <p:txBody>
          <a:bodyPr/>
          <a:lstStyle/>
          <a:p>
            <a:pPr algn="ctr">
              <a:buNone/>
            </a:pPr>
            <a:r>
              <a:rPr lang="en-US" dirty="0" smtClean="0"/>
              <a:t>www.art-it.asia</a:t>
            </a:r>
            <a:endParaRPr lang="en-CA" dirty="0"/>
          </a:p>
        </p:txBody>
      </p:sp>
      <p:pic>
        <p:nvPicPr>
          <p:cNvPr id="7170" name="Picture 2"/>
          <p:cNvPicPr>
            <a:picLocks noChangeAspect="1" noChangeArrowheads="1"/>
          </p:cNvPicPr>
          <p:nvPr/>
        </p:nvPicPr>
        <p:blipFill>
          <a:blip r:embed="rId2" cstate="print"/>
          <a:srcRect/>
          <a:stretch>
            <a:fillRect/>
          </a:stretch>
        </p:blipFill>
        <p:spPr bwMode="auto">
          <a:xfrm>
            <a:off x="0" y="428604"/>
            <a:ext cx="9144000" cy="4861574"/>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l="27472" t="30769"/>
          <a:stretch>
            <a:fillRect/>
          </a:stretch>
        </p:blipFill>
        <p:spPr bwMode="auto">
          <a:xfrm>
            <a:off x="0" y="4643446"/>
            <a:ext cx="3093346" cy="2214554"/>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a:stretch>
            <a:fillRect/>
          </a:stretch>
        </p:blipFill>
        <p:spPr bwMode="auto">
          <a:xfrm>
            <a:off x="6143636" y="4607726"/>
            <a:ext cx="3000364" cy="2250273"/>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1000"/>
                                        <p:tgtEl>
                                          <p:spTgt spid="7171"/>
                                        </p:tgtEl>
                                      </p:cBhvr>
                                    </p:animEffect>
                                    <p:anim calcmode="lin" valueType="num">
                                      <p:cBhvr>
                                        <p:cTn id="8" dur="1000" fill="hold"/>
                                        <p:tgtEl>
                                          <p:spTgt spid="7171"/>
                                        </p:tgtEl>
                                        <p:attrNameLst>
                                          <p:attrName>ppt_x</p:attrName>
                                        </p:attrNameLst>
                                      </p:cBhvr>
                                      <p:tavLst>
                                        <p:tav tm="0">
                                          <p:val>
                                            <p:strVal val="#ppt_x"/>
                                          </p:val>
                                        </p:tav>
                                        <p:tav tm="100000">
                                          <p:val>
                                            <p:strVal val="#ppt_x"/>
                                          </p:val>
                                        </p:tav>
                                      </p:tavLst>
                                    </p:anim>
                                    <p:anim calcmode="lin" valueType="num">
                                      <p:cBhvr>
                                        <p:cTn id="9" dur="1000" fill="hold"/>
                                        <p:tgtEl>
                                          <p:spTgt spid="717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7172"/>
                                        </p:tgtEl>
                                        <p:attrNameLst>
                                          <p:attrName>style.visibility</p:attrName>
                                        </p:attrNameLst>
                                      </p:cBhvr>
                                      <p:to>
                                        <p:strVal val="visible"/>
                                      </p:to>
                                    </p:set>
                                    <p:animEffect transition="in" filter="fade">
                                      <p:cBhvr>
                                        <p:cTn id="13" dur="1000"/>
                                        <p:tgtEl>
                                          <p:spTgt spid="7172"/>
                                        </p:tgtEl>
                                      </p:cBhvr>
                                    </p:animEffect>
                                    <p:anim calcmode="lin" valueType="num">
                                      <p:cBhvr>
                                        <p:cTn id="14" dur="1000" fill="hold"/>
                                        <p:tgtEl>
                                          <p:spTgt spid="7172"/>
                                        </p:tgtEl>
                                        <p:attrNameLst>
                                          <p:attrName>ppt_x</p:attrName>
                                        </p:attrNameLst>
                                      </p:cBhvr>
                                      <p:tavLst>
                                        <p:tav tm="0">
                                          <p:val>
                                            <p:strVal val="#ppt_x"/>
                                          </p:val>
                                        </p:tav>
                                        <p:tav tm="100000">
                                          <p:val>
                                            <p:strVal val="#ppt_x"/>
                                          </p:val>
                                        </p:tav>
                                      </p:tavLst>
                                    </p:anim>
                                    <p:anim calcmode="lin" valueType="num">
                                      <p:cBhvr>
                                        <p:cTn id="15"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86454"/>
            <a:ext cx="8229600" cy="714360"/>
          </a:xfrm>
        </p:spPr>
        <p:txBody>
          <a:bodyPr/>
          <a:lstStyle/>
          <a:p>
            <a:pPr algn="ctr">
              <a:buNone/>
            </a:pPr>
            <a:r>
              <a:rPr lang="en-US" dirty="0" smtClean="0"/>
              <a:t>www.kiteboardtour.asia</a:t>
            </a:r>
            <a:endParaRPr lang="en-CA" dirty="0"/>
          </a:p>
        </p:txBody>
      </p:sp>
      <p:pic>
        <p:nvPicPr>
          <p:cNvPr id="8194" name="Picture 2"/>
          <p:cNvPicPr>
            <a:picLocks noChangeAspect="1" noChangeArrowheads="1"/>
          </p:cNvPicPr>
          <p:nvPr/>
        </p:nvPicPr>
        <p:blipFill>
          <a:blip r:embed="rId2" cstate="print"/>
          <a:srcRect/>
          <a:stretch>
            <a:fillRect/>
          </a:stretch>
        </p:blipFill>
        <p:spPr bwMode="auto">
          <a:xfrm>
            <a:off x="1" y="785794"/>
            <a:ext cx="9144000" cy="4861574"/>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71810"/>
            <a:ext cx="9144000" cy="571504"/>
          </a:xfrm>
        </p:spPr>
        <p:txBody>
          <a:bodyPr/>
          <a:lstStyle/>
          <a:p>
            <a:r>
              <a:rPr lang="en-US" dirty="0" smtClean="0"/>
              <a:t>.Asia for Regional Conferences &amp; Events…</a:t>
            </a:r>
            <a:endParaRPr lang="en-CA" dirty="0"/>
          </a:p>
        </p:txBody>
      </p:sp>
      <p:sp>
        <p:nvSpPr>
          <p:cNvPr id="3" name="Text Placeholder 2"/>
          <p:cNvSpPr>
            <a:spLocks noGrp="1"/>
          </p:cNvSpPr>
          <p:nvPr>
            <p:ph type="body" idx="1"/>
          </p:nvPr>
        </p:nvSpPr>
        <p:spPr/>
        <p:txBody>
          <a:bodyPr/>
          <a:lstStyle/>
          <a:p>
            <a:endParaRPr lang="en-CA"/>
          </a:p>
        </p:txBody>
      </p:sp>
      <p:grpSp>
        <p:nvGrpSpPr>
          <p:cNvPr id="4" name="Group 15"/>
          <p:cNvGrpSpPr/>
          <p:nvPr/>
        </p:nvGrpSpPr>
        <p:grpSpPr>
          <a:xfrm>
            <a:off x="252413" y="109815"/>
            <a:ext cx="3650620" cy="2819118"/>
            <a:chOff x="252413" y="109815"/>
            <a:chExt cx="3650620" cy="2819118"/>
          </a:xfrm>
        </p:grpSpPr>
        <p:pic>
          <p:nvPicPr>
            <p:cNvPr id="136194" name="Picture 2"/>
            <p:cNvPicPr>
              <a:picLocks noChangeAspect="1" noChangeArrowheads="1"/>
            </p:cNvPicPr>
            <p:nvPr/>
          </p:nvPicPr>
          <p:blipFill>
            <a:blip r:embed="rId2" cstate="print"/>
            <a:srcRect/>
            <a:stretch>
              <a:fillRect/>
            </a:stretch>
          </p:blipFill>
          <p:spPr bwMode="auto">
            <a:xfrm>
              <a:off x="252413" y="200024"/>
              <a:ext cx="3650620" cy="2728909"/>
            </a:xfrm>
            <a:prstGeom prst="rect">
              <a:avLst/>
            </a:prstGeom>
            <a:noFill/>
            <a:ln w="9525">
              <a:noFill/>
              <a:miter lim="800000"/>
              <a:headEnd/>
              <a:tailEnd/>
            </a:ln>
            <a:effectLst>
              <a:outerShdw blurRad="50800" dist="38100" dir="10800000" algn="r" rotWithShape="0">
                <a:prstClr val="black">
                  <a:alpha val="40000"/>
                </a:prstClr>
              </a:outerShdw>
            </a:effectLst>
          </p:spPr>
        </p:pic>
        <p:sp>
          <p:nvSpPr>
            <p:cNvPr id="10" name="TextBox 9"/>
            <p:cNvSpPr txBox="1"/>
            <p:nvPr/>
          </p:nvSpPr>
          <p:spPr>
            <a:xfrm>
              <a:off x="276057" y="109815"/>
              <a:ext cx="2153154" cy="461665"/>
            </a:xfrm>
            <a:prstGeom prst="rect">
              <a:avLst/>
            </a:prstGeom>
            <a:noFill/>
          </p:spPr>
          <p:txBody>
            <a:bodyPr wrap="none" rtlCol="0">
              <a:spAutoFit/>
            </a:bodyPr>
            <a:lstStyle/>
            <a:p>
              <a:r>
                <a:rPr lang="en-US" sz="2400" b="1" dirty="0" err="1" smtClean="0">
                  <a:effectLst>
                    <a:glow rad="101600">
                      <a:schemeClr val="accent3">
                        <a:satMod val="175000"/>
                        <a:alpha val="40000"/>
                      </a:schemeClr>
                    </a:glow>
                  </a:effectLst>
                </a:rPr>
                <a:t>nevertap.asia</a:t>
              </a:r>
              <a:endParaRPr lang="en-CA" sz="2400" b="1" dirty="0">
                <a:effectLst>
                  <a:glow rad="101600">
                    <a:schemeClr val="accent3">
                      <a:satMod val="175000"/>
                      <a:alpha val="40000"/>
                    </a:schemeClr>
                  </a:glow>
                </a:effectLst>
              </a:endParaRPr>
            </a:p>
          </p:txBody>
        </p:sp>
      </p:grpSp>
      <p:grpSp>
        <p:nvGrpSpPr>
          <p:cNvPr id="5" name="Group 16"/>
          <p:cNvGrpSpPr/>
          <p:nvPr/>
        </p:nvGrpSpPr>
        <p:grpSpPr>
          <a:xfrm>
            <a:off x="2571736" y="109815"/>
            <a:ext cx="3676645" cy="2838572"/>
            <a:chOff x="2571736" y="109815"/>
            <a:chExt cx="3676645" cy="2838572"/>
          </a:xfrm>
        </p:grpSpPr>
        <p:pic>
          <p:nvPicPr>
            <p:cNvPr id="136195" name="Picture 3"/>
            <p:cNvPicPr>
              <a:picLocks noChangeAspect="1" noChangeArrowheads="1"/>
            </p:cNvPicPr>
            <p:nvPr/>
          </p:nvPicPr>
          <p:blipFill>
            <a:blip r:embed="rId3" cstate="print"/>
            <a:srcRect/>
            <a:stretch>
              <a:fillRect/>
            </a:stretch>
          </p:blipFill>
          <p:spPr bwMode="auto">
            <a:xfrm>
              <a:off x="2571736" y="200024"/>
              <a:ext cx="3676645" cy="2748363"/>
            </a:xfrm>
            <a:prstGeom prst="rect">
              <a:avLst/>
            </a:prstGeom>
            <a:noFill/>
            <a:ln w="9525">
              <a:noFill/>
              <a:miter lim="800000"/>
              <a:headEnd/>
              <a:tailEnd/>
            </a:ln>
            <a:effectLst>
              <a:outerShdw blurRad="50800" dist="38100" dir="10800000" algn="r" rotWithShape="0">
                <a:prstClr val="black">
                  <a:alpha val="40000"/>
                </a:prstClr>
              </a:outerShdw>
            </a:effectLst>
          </p:spPr>
        </p:pic>
        <p:sp>
          <p:nvSpPr>
            <p:cNvPr id="11" name="TextBox 10"/>
            <p:cNvSpPr txBox="1"/>
            <p:nvPr/>
          </p:nvSpPr>
          <p:spPr>
            <a:xfrm>
              <a:off x="2571736" y="109815"/>
              <a:ext cx="1313180" cy="461665"/>
            </a:xfrm>
            <a:prstGeom prst="rect">
              <a:avLst/>
            </a:prstGeom>
            <a:noFill/>
          </p:spPr>
          <p:txBody>
            <a:bodyPr wrap="none" rtlCol="0">
              <a:spAutoFit/>
            </a:bodyPr>
            <a:lstStyle/>
            <a:p>
              <a:r>
                <a:rPr lang="en-US" sz="2400" b="1" dirty="0" err="1" smtClean="0">
                  <a:effectLst>
                    <a:glow rad="101600">
                      <a:schemeClr val="accent3">
                        <a:satMod val="175000"/>
                        <a:alpha val="40000"/>
                      </a:schemeClr>
                    </a:glow>
                  </a:effectLst>
                </a:rPr>
                <a:t>soi.asia</a:t>
              </a:r>
              <a:endParaRPr lang="en-CA" sz="2400" b="1" dirty="0">
                <a:effectLst>
                  <a:glow rad="101600">
                    <a:schemeClr val="accent3">
                      <a:satMod val="175000"/>
                      <a:alpha val="40000"/>
                    </a:schemeClr>
                  </a:glow>
                </a:effectLst>
              </a:endParaRPr>
            </a:p>
          </p:txBody>
        </p:sp>
      </p:grpSp>
      <p:grpSp>
        <p:nvGrpSpPr>
          <p:cNvPr id="6" name="Group 17"/>
          <p:cNvGrpSpPr/>
          <p:nvPr/>
        </p:nvGrpSpPr>
        <p:grpSpPr>
          <a:xfrm>
            <a:off x="5240968" y="109815"/>
            <a:ext cx="3650620" cy="2819119"/>
            <a:chOff x="5240968" y="109815"/>
            <a:chExt cx="3650620" cy="2819119"/>
          </a:xfrm>
        </p:grpSpPr>
        <p:pic>
          <p:nvPicPr>
            <p:cNvPr id="136196" name="Picture 4"/>
            <p:cNvPicPr>
              <a:picLocks noChangeAspect="1" noChangeArrowheads="1"/>
            </p:cNvPicPr>
            <p:nvPr/>
          </p:nvPicPr>
          <p:blipFill>
            <a:blip r:embed="rId4" cstate="print"/>
            <a:srcRect/>
            <a:stretch>
              <a:fillRect/>
            </a:stretch>
          </p:blipFill>
          <p:spPr bwMode="auto">
            <a:xfrm>
              <a:off x="5240968" y="200025"/>
              <a:ext cx="3650620" cy="2728909"/>
            </a:xfrm>
            <a:prstGeom prst="rect">
              <a:avLst/>
            </a:prstGeom>
            <a:noFill/>
            <a:ln w="9525">
              <a:noFill/>
              <a:miter lim="800000"/>
              <a:headEnd/>
              <a:tailEnd/>
            </a:ln>
            <a:effectLst>
              <a:outerShdw blurRad="50800" dist="38100" dir="10800000" algn="r" rotWithShape="0">
                <a:prstClr val="black">
                  <a:alpha val="40000"/>
                </a:prstClr>
              </a:outerShdw>
            </a:effectLst>
          </p:spPr>
        </p:pic>
        <p:sp>
          <p:nvSpPr>
            <p:cNvPr id="12" name="TextBox 11"/>
            <p:cNvSpPr txBox="1"/>
            <p:nvPr/>
          </p:nvSpPr>
          <p:spPr>
            <a:xfrm>
              <a:off x="5266331" y="109815"/>
              <a:ext cx="1877437" cy="461665"/>
            </a:xfrm>
            <a:prstGeom prst="rect">
              <a:avLst/>
            </a:prstGeom>
            <a:noFill/>
          </p:spPr>
          <p:txBody>
            <a:bodyPr wrap="none" rtlCol="0">
              <a:spAutoFit/>
            </a:bodyPr>
            <a:lstStyle/>
            <a:p>
              <a:r>
                <a:rPr lang="en-US" sz="2400" b="1" dirty="0" err="1" smtClean="0">
                  <a:effectLst>
                    <a:glow rad="101600">
                      <a:schemeClr val="accent3">
                        <a:satMod val="175000"/>
                        <a:alpha val="40000"/>
                      </a:schemeClr>
                    </a:glow>
                  </a:effectLst>
                </a:rPr>
                <a:t>gnome.asia</a:t>
              </a:r>
              <a:endParaRPr lang="en-CA" sz="2400" b="1" dirty="0">
                <a:effectLst>
                  <a:glow rad="101600">
                    <a:schemeClr val="accent3">
                      <a:satMod val="175000"/>
                      <a:alpha val="40000"/>
                    </a:schemeClr>
                  </a:glow>
                </a:effectLst>
              </a:endParaRPr>
            </a:p>
          </p:txBody>
        </p:sp>
      </p:grpSp>
      <p:grpSp>
        <p:nvGrpSpPr>
          <p:cNvPr id="7" name="Group 18"/>
          <p:cNvGrpSpPr/>
          <p:nvPr/>
        </p:nvGrpSpPr>
        <p:grpSpPr>
          <a:xfrm>
            <a:off x="214282" y="3753153"/>
            <a:ext cx="3786214" cy="2904821"/>
            <a:chOff x="214282" y="3753153"/>
            <a:chExt cx="3786214" cy="2904821"/>
          </a:xfrm>
        </p:grpSpPr>
        <p:pic>
          <p:nvPicPr>
            <p:cNvPr id="136197" name="Picture 5"/>
            <p:cNvPicPr>
              <a:picLocks noChangeAspect="1" noChangeArrowheads="1"/>
            </p:cNvPicPr>
            <p:nvPr/>
          </p:nvPicPr>
          <p:blipFill>
            <a:blip r:embed="rId5" cstate="print"/>
            <a:srcRect/>
            <a:stretch>
              <a:fillRect/>
            </a:stretch>
          </p:blipFill>
          <p:spPr bwMode="auto">
            <a:xfrm>
              <a:off x="252414" y="3856210"/>
              <a:ext cx="3748082" cy="2801764"/>
            </a:xfrm>
            <a:prstGeom prst="rect">
              <a:avLst/>
            </a:prstGeom>
            <a:noFill/>
            <a:ln w="9525">
              <a:noFill/>
              <a:miter lim="800000"/>
              <a:headEnd/>
              <a:tailEnd/>
            </a:ln>
            <a:effectLst>
              <a:outerShdw blurRad="50800" dist="38100" dir="10800000" algn="r" rotWithShape="0">
                <a:prstClr val="black">
                  <a:alpha val="40000"/>
                </a:prstClr>
              </a:outerShdw>
            </a:effectLst>
          </p:spPr>
        </p:pic>
        <p:sp>
          <p:nvSpPr>
            <p:cNvPr id="13" name="TextBox 12"/>
            <p:cNvSpPr txBox="1"/>
            <p:nvPr/>
          </p:nvSpPr>
          <p:spPr>
            <a:xfrm>
              <a:off x="214282" y="3753153"/>
              <a:ext cx="2321469" cy="461665"/>
            </a:xfrm>
            <a:prstGeom prst="rect">
              <a:avLst/>
            </a:prstGeom>
            <a:noFill/>
          </p:spPr>
          <p:txBody>
            <a:bodyPr wrap="none" rtlCol="0">
              <a:spAutoFit/>
            </a:bodyPr>
            <a:lstStyle/>
            <a:p>
              <a:r>
                <a:rPr lang="en-US" sz="2400" b="1" dirty="0" err="1" smtClean="0">
                  <a:effectLst>
                    <a:glow rad="101600">
                      <a:schemeClr val="accent3">
                        <a:satMod val="175000"/>
                        <a:alpha val="40000"/>
                      </a:schemeClr>
                    </a:glow>
                  </a:effectLst>
                </a:rPr>
                <a:t>childlearn.asia</a:t>
              </a:r>
              <a:endParaRPr lang="en-CA" sz="2400" b="1" dirty="0">
                <a:effectLst>
                  <a:glow rad="101600">
                    <a:schemeClr val="accent3">
                      <a:satMod val="175000"/>
                      <a:alpha val="40000"/>
                    </a:schemeClr>
                  </a:glow>
                </a:effectLst>
              </a:endParaRPr>
            </a:p>
          </p:txBody>
        </p:sp>
      </p:grpSp>
      <p:grpSp>
        <p:nvGrpSpPr>
          <p:cNvPr id="8" name="Group 19"/>
          <p:cNvGrpSpPr/>
          <p:nvPr/>
        </p:nvGrpSpPr>
        <p:grpSpPr>
          <a:xfrm>
            <a:off x="2500298" y="3753153"/>
            <a:ext cx="3748083" cy="2904821"/>
            <a:chOff x="2571736" y="3753153"/>
            <a:chExt cx="3748083" cy="2904821"/>
          </a:xfrm>
        </p:grpSpPr>
        <p:pic>
          <p:nvPicPr>
            <p:cNvPr id="136198" name="Picture 6"/>
            <p:cNvPicPr>
              <a:picLocks noChangeAspect="1" noChangeArrowheads="1"/>
            </p:cNvPicPr>
            <p:nvPr/>
          </p:nvPicPr>
          <p:blipFill>
            <a:blip r:embed="rId6" cstate="print"/>
            <a:srcRect/>
            <a:stretch>
              <a:fillRect/>
            </a:stretch>
          </p:blipFill>
          <p:spPr bwMode="auto">
            <a:xfrm>
              <a:off x="2571736" y="3856209"/>
              <a:ext cx="3748083" cy="2801765"/>
            </a:xfrm>
            <a:prstGeom prst="rect">
              <a:avLst/>
            </a:prstGeom>
            <a:noFill/>
            <a:ln w="9525">
              <a:noFill/>
              <a:miter lim="800000"/>
              <a:headEnd/>
              <a:tailEnd/>
            </a:ln>
            <a:effectLst>
              <a:outerShdw blurRad="50800" dist="38100" dir="10800000" algn="r" rotWithShape="0">
                <a:prstClr val="black">
                  <a:alpha val="40000"/>
                </a:prstClr>
              </a:outerShdw>
            </a:effectLst>
          </p:spPr>
        </p:pic>
        <p:sp>
          <p:nvSpPr>
            <p:cNvPr id="14" name="TextBox 13"/>
            <p:cNvSpPr txBox="1"/>
            <p:nvPr/>
          </p:nvSpPr>
          <p:spPr>
            <a:xfrm>
              <a:off x="2571736" y="3753153"/>
              <a:ext cx="2662908" cy="461665"/>
            </a:xfrm>
            <a:prstGeom prst="rect">
              <a:avLst/>
            </a:prstGeom>
            <a:noFill/>
          </p:spPr>
          <p:txBody>
            <a:bodyPr wrap="none" rtlCol="0">
              <a:spAutoFit/>
            </a:bodyPr>
            <a:lstStyle/>
            <a:p>
              <a:r>
                <a:rPr lang="en-US" sz="2400" b="1" dirty="0" err="1" smtClean="0">
                  <a:effectLst>
                    <a:glow rad="101600">
                      <a:schemeClr val="accent3">
                        <a:satMod val="175000"/>
                        <a:alpha val="40000"/>
                      </a:schemeClr>
                    </a:glow>
                  </a:effectLst>
                </a:rPr>
                <a:t>digitalmedia.asia</a:t>
              </a:r>
              <a:endParaRPr lang="en-CA" sz="2400" b="1" dirty="0">
                <a:effectLst>
                  <a:glow rad="101600">
                    <a:schemeClr val="accent3">
                      <a:satMod val="175000"/>
                      <a:alpha val="40000"/>
                    </a:schemeClr>
                  </a:glow>
                </a:effectLst>
              </a:endParaRPr>
            </a:p>
          </p:txBody>
        </p:sp>
      </p:grpSp>
      <p:grpSp>
        <p:nvGrpSpPr>
          <p:cNvPr id="9" name="Group 20"/>
          <p:cNvGrpSpPr/>
          <p:nvPr/>
        </p:nvGrpSpPr>
        <p:grpSpPr>
          <a:xfrm>
            <a:off x="5143504" y="3753153"/>
            <a:ext cx="3748084" cy="2904820"/>
            <a:chOff x="5143504" y="3753153"/>
            <a:chExt cx="3748084" cy="2904820"/>
          </a:xfrm>
        </p:grpSpPr>
        <p:pic>
          <p:nvPicPr>
            <p:cNvPr id="136199" name="Picture 7"/>
            <p:cNvPicPr>
              <a:picLocks noChangeAspect="1" noChangeArrowheads="1"/>
            </p:cNvPicPr>
            <p:nvPr/>
          </p:nvPicPr>
          <p:blipFill>
            <a:blip r:embed="rId7" cstate="print"/>
            <a:srcRect/>
            <a:stretch>
              <a:fillRect/>
            </a:stretch>
          </p:blipFill>
          <p:spPr bwMode="auto">
            <a:xfrm>
              <a:off x="5143504" y="3856208"/>
              <a:ext cx="3748084" cy="2801765"/>
            </a:xfrm>
            <a:prstGeom prst="rect">
              <a:avLst/>
            </a:prstGeom>
            <a:noFill/>
            <a:ln w="9525">
              <a:noFill/>
              <a:miter lim="800000"/>
              <a:headEnd/>
              <a:tailEnd/>
            </a:ln>
            <a:effectLst>
              <a:outerShdw blurRad="50800" dist="38100" dir="10800000" algn="r" rotWithShape="0">
                <a:prstClr val="black">
                  <a:alpha val="40000"/>
                </a:prstClr>
              </a:outerShdw>
            </a:effectLst>
          </p:spPr>
        </p:pic>
        <p:sp>
          <p:nvSpPr>
            <p:cNvPr id="15" name="TextBox 14"/>
            <p:cNvSpPr txBox="1"/>
            <p:nvPr/>
          </p:nvSpPr>
          <p:spPr>
            <a:xfrm>
              <a:off x="5214942" y="3753153"/>
              <a:ext cx="1519968" cy="461665"/>
            </a:xfrm>
            <a:prstGeom prst="rect">
              <a:avLst/>
            </a:prstGeom>
            <a:noFill/>
          </p:spPr>
          <p:txBody>
            <a:bodyPr wrap="none" rtlCol="0">
              <a:spAutoFit/>
            </a:bodyPr>
            <a:lstStyle/>
            <a:p>
              <a:r>
                <a:rPr lang="en-US" sz="2400" b="1" dirty="0" err="1" smtClean="0">
                  <a:effectLst>
                    <a:glow rad="101600">
                      <a:schemeClr val="accent3">
                        <a:satMod val="175000"/>
                        <a:alpha val="40000"/>
                      </a:schemeClr>
                    </a:glow>
                  </a:effectLst>
                </a:rPr>
                <a:t>adrc.asia</a:t>
              </a:r>
              <a:endParaRPr lang="en-CA" sz="2400" b="1" dirty="0">
                <a:effectLst>
                  <a:glow rad="101600">
                    <a:schemeClr val="accent3">
                      <a:satMod val="175000"/>
                      <a:alpha val="40000"/>
                    </a:schemeClr>
                  </a:glow>
                </a:effectLst>
              </a:endParaR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CA" dirty="0"/>
          </a:p>
        </p:txBody>
      </p:sp>
      <p:sp>
        <p:nvSpPr>
          <p:cNvPr id="3" name="Content Placeholder 2"/>
          <p:cNvSpPr>
            <a:spLocks noGrp="1"/>
          </p:cNvSpPr>
          <p:nvPr>
            <p:ph idx="1"/>
          </p:nvPr>
        </p:nvSpPr>
        <p:spPr/>
        <p:txBody>
          <a:bodyPr/>
          <a:lstStyle/>
          <a:p>
            <a:r>
              <a:rPr lang="en-US" dirty="0" smtClean="0"/>
              <a:t>Review of DotAsia in 2009</a:t>
            </a:r>
          </a:p>
          <a:p>
            <a:r>
              <a:rPr lang="en-US" dirty="0" smtClean="0"/>
              <a:t>Update from </a:t>
            </a:r>
            <a:r>
              <a:rPr lang="en-US" dirty="0" err="1" smtClean="0"/>
              <a:t>Afilias</a:t>
            </a:r>
            <a:r>
              <a:rPr lang="en-US" dirty="0" smtClean="0"/>
              <a:t> (Technology Partner)</a:t>
            </a:r>
          </a:p>
          <a:p>
            <a:r>
              <a:rPr lang="en-US" dirty="0" smtClean="0"/>
              <a:t>Audited Financial Report</a:t>
            </a:r>
          </a:p>
          <a:p>
            <a:pPr lvl="1"/>
            <a:r>
              <a:rPr lang="en-US" dirty="0" smtClean="0"/>
              <a:t>Fiscal Year: Oct 2008 – Sep 2009</a:t>
            </a:r>
          </a:p>
          <a:p>
            <a:r>
              <a:rPr lang="en-US" dirty="0" smtClean="0"/>
              <a:t>Community Development &amp; Contributions</a:t>
            </a:r>
          </a:p>
          <a:p>
            <a:r>
              <a:rPr lang="en-US" dirty="0" smtClean="0"/>
              <a:t>Strategic &amp; Operational Plans</a:t>
            </a:r>
          </a:p>
          <a:p>
            <a:r>
              <a:rPr lang="en-US" dirty="0" smtClean="0"/>
              <a:t>Member Resolutions</a:t>
            </a:r>
          </a:p>
          <a:p>
            <a:r>
              <a:rPr lang="en-US" dirty="0" smtClean="0"/>
              <a:t>Open Discussion</a:t>
            </a:r>
          </a:p>
          <a:p>
            <a:r>
              <a:rPr lang="en-US" dirty="0" smtClean="0"/>
              <a:t>Joint AP* Dinner </a:t>
            </a:r>
            <a:endParaRPr lang="en-CA" dirty="0"/>
          </a:p>
        </p:txBody>
      </p:sp>
    </p:spTree>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86454"/>
            <a:ext cx="8229600" cy="714360"/>
          </a:xfrm>
        </p:spPr>
        <p:txBody>
          <a:bodyPr/>
          <a:lstStyle/>
          <a:p>
            <a:pPr algn="ctr">
              <a:buNone/>
            </a:pPr>
            <a:r>
              <a:rPr lang="en-US" dirty="0" smtClean="0"/>
              <a:t>www.Yes2009.asia</a:t>
            </a:r>
            <a:endParaRPr lang="en-CA" dirty="0"/>
          </a:p>
        </p:txBody>
      </p:sp>
      <p:pic>
        <p:nvPicPr>
          <p:cNvPr id="9218" name="Picture 2"/>
          <p:cNvPicPr>
            <a:picLocks noChangeAspect="1" noChangeArrowheads="1"/>
          </p:cNvPicPr>
          <p:nvPr/>
        </p:nvPicPr>
        <p:blipFill>
          <a:blip r:embed="rId2" cstate="print"/>
          <a:srcRect/>
          <a:stretch>
            <a:fillRect/>
          </a:stretch>
        </p:blipFill>
        <p:spPr bwMode="auto">
          <a:xfrm>
            <a:off x="1" y="785794"/>
            <a:ext cx="9144000" cy="4861574"/>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715016"/>
            <a:ext cx="8229600" cy="642922"/>
          </a:xfrm>
        </p:spPr>
        <p:txBody>
          <a:bodyPr/>
          <a:lstStyle/>
          <a:p>
            <a:pPr algn="ctr">
              <a:buNone/>
            </a:pPr>
            <a:r>
              <a:rPr lang="en-US" dirty="0" smtClean="0"/>
              <a:t>www.haja.asia</a:t>
            </a:r>
            <a:endParaRPr lang="en-CA" dirty="0"/>
          </a:p>
        </p:txBody>
      </p:sp>
      <p:pic>
        <p:nvPicPr>
          <p:cNvPr id="10242" name="Picture 2"/>
          <p:cNvPicPr>
            <a:picLocks noChangeAspect="1" noChangeArrowheads="1"/>
          </p:cNvPicPr>
          <p:nvPr/>
        </p:nvPicPr>
        <p:blipFill>
          <a:blip r:embed="rId2" cstate="print"/>
          <a:srcRect/>
          <a:stretch>
            <a:fillRect/>
          </a:stretch>
        </p:blipFill>
        <p:spPr bwMode="auto">
          <a:xfrm>
            <a:off x="1" y="857232"/>
            <a:ext cx="9144000" cy="4722905"/>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43248"/>
            <a:ext cx="9144000" cy="571504"/>
          </a:xfrm>
        </p:spPr>
        <p:txBody>
          <a:bodyPr/>
          <a:lstStyle/>
          <a:p>
            <a:r>
              <a:rPr lang="en-US" dirty="0" smtClean="0"/>
              <a:t>.Asia represents where you do business…</a:t>
            </a:r>
            <a:endParaRPr lang="en-CA" dirty="0"/>
          </a:p>
        </p:txBody>
      </p:sp>
      <p:sp>
        <p:nvSpPr>
          <p:cNvPr id="3" name="Text Placeholder 2"/>
          <p:cNvSpPr>
            <a:spLocks noGrp="1"/>
          </p:cNvSpPr>
          <p:nvPr>
            <p:ph type="body" idx="1"/>
          </p:nvPr>
        </p:nvSpPr>
        <p:spPr/>
        <p:txBody>
          <a:bodyPr/>
          <a:lstStyle/>
          <a:p>
            <a:endParaRPr lang="en-CA"/>
          </a:p>
        </p:txBody>
      </p:sp>
      <p:grpSp>
        <p:nvGrpSpPr>
          <p:cNvPr id="4" name="Group 15"/>
          <p:cNvGrpSpPr/>
          <p:nvPr/>
        </p:nvGrpSpPr>
        <p:grpSpPr>
          <a:xfrm>
            <a:off x="252414" y="252691"/>
            <a:ext cx="3363920" cy="2619070"/>
            <a:chOff x="252414" y="252691"/>
            <a:chExt cx="3363920" cy="2619070"/>
          </a:xfrm>
        </p:grpSpPr>
        <p:pic>
          <p:nvPicPr>
            <p:cNvPr id="134146" name="Picture 2"/>
            <p:cNvPicPr>
              <a:picLocks noChangeAspect="1" noChangeArrowheads="1"/>
            </p:cNvPicPr>
            <p:nvPr/>
          </p:nvPicPr>
          <p:blipFill>
            <a:blip r:embed="rId2" cstate="print"/>
            <a:srcRect/>
            <a:stretch>
              <a:fillRect/>
            </a:stretch>
          </p:blipFill>
          <p:spPr bwMode="auto">
            <a:xfrm>
              <a:off x="252414" y="357166"/>
              <a:ext cx="3363920" cy="2514595"/>
            </a:xfrm>
            <a:prstGeom prst="rect">
              <a:avLst/>
            </a:prstGeom>
            <a:ln>
              <a:noFill/>
            </a:ln>
            <a:effectLst>
              <a:outerShdw blurRad="50800" dist="38100" dir="8100000" algn="tr" rotWithShape="0">
                <a:prstClr val="black">
                  <a:alpha val="40000"/>
                </a:prstClr>
              </a:outerShdw>
            </a:effectLst>
          </p:spPr>
        </p:pic>
        <p:sp>
          <p:nvSpPr>
            <p:cNvPr id="10" name="TextBox 9"/>
            <p:cNvSpPr txBox="1"/>
            <p:nvPr/>
          </p:nvSpPr>
          <p:spPr>
            <a:xfrm>
              <a:off x="254032" y="252691"/>
              <a:ext cx="1603324" cy="461665"/>
            </a:xfrm>
            <a:prstGeom prst="rect">
              <a:avLst/>
            </a:prstGeom>
            <a:noFill/>
          </p:spPr>
          <p:txBody>
            <a:bodyPr wrap="none" rtlCol="0">
              <a:spAutoFit/>
            </a:bodyPr>
            <a:lstStyle/>
            <a:p>
              <a:r>
                <a:rPr lang="en-US" sz="2400" b="1" dirty="0" smtClean="0">
                  <a:effectLst>
                    <a:glow rad="101600">
                      <a:schemeClr val="accent3">
                        <a:satMod val="175000"/>
                        <a:alpha val="40000"/>
                      </a:schemeClr>
                    </a:glow>
                  </a:effectLst>
                </a:rPr>
                <a:t>hi-</a:t>
              </a:r>
              <a:r>
                <a:rPr lang="en-US" sz="2400" b="1" dirty="0" err="1" smtClean="0">
                  <a:effectLst>
                    <a:glow rad="101600">
                      <a:schemeClr val="accent3">
                        <a:satMod val="175000"/>
                        <a:alpha val="40000"/>
                      </a:schemeClr>
                    </a:glow>
                  </a:effectLst>
                </a:rPr>
                <a:t>en.asia</a:t>
              </a:r>
              <a:endParaRPr lang="en-CA" sz="2400" b="1" dirty="0">
                <a:effectLst>
                  <a:glow rad="101600">
                    <a:schemeClr val="accent3">
                      <a:satMod val="175000"/>
                      <a:alpha val="40000"/>
                    </a:schemeClr>
                  </a:glow>
                </a:effectLst>
              </a:endParaRPr>
            </a:p>
          </p:txBody>
        </p:sp>
      </p:grpSp>
      <p:grpSp>
        <p:nvGrpSpPr>
          <p:cNvPr id="5" name="Group 16"/>
          <p:cNvGrpSpPr/>
          <p:nvPr/>
        </p:nvGrpSpPr>
        <p:grpSpPr>
          <a:xfrm>
            <a:off x="2928926" y="252691"/>
            <a:ext cx="3363920" cy="2619070"/>
            <a:chOff x="2928926" y="252691"/>
            <a:chExt cx="3363920" cy="2619070"/>
          </a:xfrm>
        </p:grpSpPr>
        <p:pic>
          <p:nvPicPr>
            <p:cNvPr id="134147" name="Picture 3"/>
            <p:cNvPicPr>
              <a:picLocks noChangeAspect="1" noChangeArrowheads="1"/>
            </p:cNvPicPr>
            <p:nvPr/>
          </p:nvPicPr>
          <p:blipFill>
            <a:blip r:embed="rId3" cstate="print"/>
            <a:srcRect/>
            <a:stretch>
              <a:fillRect/>
            </a:stretch>
          </p:blipFill>
          <p:spPr bwMode="auto">
            <a:xfrm>
              <a:off x="2928926" y="357166"/>
              <a:ext cx="3363920" cy="2514595"/>
            </a:xfrm>
            <a:prstGeom prst="rect">
              <a:avLst/>
            </a:prstGeom>
            <a:ln>
              <a:noFill/>
            </a:ln>
            <a:effectLst>
              <a:outerShdw blurRad="50800" dist="38100" dir="8100000" algn="tr" rotWithShape="0">
                <a:prstClr val="black">
                  <a:alpha val="40000"/>
                </a:prstClr>
              </a:outerShdw>
            </a:effectLst>
          </p:spPr>
        </p:pic>
        <p:sp>
          <p:nvSpPr>
            <p:cNvPr id="11" name="TextBox 10"/>
            <p:cNvSpPr txBox="1"/>
            <p:nvPr/>
          </p:nvSpPr>
          <p:spPr>
            <a:xfrm>
              <a:off x="2928926" y="252691"/>
              <a:ext cx="2427268" cy="461665"/>
            </a:xfrm>
            <a:prstGeom prst="rect">
              <a:avLst/>
            </a:prstGeom>
            <a:noFill/>
          </p:spPr>
          <p:txBody>
            <a:bodyPr wrap="none" rtlCol="0">
              <a:spAutoFit/>
            </a:bodyPr>
            <a:lstStyle/>
            <a:p>
              <a:r>
                <a:rPr lang="en-US" sz="2400" b="1" dirty="0" err="1" smtClean="0">
                  <a:effectLst>
                    <a:glow rad="101600">
                      <a:schemeClr val="accent3">
                        <a:satMod val="175000"/>
                        <a:alpha val="40000"/>
                      </a:schemeClr>
                    </a:glow>
                  </a:effectLst>
                </a:rPr>
                <a:t>kuromame.asia</a:t>
              </a:r>
              <a:endParaRPr lang="en-CA" sz="2400" b="1" dirty="0">
                <a:effectLst>
                  <a:glow rad="101600">
                    <a:schemeClr val="accent3">
                      <a:satMod val="175000"/>
                      <a:alpha val="40000"/>
                    </a:schemeClr>
                  </a:glow>
                </a:effectLst>
              </a:endParaRPr>
            </a:p>
          </p:txBody>
        </p:sp>
      </p:grpSp>
      <p:grpSp>
        <p:nvGrpSpPr>
          <p:cNvPr id="6" name="Group 17"/>
          <p:cNvGrpSpPr/>
          <p:nvPr/>
        </p:nvGrpSpPr>
        <p:grpSpPr>
          <a:xfrm>
            <a:off x="5357818" y="252691"/>
            <a:ext cx="3357586" cy="2614335"/>
            <a:chOff x="5357818" y="252691"/>
            <a:chExt cx="3357586" cy="2614335"/>
          </a:xfrm>
        </p:grpSpPr>
        <p:pic>
          <p:nvPicPr>
            <p:cNvPr id="134148" name="Picture 4"/>
            <p:cNvPicPr>
              <a:picLocks noChangeAspect="1" noChangeArrowheads="1"/>
            </p:cNvPicPr>
            <p:nvPr/>
          </p:nvPicPr>
          <p:blipFill>
            <a:blip r:embed="rId4" cstate="print"/>
            <a:srcRect/>
            <a:stretch>
              <a:fillRect/>
            </a:stretch>
          </p:blipFill>
          <p:spPr bwMode="auto">
            <a:xfrm>
              <a:off x="5357818" y="357166"/>
              <a:ext cx="3357586" cy="2509860"/>
            </a:xfrm>
            <a:prstGeom prst="rect">
              <a:avLst/>
            </a:prstGeom>
            <a:ln>
              <a:noFill/>
            </a:ln>
            <a:effectLst>
              <a:outerShdw blurRad="50800" dist="38100" dir="8100000" algn="tr" rotWithShape="0">
                <a:prstClr val="black">
                  <a:alpha val="40000"/>
                </a:prstClr>
              </a:outerShdw>
            </a:effectLst>
          </p:spPr>
        </p:pic>
        <p:sp>
          <p:nvSpPr>
            <p:cNvPr id="12" name="TextBox 11"/>
            <p:cNvSpPr txBox="1"/>
            <p:nvPr/>
          </p:nvSpPr>
          <p:spPr>
            <a:xfrm>
              <a:off x="5357818" y="252691"/>
              <a:ext cx="1790875" cy="461665"/>
            </a:xfrm>
            <a:prstGeom prst="rect">
              <a:avLst/>
            </a:prstGeom>
            <a:noFill/>
          </p:spPr>
          <p:txBody>
            <a:bodyPr wrap="none" rtlCol="0">
              <a:spAutoFit/>
            </a:bodyPr>
            <a:lstStyle/>
            <a:p>
              <a:r>
                <a:rPr lang="en-US" sz="2400" b="1" dirty="0" err="1" smtClean="0">
                  <a:effectLst>
                    <a:glow rad="101600">
                      <a:schemeClr val="accent3">
                        <a:satMod val="175000"/>
                        <a:alpha val="40000"/>
                      </a:schemeClr>
                    </a:glow>
                  </a:effectLst>
                </a:rPr>
                <a:t>honda.asia</a:t>
              </a:r>
              <a:endParaRPr lang="en-CA" sz="2400" b="1" dirty="0">
                <a:effectLst>
                  <a:glow rad="101600">
                    <a:schemeClr val="accent3">
                      <a:satMod val="175000"/>
                      <a:alpha val="40000"/>
                    </a:schemeClr>
                  </a:glow>
                </a:effectLst>
              </a:endParaRPr>
            </a:p>
          </p:txBody>
        </p:sp>
      </p:grpSp>
      <p:grpSp>
        <p:nvGrpSpPr>
          <p:cNvPr id="7" name="Group 18"/>
          <p:cNvGrpSpPr/>
          <p:nvPr/>
        </p:nvGrpSpPr>
        <p:grpSpPr>
          <a:xfrm>
            <a:off x="252414" y="4038905"/>
            <a:ext cx="3363918" cy="2619069"/>
            <a:chOff x="252414" y="4038905"/>
            <a:chExt cx="3363918" cy="2619069"/>
          </a:xfrm>
        </p:grpSpPr>
        <p:pic>
          <p:nvPicPr>
            <p:cNvPr id="134149" name="Picture 5"/>
            <p:cNvPicPr>
              <a:picLocks noChangeAspect="1" noChangeArrowheads="1"/>
            </p:cNvPicPr>
            <p:nvPr/>
          </p:nvPicPr>
          <p:blipFill>
            <a:blip r:embed="rId5" cstate="print"/>
            <a:srcRect/>
            <a:stretch>
              <a:fillRect/>
            </a:stretch>
          </p:blipFill>
          <p:spPr bwMode="auto">
            <a:xfrm>
              <a:off x="252414" y="4143380"/>
              <a:ext cx="3363918" cy="2514594"/>
            </a:xfrm>
            <a:prstGeom prst="rect">
              <a:avLst/>
            </a:prstGeom>
            <a:ln>
              <a:noFill/>
            </a:ln>
            <a:effectLst>
              <a:outerShdw blurRad="50800" dist="38100" dir="8100000" algn="tr" rotWithShape="0">
                <a:prstClr val="black">
                  <a:alpha val="40000"/>
                </a:prstClr>
              </a:outerShdw>
            </a:effectLst>
          </p:spPr>
        </p:pic>
        <p:sp>
          <p:nvSpPr>
            <p:cNvPr id="13" name="TextBox 12"/>
            <p:cNvSpPr txBox="1"/>
            <p:nvPr/>
          </p:nvSpPr>
          <p:spPr>
            <a:xfrm>
              <a:off x="276057" y="4038905"/>
              <a:ext cx="1689886" cy="461665"/>
            </a:xfrm>
            <a:prstGeom prst="rect">
              <a:avLst/>
            </a:prstGeom>
            <a:noFill/>
          </p:spPr>
          <p:txBody>
            <a:bodyPr wrap="none" rtlCol="0">
              <a:spAutoFit/>
            </a:bodyPr>
            <a:lstStyle/>
            <a:p>
              <a:r>
                <a:rPr lang="en-US" sz="2400" b="1" dirty="0" err="1" smtClean="0">
                  <a:effectLst>
                    <a:glow rad="101600">
                      <a:schemeClr val="accent3">
                        <a:satMod val="175000"/>
                        <a:alpha val="40000"/>
                      </a:schemeClr>
                    </a:glow>
                  </a:effectLst>
                </a:rPr>
                <a:t>seiko.asia</a:t>
              </a:r>
              <a:endParaRPr lang="en-CA" sz="2400" b="1" dirty="0">
                <a:effectLst>
                  <a:glow rad="101600">
                    <a:schemeClr val="accent3">
                      <a:satMod val="175000"/>
                      <a:alpha val="40000"/>
                    </a:schemeClr>
                  </a:glow>
                </a:effectLst>
              </a:endParaRPr>
            </a:p>
          </p:txBody>
        </p:sp>
      </p:grpSp>
      <p:grpSp>
        <p:nvGrpSpPr>
          <p:cNvPr id="8" name="Group 19"/>
          <p:cNvGrpSpPr/>
          <p:nvPr/>
        </p:nvGrpSpPr>
        <p:grpSpPr>
          <a:xfrm>
            <a:off x="2643174" y="4038905"/>
            <a:ext cx="3363919" cy="2619069"/>
            <a:chOff x="2857488" y="4038905"/>
            <a:chExt cx="3363919" cy="2619069"/>
          </a:xfrm>
        </p:grpSpPr>
        <p:pic>
          <p:nvPicPr>
            <p:cNvPr id="134150" name="Picture 6"/>
            <p:cNvPicPr>
              <a:picLocks noChangeAspect="1" noChangeArrowheads="1"/>
            </p:cNvPicPr>
            <p:nvPr/>
          </p:nvPicPr>
          <p:blipFill>
            <a:blip r:embed="rId6" cstate="print"/>
            <a:srcRect/>
            <a:stretch>
              <a:fillRect/>
            </a:stretch>
          </p:blipFill>
          <p:spPr bwMode="auto">
            <a:xfrm>
              <a:off x="2857488" y="4143380"/>
              <a:ext cx="3363919" cy="2514594"/>
            </a:xfrm>
            <a:prstGeom prst="rect">
              <a:avLst/>
            </a:prstGeom>
            <a:ln>
              <a:noFill/>
            </a:ln>
            <a:effectLst>
              <a:outerShdw blurRad="50800" dist="38100" dir="8100000" algn="tr" rotWithShape="0">
                <a:prstClr val="black">
                  <a:alpha val="40000"/>
                </a:prstClr>
              </a:outerShdw>
            </a:effectLst>
          </p:spPr>
        </p:pic>
        <p:sp>
          <p:nvSpPr>
            <p:cNvPr id="14" name="TextBox 13"/>
            <p:cNvSpPr txBox="1"/>
            <p:nvPr/>
          </p:nvSpPr>
          <p:spPr>
            <a:xfrm>
              <a:off x="2873957" y="4038905"/>
              <a:ext cx="2698175" cy="461665"/>
            </a:xfrm>
            <a:prstGeom prst="rect">
              <a:avLst/>
            </a:prstGeom>
            <a:noFill/>
          </p:spPr>
          <p:txBody>
            <a:bodyPr wrap="none" rtlCol="0">
              <a:spAutoFit/>
            </a:bodyPr>
            <a:lstStyle/>
            <a:p>
              <a:r>
                <a:rPr lang="en-US" sz="2400" b="1" dirty="0" err="1" smtClean="0">
                  <a:effectLst>
                    <a:glow rad="101600">
                      <a:schemeClr val="accent3">
                        <a:satMod val="175000"/>
                        <a:alpha val="40000"/>
                      </a:schemeClr>
                    </a:glow>
                  </a:effectLst>
                </a:rPr>
                <a:t>keepwalking.asia</a:t>
              </a:r>
              <a:endParaRPr lang="en-CA" sz="2400" b="1" dirty="0">
                <a:effectLst>
                  <a:glow rad="101600">
                    <a:schemeClr val="accent3">
                      <a:satMod val="175000"/>
                      <a:alpha val="40000"/>
                    </a:schemeClr>
                  </a:glow>
                </a:effectLst>
              </a:endParaRPr>
            </a:p>
          </p:txBody>
        </p:sp>
      </p:grpSp>
      <p:grpSp>
        <p:nvGrpSpPr>
          <p:cNvPr id="9" name="Group 20"/>
          <p:cNvGrpSpPr/>
          <p:nvPr/>
        </p:nvGrpSpPr>
        <p:grpSpPr>
          <a:xfrm>
            <a:off x="5357818" y="4038905"/>
            <a:ext cx="3363919" cy="2619069"/>
            <a:chOff x="5357818" y="4038905"/>
            <a:chExt cx="3363919" cy="2619069"/>
          </a:xfrm>
        </p:grpSpPr>
        <p:pic>
          <p:nvPicPr>
            <p:cNvPr id="134151" name="Picture 7"/>
            <p:cNvPicPr>
              <a:picLocks noChangeAspect="1" noChangeArrowheads="1"/>
            </p:cNvPicPr>
            <p:nvPr/>
          </p:nvPicPr>
          <p:blipFill>
            <a:blip r:embed="rId7" cstate="print"/>
            <a:srcRect/>
            <a:stretch>
              <a:fillRect/>
            </a:stretch>
          </p:blipFill>
          <p:spPr bwMode="auto">
            <a:xfrm>
              <a:off x="5357818" y="4143380"/>
              <a:ext cx="3363919" cy="2514594"/>
            </a:xfrm>
            <a:prstGeom prst="rect">
              <a:avLst/>
            </a:prstGeom>
            <a:ln>
              <a:noFill/>
            </a:ln>
            <a:effectLst>
              <a:outerShdw blurRad="50800" dist="38100" dir="8100000" algn="tr" rotWithShape="0">
                <a:prstClr val="black">
                  <a:alpha val="40000"/>
                </a:prstClr>
              </a:outerShdw>
            </a:effectLst>
          </p:spPr>
        </p:pic>
        <p:sp>
          <p:nvSpPr>
            <p:cNvPr id="15" name="TextBox 14"/>
            <p:cNvSpPr txBox="1"/>
            <p:nvPr/>
          </p:nvSpPr>
          <p:spPr>
            <a:xfrm>
              <a:off x="5357818" y="4038905"/>
              <a:ext cx="1999265" cy="461665"/>
            </a:xfrm>
            <a:prstGeom prst="rect">
              <a:avLst/>
            </a:prstGeom>
            <a:noFill/>
          </p:spPr>
          <p:txBody>
            <a:bodyPr wrap="none" rtlCol="0">
              <a:spAutoFit/>
            </a:bodyPr>
            <a:lstStyle/>
            <a:p>
              <a:r>
                <a:rPr lang="en-US" sz="2400" b="1" dirty="0" err="1" smtClean="0">
                  <a:effectLst>
                    <a:glow rad="101600">
                      <a:schemeClr val="accent3">
                        <a:satMod val="175000"/>
                        <a:alpha val="40000"/>
                      </a:schemeClr>
                    </a:glow>
                  </a:effectLst>
                </a:rPr>
                <a:t>koikeya.asia</a:t>
              </a:r>
              <a:endParaRPr lang="en-CA" sz="2400" b="1" dirty="0">
                <a:effectLst>
                  <a:glow rad="101600">
                    <a:schemeClr val="accent3">
                      <a:satMod val="175000"/>
                      <a:alpha val="40000"/>
                    </a:schemeClr>
                  </a:glow>
                </a:effectLst>
              </a:endParaR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3" presetClass="entr" presetSubtype="16" fill="hold" nodeType="after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p:cTn id="27" dur="500" fill="hold"/>
                                        <p:tgtEl>
                                          <p:spTgt spid="8"/>
                                        </p:tgtEl>
                                        <p:attrNameLst>
                                          <p:attrName>ppt_w</p:attrName>
                                        </p:attrNameLst>
                                      </p:cBhvr>
                                      <p:tavLst>
                                        <p:tav tm="0">
                                          <p:val>
                                            <p:fltVal val="0"/>
                                          </p:val>
                                        </p:tav>
                                        <p:tav tm="100000">
                                          <p:val>
                                            <p:strVal val="#ppt_w"/>
                                          </p:val>
                                        </p:tav>
                                      </p:tavLst>
                                    </p:anim>
                                    <p:anim calcmode="lin" valueType="num">
                                      <p:cBhvr>
                                        <p:cTn id="28" dur="500" fill="hold"/>
                                        <p:tgtEl>
                                          <p:spTgt spid="8"/>
                                        </p:tgtEl>
                                        <p:attrNameLst>
                                          <p:attrName>ppt_h</p:attrName>
                                        </p:attrNameLst>
                                      </p:cBhvr>
                                      <p:tavLst>
                                        <p:tav tm="0">
                                          <p:val>
                                            <p:fltVal val="0"/>
                                          </p:val>
                                        </p:tav>
                                        <p:tav tm="100000">
                                          <p:val>
                                            <p:strVal val="#ppt_h"/>
                                          </p:val>
                                        </p:tav>
                                      </p:tavLst>
                                    </p:anim>
                                  </p:childTnLst>
                                </p:cTn>
                              </p:par>
                            </p:childTnLst>
                          </p:cTn>
                        </p:par>
                        <p:par>
                          <p:cTn id="29" fill="hold">
                            <p:stCondLst>
                              <p:cond delay="2500"/>
                            </p:stCondLst>
                            <p:childTnLst>
                              <p:par>
                                <p:cTn id="30" presetID="23" presetClass="entr" presetSubtype="16" fill="hold" nodeType="afterEffect">
                                  <p:stCondLst>
                                    <p:cond delay="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.Asia domain improves SEO/ranking</a:t>
            </a:r>
            <a:endParaRPr lang="en-CA" dirty="0"/>
          </a:p>
        </p:txBody>
      </p:sp>
      <p:sp>
        <p:nvSpPr>
          <p:cNvPr id="3" name="Content Placeholder 2"/>
          <p:cNvSpPr>
            <a:spLocks noGrp="1"/>
          </p:cNvSpPr>
          <p:nvPr>
            <p:ph idx="1"/>
          </p:nvPr>
        </p:nvSpPr>
        <p:spPr/>
        <p:txBody>
          <a:bodyPr/>
          <a:lstStyle/>
          <a:p>
            <a:endParaRPr lang="en-CA" dirty="0"/>
          </a:p>
        </p:txBody>
      </p:sp>
      <p:pic>
        <p:nvPicPr>
          <p:cNvPr id="17410" name="Picture 2"/>
          <p:cNvPicPr>
            <a:picLocks noChangeAspect="1" noChangeArrowheads="1"/>
          </p:cNvPicPr>
          <p:nvPr/>
        </p:nvPicPr>
        <p:blipFill>
          <a:blip r:embed="rId2" cstate="print"/>
          <a:srcRect/>
          <a:stretch>
            <a:fillRect/>
          </a:stretch>
        </p:blipFill>
        <p:spPr bwMode="auto">
          <a:xfrm>
            <a:off x="1" y="1142984"/>
            <a:ext cx="9144000" cy="4861574"/>
          </a:xfrm>
          <a:prstGeom prst="rect">
            <a:avLst/>
          </a:prstGeom>
          <a:noFill/>
          <a:ln w="9525">
            <a:noFill/>
            <a:miter lim="800000"/>
            <a:headEnd/>
            <a:tailEnd/>
          </a:ln>
        </p:spPr>
      </p:pic>
      <p:sp>
        <p:nvSpPr>
          <p:cNvPr id="5" name="Content Placeholder 5"/>
          <p:cNvSpPr txBox="1">
            <a:spLocks/>
          </p:cNvSpPr>
          <p:nvPr/>
        </p:nvSpPr>
        <p:spPr bwMode="auto">
          <a:xfrm>
            <a:off x="5357818" y="3357562"/>
            <a:ext cx="3500430" cy="26431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3200" b="0" i="0" u="none" strike="noStrike" kern="1200" cap="none" spc="0" normalizeH="0" baseline="0" noProof="0" dirty="0" smtClean="0">
                <a:ln>
                  <a:noFill/>
                </a:ln>
                <a:solidFill>
                  <a:schemeClr val="tx1">
                    <a:lumMod val="65000"/>
                    <a:lumOff val="35000"/>
                  </a:schemeClr>
                </a:solidFill>
                <a:effectLst/>
                <a:uLnTx/>
                <a:uFillTx/>
                <a:latin typeface="Helvetica" pitchFamily="34" charset="0"/>
                <a:ea typeface="+mn-ea"/>
                <a:cs typeface="+mn-cs"/>
              </a:rPr>
              <a:t>Searching:</a:t>
            </a:r>
            <a:br>
              <a:rPr kumimoji="0" lang="en-US" sz="3200" b="0" i="0" u="none" strike="noStrike" kern="1200" cap="none" spc="0" normalizeH="0" baseline="0" noProof="0" dirty="0" smtClean="0">
                <a:ln>
                  <a:noFill/>
                </a:ln>
                <a:solidFill>
                  <a:schemeClr val="tx1">
                    <a:lumMod val="65000"/>
                    <a:lumOff val="35000"/>
                  </a:schemeClr>
                </a:solidFill>
                <a:effectLst/>
                <a:uLnTx/>
                <a:uFillTx/>
                <a:latin typeface="Helvetica" pitchFamily="34" charset="0"/>
                <a:ea typeface="+mn-ea"/>
                <a:cs typeface="+mn-cs"/>
              </a:rPr>
            </a:br>
            <a:r>
              <a:rPr kumimoji="0" lang="en-US" sz="3200" b="0" i="0" u="none" strike="noStrike" kern="1200" cap="none" spc="0" normalizeH="0" baseline="0" noProof="0" dirty="0" smtClean="0">
                <a:ln>
                  <a:noFill/>
                </a:ln>
                <a:solidFill>
                  <a:schemeClr val="tx1">
                    <a:lumMod val="65000"/>
                    <a:lumOff val="35000"/>
                  </a:schemeClr>
                </a:solidFill>
                <a:effectLst/>
                <a:uLnTx/>
                <a:uFillTx/>
                <a:latin typeface="Helvetica" pitchFamily="34" charset="0"/>
                <a:ea typeface="+mn-ea"/>
                <a:cs typeface="+mn-cs"/>
              </a:rPr>
              <a:t>Media</a:t>
            </a:r>
            <a:r>
              <a:rPr kumimoji="0" lang="en-US" sz="3200" b="0" i="0" u="none" strike="noStrike" kern="1200" cap="none" spc="0" normalizeH="0" noProof="0" dirty="0" smtClean="0">
                <a:ln>
                  <a:noFill/>
                </a:ln>
                <a:solidFill>
                  <a:schemeClr val="tx1">
                    <a:lumMod val="65000"/>
                    <a:lumOff val="35000"/>
                  </a:schemeClr>
                </a:solidFill>
                <a:effectLst/>
                <a:uLnTx/>
                <a:uFillTx/>
                <a:latin typeface="Helvetica" pitchFamily="34" charset="0"/>
                <a:ea typeface="+mn-ea"/>
                <a:cs typeface="+mn-cs"/>
              </a:rPr>
              <a:t> </a:t>
            </a:r>
            <a:r>
              <a:rPr kumimoji="0" lang="en-US" sz="3200" b="0" i="0" u="none" strike="noStrike" kern="1200" cap="none" spc="0" normalizeH="0" baseline="0" noProof="0" dirty="0" smtClean="0">
                <a:ln>
                  <a:noFill/>
                </a:ln>
                <a:solidFill>
                  <a:schemeClr val="tx1">
                    <a:lumMod val="65000"/>
                    <a:lumOff val="35000"/>
                  </a:schemeClr>
                </a:solidFill>
                <a:effectLst/>
                <a:uLnTx/>
                <a:uFillTx/>
                <a:latin typeface="Helvetica" pitchFamily="34" charset="0"/>
                <a:ea typeface="+mn-ea"/>
                <a:cs typeface="+mn-cs"/>
              </a:rPr>
              <a:t>Asia</a:t>
            </a:r>
          </a:p>
          <a:p>
            <a:pPr marL="342900" marR="0" lvl="0" indent="-342900" algn="l" defTabSz="914400" rtl="0" eaLnBrk="1" fontAlgn="base" latinLnBrk="0" hangingPunct="1">
              <a:lnSpc>
                <a:spcPct val="100000"/>
              </a:lnSpc>
              <a:spcBef>
                <a:spcPct val="20000"/>
              </a:spcBef>
              <a:spcAft>
                <a:spcPct val="0"/>
              </a:spcAft>
              <a:buClrTx/>
              <a:buSzTx/>
              <a:buFont typeface="Arial" pitchFamily="34" charset="0"/>
              <a:buChar char="•"/>
              <a:tabLst/>
              <a:defRPr/>
            </a:pPr>
            <a:r>
              <a:rPr kumimoji="0" lang="en-US" sz="3200" b="1" i="0" u="none" strike="noStrike" kern="1200" cap="none" spc="0" normalizeH="0" baseline="0" noProof="0" dirty="0" err="1" smtClean="0">
                <a:ln>
                  <a:noFill/>
                </a:ln>
                <a:solidFill>
                  <a:schemeClr val="tx1">
                    <a:lumMod val="65000"/>
                    <a:lumOff val="35000"/>
                  </a:schemeClr>
                </a:solidFill>
                <a:effectLst/>
                <a:uLnTx/>
                <a:uFillTx/>
                <a:latin typeface="Helvetica" pitchFamily="34" charset="0"/>
                <a:ea typeface="+mn-ea"/>
                <a:cs typeface="+mn-cs"/>
              </a:rPr>
              <a:t>media.asia</a:t>
            </a:r>
            <a:r>
              <a:rPr kumimoji="0" lang="en-US" sz="3200" b="0" i="0" u="none" strike="noStrike" kern="1200" cap="none" spc="0" normalizeH="0" baseline="0" noProof="0" dirty="0" smtClean="0">
                <a:ln>
                  <a:noFill/>
                </a:ln>
                <a:solidFill>
                  <a:schemeClr val="tx1">
                    <a:lumMod val="65000"/>
                    <a:lumOff val="35000"/>
                  </a:schemeClr>
                </a:solidFill>
                <a:effectLst/>
                <a:uLnTx/>
                <a:uFillTx/>
                <a:latin typeface="Helvetica" pitchFamily="34" charset="0"/>
                <a:ea typeface="+mn-ea"/>
                <a:cs typeface="+mn-cs"/>
              </a:rPr>
              <a:t> ranks #1</a:t>
            </a:r>
            <a:endParaRPr kumimoji="0" lang="en-CA" sz="3200" b="0" i="0" u="none" strike="noStrike" kern="1200" cap="none" spc="0" normalizeH="0" baseline="0" noProof="0" dirty="0">
              <a:ln>
                <a:noFill/>
              </a:ln>
              <a:solidFill>
                <a:schemeClr val="tx1">
                  <a:lumMod val="65000"/>
                  <a:lumOff val="35000"/>
                </a:schemeClr>
              </a:solidFill>
              <a:effectLst/>
              <a:uLnTx/>
              <a:uFillTx/>
              <a:latin typeface="Helvetica" pitchFamily="34" charset="0"/>
              <a:ea typeface="+mn-ea"/>
              <a:cs typeface="+mn-cs"/>
            </a:endParaRPr>
          </a:p>
        </p:txBody>
      </p:sp>
      <p:sp>
        <p:nvSpPr>
          <p:cNvPr id="6" name="Rectangle 5"/>
          <p:cNvSpPr/>
          <p:nvPr/>
        </p:nvSpPr>
        <p:spPr>
          <a:xfrm>
            <a:off x="71438" y="2857496"/>
            <a:ext cx="4572000" cy="78581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Local SMEs coming online</a:t>
            </a:r>
            <a:endParaRPr lang="en-CA" dirty="0"/>
          </a:p>
        </p:txBody>
      </p:sp>
      <p:sp>
        <p:nvSpPr>
          <p:cNvPr id="3" name="Content Placeholder 2"/>
          <p:cNvSpPr>
            <a:spLocks noGrp="1"/>
          </p:cNvSpPr>
          <p:nvPr>
            <p:ph idx="1"/>
          </p:nvPr>
        </p:nvSpPr>
        <p:spPr/>
        <p:txBody>
          <a:bodyPr/>
          <a:lstStyle/>
          <a:p>
            <a:endParaRPr lang="en-CA" dirty="0"/>
          </a:p>
        </p:txBody>
      </p:sp>
      <p:grpSp>
        <p:nvGrpSpPr>
          <p:cNvPr id="4" name="Group 16"/>
          <p:cNvGrpSpPr/>
          <p:nvPr/>
        </p:nvGrpSpPr>
        <p:grpSpPr>
          <a:xfrm>
            <a:off x="785786" y="1071546"/>
            <a:ext cx="3786214" cy="2901706"/>
            <a:chOff x="785786" y="1071546"/>
            <a:chExt cx="3786214" cy="2901706"/>
          </a:xfrm>
        </p:grpSpPr>
        <p:pic>
          <p:nvPicPr>
            <p:cNvPr id="132098" name="Picture 2"/>
            <p:cNvPicPr>
              <a:picLocks noChangeAspect="1" noChangeArrowheads="1"/>
            </p:cNvPicPr>
            <p:nvPr/>
          </p:nvPicPr>
          <p:blipFill>
            <a:blip r:embed="rId2" cstate="print"/>
            <a:srcRect/>
            <a:stretch>
              <a:fillRect/>
            </a:stretch>
          </p:blipFill>
          <p:spPr bwMode="auto">
            <a:xfrm>
              <a:off x="785786" y="1142984"/>
              <a:ext cx="3786214" cy="2830268"/>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785786" y="1071546"/>
              <a:ext cx="1773242" cy="461665"/>
            </a:xfrm>
            <a:prstGeom prst="rect">
              <a:avLst/>
            </a:prstGeom>
            <a:noFill/>
          </p:spPr>
          <p:txBody>
            <a:bodyPr wrap="none" rtlCol="0">
              <a:spAutoFit/>
            </a:bodyPr>
            <a:lstStyle/>
            <a:p>
              <a:r>
                <a:rPr lang="en-US" sz="2400" b="1" dirty="0" err="1" smtClean="0">
                  <a:effectLst>
                    <a:glow rad="101600">
                      <a:schemeClr val="accent3">
                        <a:satMod val="175000"/>
                        <a:alpha val="40000"/>
                      </a:schemeClr>
                    </a:glow>
                  </a:effectLst>
                </a:rPr>
                <a:t>tianjiu.asia</a:t>
              </a:r>
              <a:endParaRPr lang="en-CA" sz="2400" b="1" dirty="0">
                <a:effectLst>
                  <a:glow rad="101600">
                    <a:schemeClr val="accent3">
                      <a:satMod val="175000"/>
                      <a:alpha val="40000"/>
                    </a:schemeClr>
                  </a:glow>
                </a:effectLst>
              </a:endParaRPr>
            </a:p>
          </p:txBody>
        </p:sp>
      </p:grpSp>
      <p:grpSp>
        <p:nvGrpSpPr>
          <p:cNvPr id="5" name="Group 17"/>
          <p:cNvGrpSpPr/>
          <p:nvPr/>
        </p:nvGrpSpPr>
        <p:grpSpPr>
          <a:xfrm>
            <a:off x="4714876" y="1214422"/>
            <a:ext cx="3786214" cy="2901706"/>
            <a:chOff x="4714876" y="1214422"/>
            <a:chExt cx="3786214" cy="2901706"/>
          </a:xfrm>
        </p:grpSpPr>
        <p:pic>
          <p:nvPicPr>
            <p:cNvPr id="132099" name="Picture 3"/>
            <p:cNvPicPr>
              <a:picLocks noChangeAspect="1" noChangeArrowheads="1"/>
            </p:cNvPicPr>
            <p:nvPr/>
          </p:nvPicPr>
          <p:blipFill>
            <a:blip r:embed="rId3" cstate="print"/>
            <a:srcRect/>
            <a:stretch>
              <a:fillRect/>
            </a:stretch>
          </p:blipFill>
          <p:spPr bwMode="auto">
            <a:xfrm>
              <a:off x="4714876" y="1285860"/>
              <a:ext cx="3786214" cy="2830268"/>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4714876" y="1214422"/>
              <a:ext cx="3042821" cy="461665"/>
            </a:xfrm>
            <a:prstGeom prst="rect">
              <a:avLst/>
            </a:prstGeom>
            <a:noFill/>
            <a:effectLst>
              <a:glow rad="101600">
                <a:schemeClr val="accent5">
                  <a:satMod val="175000"/>
                  <a:alpha val="40000"/>
                </a:schemeClr>
              </a:glow>
            </a:effectLst>
          </p:spPr>
          <p:txBody>
            <a:bodyPr wrap="none" rtlCol="0">
              <a:spAutoFit/>
            </a:bodyPr>
            <a:lstStyle/>
            <a:p>
              <a:r>
                <a:rPr lang="en-US" sz="2400" b="1" dirty="0" err="1" smtClean="0">
                  <a:effectLst>
                    <a:glow rad="101600">
                      <a:schemeClr val="accent3">
                        <a:satMod val="175000"/>
                        <a:alpha val="40000"/>
                      </a:schemeClr>
                    </a:glow>
                  </a:effectLst>
                </a:rPr>
                <a:t>freshdynamics.asia</a:t>
              </a:r>
              <a:endParaRPr lang="en-CA" sz="2400" b="1" dirty="0">
                <a:effectLst>
                  <a:glow rad="101600">
                    <a:schemeClr val="accent3">
                      <a:satMod val="175000"/>
                      <a:alpha val="40000"/>
                    </a:schemeClr>
                  </a:glow>
                </a:effectLst>
              </a:endParaRPr>
            </a:p>
          </p:txBody>
        </p:sp>
      </p:grpSp>
      <p:grpSp>
        <p:nvGrpSpPr>
          <p:cNvPr id="6" name="Group 18"/>
          <p:cNvGrpSpPr/>
          <p:nvPr/>
        </p:nvGrpSpPr>
        <p:grpSpPr>
          <a:xfrm>
            <a:off x="2000232" y="2214554"/>
            <a:ext cx="3786214" cy="2901706"/>
            <a:chOff x="2000232" y="2214554"/>
            <a:chExt cx="3786214" cy="2901706"/>
          </a:xfrm>
        </p:grpSpPr>
        <p:pic>
          <p:nvPicPr>
            <p:cNvPr id="132100" name="Picture 4"/>
            <p:cNvPicPr>
              <a:picLocks noChangeAspect="1" noChangeArrowheads="1"/>
            </p:cNvPicPr>
            <p:nvPr/>
          </p:nvPicPr>
          <p:blipFill>
            <a:blip r:embed="rId4" cstate="print"/>
            <a:srcRect/>
            <a:stretch>
              <a:fillRect/>
            </a:stretch>
          </p:blipFill>
          <p:spPr bwMode="auto">
            <a:xfrm>
              <a:off x="2000232" y="2285992"/>
              <a:ext cx="3786214" cy="2830268"/>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2000232" y="2214554"/>
              <a:ext cx="2478564" cy="461665"/>
            </a:xfrm>
            <a:prstGeom prst="rect">
              <a:avLst/>
            </a:prstGeom>
            <a:noFill/>
          </p:spPr>
          <p:txBody>
            <a:bodyPr wrap="none" rtlCol="0">
              <a:spAutoFit/>
            </a:bodyPr>
            <a:lstStyle/>
            <a:p>
              <a:r>
                <a:rPr lang="en-US" sz="2400" b="1" dirty="0" err="1" smtClean="0">
                  <a:effectLst>
                    <a:glow rad="101600">
                      <a:schemeClr val="accent3">
                        <a:satMod val="175000"/>
                        <a:alpha val="40000"/>
                      </a:schemeClr>
                    </a:glow>
                  </a:effectLst>
                </a:rPr>
                <a:t>coyotecafe.asia</a:t>
              </a:r>
              <a:endParaRPr lang="en-CA" sz="2400" b="1" dirty="0">
                <a:effectLst>
                  <a:glow rad="101600">
                    <a:schemeClr val="accent3">
                      <a:satMod val="175000"/>
                      <a:alpha val="40000"/>
                    </a:schemeClr>
                  </a:glow>
                </a:effectLst>
              </a:endParaRPr>
            </a:p>
          </p:txBody>
        </p:sp>
      </p:grpSp>
      <p:grpSp>
        <p:nvGrpSpPr>
          <p:cNvPr id="7" name="Group 19"/>
          <p:cNvGrpSpPr/>
          <p:nvPr/>
        </p:nvGrpSpPr>
        <p:grpSpPr>
          <a:xfrm>
            <a:off x="285720" y="3571876"/>
            <a:ext cx="3786214" cy="2901706"/>
            <a:chOff x="285720" y="3571876"/>
            <a:chExt cx="3786214" cy="2901706"/>
          </a:xfrm>
        </p:grpSpPr>
        <p:pic>
          <p:nvPicPr>
            <p:cNvPr id="132101" name="Picture 5"/>
            <p:cNvPicPr>
              <a:picLocks noChangeAspect="1" noChangeArrowheads="1"/>
            </p:cNvPicPr>
            <p:nvPr/>
          </p:nvPicPr>
          <p:blipFill>
            <a:blip r:embed="rId5" cstate="print"/>
            <a:srcRect/>
            <a:stretch>
              <a:fillRect/>
            </a:stretch>
          </p:blipFill>
          <p:spPr bwMode="auto">
            <a:xfrm>
              <a:off x="285720" y="3643314"/>
              <a:ext cx="3786214" cy="2830268"/>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285720" y="3571876"/>
              <a:ext cx="2048959" cy="461665"/>
            </a:xfrm>
            <a:prstGeom prst="rect">
              <a:avLst/>
            </a:prstGeom>
            <a:noFill/>
          </p:spPr>
          <p:txBody>
            <a:bodyPr wrap="none" rtlCol="0">
              <a:spAutoFit/>
            </a:bodyPr>
            <a:lstStyle/>
            <a:p>
              <a:r>
                <a:rPr lang="en-US" sz="2400" b="1" dirty="0" err="1" smtClean="0">
                  <a:effectLst>
                    <a:glow rad="101600">
                      <a:schemeClr val="accent3">
                        <a:satMod val="175000"/>
                        <a:alpha val="40000"/>
                      </a:schemeClr>
                    </a:glow>
                  </a:effectLst>
                </a:rPr>
                <a:t>megson.asia</a:t>
              </a:r>
              <a:endParaRPr lang="en-CA" sz="2400" b="1" dirty="0">
                <a:effectLst>
                  <a:glow rad="101600">
                    <a:schemeClr val="accent3">
                      <a:satMod val="175000"/>
                      <a:alpha val="40000"/>
                    </a:schemeClr>
                  </a:glow>
                </a:effectLst>
              </a:endParaRPr>
            </a:p>
          </p:txBody>
        </p:sp>
      </p:grpSp>
      <p:grpSp>
        <p:nvGrpSpPr>
          <p:cNvPr id="8" name="Group 20"/>
          <p:cNvGrpSpPr/>
          <p:nvPr/>
        </p:nvGrpSpPr>
        <p:grpSpPr>
          <a:xfrm>
            <a:off x="2571736" y="3929066"/>
            <a:ext cx="3786214" cy="2928934"/>
            <a:chOff x="2571736" y="3929066"/>
            <a:chExt cx="3786214" cy="2928934"/>
          </a:xfrm>
        </p:grpSpPr>
        <p:pic>
          <p:nvPicPr>
            <p:cNvPr id="132102" name="Picture 6"/>
            <p:cNvPicPr>
              <a:picLocks noChangeAspect="1" noChangeArrowheads="1"/>
            </p:cNvPicPr>
            <p:nvPr/>
          </p:nvPicPr>
          <p:blipFill>
            <a:blip r:embed="rId6" cstate="print"/>
            <a:srcRect/>
            <a:stretch>
              <a:fillRect/>
            </a:stretch>
          </p:blipFill>
          <p:spPr bwMode="auto">
            <a:xfrm>
              <a:off x="2571736" y="4027732"/>
              <a:ext cx="3786214" cy="2830268"/>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2571736" y="3929066"/>
              <a:ext cx="2153154" cy="461665"/>
            </a:xfrm>
            <a:prstGeom prst="rect">
              <a:avLst/>
            </a:prstGeom>
            <a:noFill/>
          </p:spPr>
          <p:txBody>
            <a:bodyPr wrap="none" rtlCol="0">
              <a:spAutoFit/>
            </a:bodyPr>
            <a:lstStyle/>
            <a:p>
              <a:r>
                <a:rPr lang="en-US" sz="2400" b="1" dirty="0" smtClean="0">
                  <a:effectLst>
                    <a:glow rad="101600">
                      <a:schemeClr val="accent3">
                        <a:satMod val="175000"/>
                        <a:alpha val="40000"/>
                      </a:schemeClr>
                    </a:glow>
                  </a:effectLst>
                </a:rPr>
                <a:t>e3sports.asia</a:t>
              </a:r>
              <a:endParaRPr lang="en-CA" sz="2400" b="1" dirty="0">
                <a:effectLst>
                  <a:glow rad="101600">
                    <a:schemeClr val="accent3">
                      <a:satMod val="175000"/>
                      <a:alpha val="40000"/>
                    </a:schemeClr>
                  </a:glow>
                </a:effectLst>
              </a:endParaRPr>
            </a:p>
          </p:txBody>
        </p:sp>
      </p:grpSp>
      <p:grpSp>
        <p:nvGrpSpPr>
          <p:cNvPr id="9" name="Group 21"/>
          <p:cNvGrpSpPr/>
          <p:nvPr/>
        </p:nvGrpSpPr>
        <p:grpSpPr>
          <a:xfrm>
            <a:off x="5072066" y="3000372"/>
            <a:ext cx="3786214" cy="2901706"/>
            <a:chOff x="5072066" y="3000372"/>
            <a:chExt cx="3786214" cy="2901706"/>
          </a:xfrm>
        </p:grpSpPr>
        <p:pic>
          <p:nvPicPr>
            <p:cNvPr id="132103" name="Picture 7"/>
            <p:cNvPicPr>
              <a:picLocks noChangeAspect="1" noChangeArrowheads="1"/>
            </p:cNvPicPr>
            <p:nvPr/>
          </p:nvPicPr>
          <p:blipFill>
            <a:blip r:embed="rId7" cstate="print"/>
            <a:srcRect/>
            <a:stretch>
              <a:fillRect/>
            </a:stretch>
          </p:blipFill>
          <p:spPr bwMode="auto">
            <a:xfrm>
              <a:off x="5072066" y="3071810"/>
              <a:ext cx="3786214" cy="2830268"/>
            </a:xfrm>
            <a:prstGeom prst="rect">
              <a:avLst/>
            </a:prstGeom>
            <a:ln>
              <a:noFill/>
            </a:ln>
            <a:effectLst>
              <a:outerShdw blurRad="292100" dist="139700" dir="2700000" algn="tl" rotWithShape="0">
                <a:srgbClr val="333333">
                  <a:alpha val="65000"/>
                </a:srgbClr>
              </a:outerShdw>
            </a:effectLst>
          </p:spPr>
        </p:pic>
        <p:sp>
          <p:nvSpPr>
            <p:cNvPr id="16" name="TextBox 15"/>
            <p:cNvSpPr txBox="1"/>
            <p:nvPr/>
          </p:nvSpPr>
          <p:spPr>
            <a:xfrm>
              <a:off x="5072066" y="3000372"/>
              <a:ext cx="2234907" cy="461665"/>
            </a:xfrm>
            <a:prstGeom prst="rect">
              <a:avLst/>
            </a:prstGeom>
            <a:noFill/>
          </p:spPr>
          <p:txBody>
            <a:bodyPr wrap="none" rtlCol="0">
              <a:spAutoFit/>
            </a:bodyPr>
            <a:lstStyle/>
            <a:p>
              <a:r>
                <a:rPr lang="en-US" sz="2400" b="1" dirty="0" err="1" smtClean="0">
                  <a:effectLst>
                    <a:glow rad="101600">
                      <a:schemeClr val="accent3">
                        <a:satMod val="175000"/>
                        <a:alpha val="40000"/>
                      </a:schemeClr>
                    </a:glow>
                  </a:effectLst>
                </a:rPr>
                <a:t>iwindsurf.asia</a:t>
              </a:r>
              <a:endParaRPr lang="en-CA" sz="2400" b="1" dirty="0">
                <a:effectLst>
                  <a:glow rad="101600">
                    <a:schemeClr val="accent3">
                      <a:satMod val="175000"/>
                      <a:alpha val="40000"/>
                    </a:schemeClr>
                  </a:glow>
                </a:effectLst>
              </a:endParaR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anim calcmode="lin" valueType="num">
                                      <p:cBhvr>
                                        <p:cTn id="32" dur="500" fill="hold"/>
                                        <p:tgtEl>
                                          <p:spTgt spid="8"/>
                                        </p:tgtEl>
                                        <p:attrNameLst>
                                          <p:attrName>ppt_x</p:attrName>
                                        </p:attrNameLst>
                                      </p:cBhvr>
                                      <p:tavLst>
                                        <p:tav tm="0">
                                          <p:val>
                                            <p:strVal val="#ppt_x"/>
                                          </p:val>
                                        </p:tav>
                                        <p:tav tm="100000">
                                          <p:val>
                                            <p:strVal val="#ppt_x"/>
                                          </p:val>
                                        </p:tav>
                                      </p:tavLst>
                                    </p:anim>
                                    <p:anim calcmode="lin" valueType="num">
                                      <p:cBhvr>
                                        <p:cTn id="33" dur="50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anim calcmode="lin" valueType="num">
                                      <p:cBhvr>
                                        <p:cTn id="38" dur="500" fill="hold"/>
                                        <p:tgtEl>
                                          <p:spTgt spid="9"/>
                                        </p:tgtEl>
                                        <p:attrNameLst>
                                          <p:attrName>ppt_x</p:attrName>
                                        </p:attrNameLst>
                                      </p:cBhvr>
                                      <p:tavLst>
                                        <p:tav tm="0">
                                          <p:val>
                                            <p:strVal val="#ppt_x"/>
                                          </p:val>
                                        </p:tav>
                                        <p:tav tm="100000">
                                          <p:val>
                                            <p:strVal val="#ppt_x"/>
                                          </p:val>
                                        </p:tav>
                                      </p:tavLst>
                                    </p:anim>
                                    <p:anim calcmode="lin" valueType="num">
                                      <p:cBhvr>
                                        <p:cTn id="3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eCommerce</a:t>
            </a:r>
            <a:r>
              <a:rPr lang="en-US" dirty="0" smtClean="0"/>
              <a:t> </a:t>
            </a:r>
            <a:r>
              <a:rPr lang="en-US" dirty="0" err="1" smtClean="0"/>
              <a:t>Enterpreneurs</a:t>
            </a:r>
            <a:endParaRPr lang="en-CA" dirty="0"/>
          </a:p>
        </p:txBody>
      </p:sp>
      <p:sp>
        <p:nvSpPr>
          <p:cNvPr id="3" name="Text Placeholder 2"/>
          <p:cNvSpPr>
            <a:spLocks noGrp="1"/>
          </p:cNvSpPr>
          <p:nvPr>
            <p:ph type="body" idx="1"/>
          </p:nvPr>
        </p:nvSpPr>
        <p:spPr/>
        <p:txBody>
          <a:bodyPr/>
          <a:lstStyle/>
          <a:p>
            <a:endParaRPr lang="en-CA"/>
          </a:p>
        </p:txBody>
      </p:sp>
      <p:grpSp>
        <p:nvGrpSpPr>
          <p:cNvPr id="4" name="Group 15"/>
          <p:cNvGrpSpPr/>
          <p:nvPr/>
        </p:nvGrpSpPr>
        <p:grpSpPr>
          <a:xfrm>
            <a:off x="5214910" y="142852"/>
            <a:ext cx="3929090" cy="3079947"/>
            <a:chOff x="5214910" y="142852"/>
            <a:chExt cx="3929090" cy="3079947"/>
          </a:xfrm>
        </p:grpSpPr>
        <p:pic>
          <p:nvPicPr>
            <p:cNvPr id="133122" name="Picture 2"/>
            <p:cNvPicPr>
              <a:picLocks noChangeAspect="1" noChangeArrowheads="1"/>
            </p:cNvPicPr>
            <p:nvPr/>
          </p:nvPicPr>
          <p:blipFill>
            <a:blip r:embed="rId2" cstate="print"/>
            <a:srcRect/>
            <a:stretch>
              <a:fillRect/>
            </a:stretch>
          </p:blipFill>
          <p:spPr bwMode="auto">
            <a:xfrm>
              <a:off x="5214910" y="285728"/>
              <a:ext cx="3929090" cy="2937071"/>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7500958" y="142852"/>
              <a:ext cx="1295547" cy="461665"/>
            </a:xfrm>
            <a:prstGeom prst="rect">
              <a:avLst/>
            </a:prstGeom>
            <a:noFill/>
          </p:spPr>
          <p:txBody>
            <a:bodyPr wrap="none" rtlCol="0">
              <a:spAutoFit/>
            </a:bodyPr>
            <a:lstStyle/>
            <a:p>
              <a:r>
                <a:rPr lang="en-US" sz="2400" b="1" dirty="0" err="1" smtClean="0">
                  <a:effectLst>
                    <a:glow rad="101600">
                      <a:schemeClr val="accent3">
                        <a:satMod val="175000"/>
                        <a:alpha val="40000"/>
                      </a:schemeClr>
                    </a:glow>
                  </a:effectLst>
                </a:rPr>
                <a:t>jiyi.asia</a:t>
              </a:r>
              <a:endParaRPr lang="en-CA" sz="2400" b="1" dirty="0">
                <a:effectLst>
                  <a:glow rad="101600">
                    <a:schemeClr val="accent3">
                      <a:satMod val="175000"/>
                      <a:alpha val="40000"/>
                    </a:schemeClr>
                  </a:glow>
                </a:effectLst>
              </a:endParaRPr>
            </a:p>
          </p:txBody>
        </p:sp>
      </p:grpSp>
      <p:grpSp>
        <p:nvGrpSpPr>
          <p:cNvPr id="5" name="Group 16"/>
          <p:cNvGrpSpPr/>
          <p:nvPr/>
        </p:nvGrpSpPr>
        <p:grpSpPr>
          <a:xfrm>
            <a:off x="2643174" y="-104499"/>
            <a:ext cx="3962397" cy="3066466"/>
            <a:chOff x="2643174" y="-104499"/>
            <a:chExt cx="3962397" cy="3066466"/>
          </a:xfrm>
        </p:grpSpPr>
        <p:pic>
          <p:nvPicPr>
            <p:cNvPr id="133123" name="Picture 3"/>
            <p:cNvPicPr>
              <a:picLocks noChangeAspect="1" noChangeArrowheads="1"/>
            </p:cNvPicPr>
            <p:nvPr/>
          </p:nvPicPr>
          <p:blipFill>
            <a:blip r:embed="rId3" cstate="print"/>
            <a:srcRect/>
            <a:stretch>
              <a:fillRect/>
            </a:stretch>
          </p:blipFill>
          <p:spPr bwMode="auto">
            <a:xfrm>
              <a:off x="2643174" y="0"/>
              <a:ext cx="3962397" cy="2961967"/>
            </a:xfrm>
            <a:prstGeom prst="rect">
              <a:avLst/>
            </a:prstGeom>
            <a:ln>
              <a:noFill/>
            </a:ln>
            <a:effectLst>
              <a:outerShdw blurRad="292100" dist="139700" dir="2700000" algn="tl" rotWithShape="0">
                <a:srgbClr val="333333">
                  <a:alpha val="65000"/>
                </a:srgbClr>
              </a:outerShdw>
            </a:effectLst>
          </p:spPr>
        </p:pic>
        <p:sp>
          <p:nvSpPr>
            <p:cNvPr id="11" name="TextBox 10"/>
            <p:cNvSpPr txBox="1"/>
            <p:nvPr/>
          </p:nvSpPr>
          <p:spPr>
            <a:xfrm>
              <a:off x="2643174" y="-104499"/>
              <a:ext cx="1633396" cy="461665"/>
            </a:xfrm>
            <a:prstGeom prst="rect">
              <a:avLst/>
            </a:prstGeom>
            <a:noFill/>
          </p:spPr>
          <p:txBody>
            <a:bodyPr wrap="none" rtlCol="0">
              <a:spAutoFit/>
            </a:bodyPr>
            <a:lstStyle/>
            <a:p>
              <a:r>
                <a:rPr lang="en-US" sz="2400" b="1" dirty="0" err="1" smtClean="0">
                  <a:effectLst>
                    <a:glow rad="101600">
                      <a:schemeClr val="accent3">
                        <a:satMod val="175000"/>
                        <a:alpha val="40000"/>
                      </a:schemeClr>
                    </a:glow>
                  </a:effectLst>
                </a:rPr>
                <a:t>jeeny.asia</a:t>
              </a:r>
              <a:endParaRPr lang="en-CA" sz="2400" b="1" dirty="0">
                <a:effectLst>
                  <a:glow rad="101600">
                    <a:schemeClr val="accent3">
                      <a:satMod val="175000"/>
                      <a:alpha val="40000"/>
                    </a:schemeClr>
                  </a:glow>
                </a:effectLst>
              </a:endParaRPr>
            </a:p>
          </p:txBody>
        </p:sp>
      </p:grpSp>
      <p:grpSp>
        <p:nvGrpSpPr>
          <p:cNvPr id="6" name="Group 17"/>
          <p:cNvGrpSpPr/>
          <p:nvPr/>
        </p:nvGrpSpPr>
        <p:grpSpPr>
          <a:xfrm>
            <a:off x="500034" y="895633"/>
            <a:ext cx="3929090" cy="3041546"/>
            <a:chOff x="500034" y="895633"/>
            <a:chExt cx="3929090" cy="3041546"/>
          </a:xfrm>
        </p:grpSpPr>
        <p:pic>
          <p:nvPicPr>
            <p:cNvPr id="133124" name="Picture 4"/>
            <p:cNvPicPr>
              <a:picLocks noChangeAspect="1" noChangeArrowheads="1"/>
            </p:cNvPicPr>
            <p:nvPr/>
          </p:nvPicPr>
          <p:blipFill>
            <a:blip r:embed="rId4" cstate="print"/>
            <a:srcRect/>
            <a:stretch>
              <a:fillRect/>
            </a:stretch>
          </p:blipFill>
          <p:spPr bwMode="auto">
            <a:xfrm>
              <a:off x="500034" y="1000108"/>
              <a:ext cx="3929090" cy="2937071"/>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500034" y="895633"/>
              <a:ext cx="1587294" cy="461665"/>
            </a:xfrm>
            <a:prstGeom prst="rect">
              <a:avLst/>
            </a:prstGeom>
            <a:noFill/>
          </p:spPr>
          <p:txBody>
            <a:bodyPr wrap="none" rtlCol="0">
              <a:spAutoFit/>
            </a:bodyPr>
            <a:lstStyle/>
            <a:p>
              <a:r>
                <a:rPr lang="en-US" sz="2400" b="1" dirty="0" err="1" smtClean="0">
                  <a:effectLst>
                    <a:glow rad="101600">
                      <a:schemeClr val="accent3">
                        <a:satMod val="175000"/>
                        <a:alpha val="40000"/>
                      </a:schemeClr>
                    </a:glow>
                  </a:effectLst>
                </a:rPr>
                <a:t>ooak.asia</a:t>
              </a:r>
              <a:endParaRPr lang="en-CA" sz="2400" b="1" dirty="0">
                <a:effectLst>
                  <a:glow rad="101600">
                    <a:schemeClr val="accent3">
                      <a:satMod val="175000"/>
                      <a:alpha val="40000"/>
                    </a:schemeClr>
                  </a:glow>
                </a:effectLst>
              </a:endParaRPr>
            </a:p>
          </p:txBody>
        </p:sp>
      </p:grpSp>
      <p:grpSp>
        <p:nvGrpSpPr>
          <p:cNvPr id="7" name="Group 18"/>
          <p:cNvGrpSpPr/>
          <p:nvPr/>
        </p:nvGrpSpPr>
        <p:grpSpPr>
          <a:xfrm>
            <a:off x="0" y="2610145"/>
            <a:ext cx="3929090" cy="3041545"/>
            <a:chOff x="0" y="2610145"/>
            <a:chExt cx="3929090" cy="3041545"/>
          </a:xfrm>
        </p:grpSpPr>
        <p:pic>
          <p:nvPicPr>
            <p:cNvPr id="133125" name="Picture 5"/>
            <p:cNvPicPr>
              <a:picLocks noChangeAspect="1" noChangeArrowheads="1"/>
            </p:cNvPicPr>
            <p:nvPr/>
          </p:nvPicPr>
          <p:blipFill>
            <a:blip r:embed="rId5" cstate="print"/>
            <a:srcRect/>
            <a:stretch>
              <a:fillRect/>
            </a:stretch>
          </p:blipFill>
          <p:spPr bwMode="auto">
            <a:xfrm>
              <a:off x="0" y="2714620"/>
              <a:ext cx="3929090" cy="2937070"/>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0" y="2610145"/>
              <a:ext cx="2662908" cy="461665"/>
            </a:xfrm>
            <a:prstGeom prst="rect">
              <a:avLst/>
            </a:prstGeom>
            <a:noFill/>
          </p:spPr>
          <p:txBody>
            <a:bodyPr wrap="none" rtlCol="0">
              <a:spAutoFit/>
            </a:bodyPr>
            <a:lstStyle/>
            <a:p>
              <a:r>
                <a:rPr lang="en-US" sz="2400" b="1" dirty="0" err="1" smtClean="0">
                  <a:effectLst>
                    <a:glow rad="101600">
                      <a:schemeClr val="accent3">
                        <a:satMod val="175000"/>
                        <a:alpha val="40000"/>
                      </a:schemeClr>
                    </a:glow>
                  </a:effectLst>
                </a:rPr>
                <a:t>womanshop.asia</a:t>
              </a:r>
              <a:endParaRPr lang="en-CA" sz="2400" b="1" dirty="0">
                <a:effectLst>
                  <a:glow rad="101600">
                    <a:schemeClr val="accent3">
                      <a:satMod val="175000"/>
                      <a:alpha val="40000"/>
                    </a:schemeClr>
                  </a:glow>
                </a:effectLst>
              </a:endParaRPr>
            </a:p>
          </p:txBody>
        </p:sp>
      </p:grpSp>
      <p:grpSp>
        <p:nvGrpSpPr>
          <p:cNvPr id="8" name="Group 19"/>
          <p:cNvGrpSpPr/>
          <p:nvPr/>
        </p:nvGrpSpPr>
        <p:grpSpPr>
          <a:xfrm>
            <a:off x="1643042" y="3857628"/>
            <a:ext cx="3929090" cy="3000372"/>
            <a:chOff x="1643042" y="3857628"/>
            <a:chExt cx="3929090" cy="3000372"/>
          </a:xfrm>
        </p:grpSpPr>
        <p:pic>
          <p:nvPicPr>
            <p:cNvPr id="133126" name="Picture 6"/>
            <p:cNvPicPr>
              <a:picLocks noChangeAspect="1" noChangeArrowheads="1"/>
            </p:cNvPicPr>
            <p:nvPr/>
          </p:nvPicPr>
          <p:blipFill>
            <a:blip r:embed="rId6" cstate="print"/>
            <a:srcRect/>
            <a:stretch>
              <a:fillRect/>
            </a:stretch>
          </p:blipFill>
          <p:spPr bwMode="auto">
            <a:xfrm>
              <a:off x="1643042" y="3920930"/>
              <a:ext cx="3929090" cy="2937070"/>
            </a:xfrm>
            <a:prstGeom prst="rect">
              <a:avLst/>
            </a:prstGeom>
            <a:ln>
              <a:noFill/>
            </a:ln>
            <a:effectLst>
              <a:outerShdw blurRad="292100" dist="139700" dir="2700000" algn="tl" rotWithShape="0">
                <a:srgbClr val="333333">
                  <a:alpha val="65000"/>
                </a:srgbClr>
              </a:outerShdw>
            </a:effectLst>
          </p:spPr>
        </p:pic>
        <p:sp>
          <p:nvSpPr>
            <p:cNvPr id="14" name="TextBox 13"/>
            <p:cNvSpPr txBox="1"/>
            <p:nvPr/>
          </p:nvSpPr>
          <p:spPr>
            <a:xfrm>
              <a:off x="1643042" y="3857628"/>
              <a:ext cx="2169184" cy="461665"/>
            </a:xfrm>
            <a:prstGeom prst="rect">
              <a:avLst/>
            </a:prstGeom>
            <a:noFill/>
          </p:spPr>
          <p:txBody>
            <a:bodyPr wrap="none" rtlCol="0">
              <a:spAutoFit/>
            </a:bodyPr>
            <a:lstStyle/>
            <a:p>
              <a:r>
                <a:rPr lang="en-US" sz="2400" b="1" dirty="0" err="1" smtClean="0">
                  <a:effectLst>
                    <a:glow rad="101600">
                      <a:schemeClr val="accent3">
                        <a:satMod val="175000"/>
                        <a:alpha val="40000"/>
                      </a:schemeClr>
                    </a:glow>
                  </a:effectLst>
                </a:rPr>
                <a:t>hksports.asia</a:t>
              </a:r>
              <a:endParaRPr lang="en-CA" sz="2400" b="1" dirty="0">
                <a:effectLst>
                  <a:glow rad="101600">
                    <a:schemeClr val="accent3">
                      <a:satMod val="175000"/>
                      <a:alpha val="40000"/>
                    </a:schemeClr>
                  </a:glow>
                </a:effectLst>
              </a:endParaRPr>
            </a:p>
          </p:txBody>
        </p:sp>
      </p:grpSp>
      <p:grpSp>
        <p:nvGrpSpPr>
          <p:cNvPr id="9" name="Group 20"/>
          <p:cNvGrpSpPr/>
          <p:nvPr/>
        </p:nvGrpSpPr>
        <p:grpSpPr>
          <a:xfrm>
            <a:off x="5214942" y="3610277"/>
            <a:ext cx="3929058" cy="3033433"/>
            <a:chOff x="5214942" y="3610277"/>
            <a:chExt cx="3929058" cy="3033433"/>
          </a:xfrm>
        </p:grpSpPr>
        <p:pic>
          <p:nvPicPr>
            <p:cNvPr id="133127" name="Picture 7"/>
            <p:cNvPicPr>
              <a:picLocks noChangeAspect="1" noChangeArrowheads="1"/>
            </p:cNvPicPr>
            <p:nvPr/>
          </p:nvPicPr>
          <p:blipFill>
            <a:blip r:embed="rId7" cstate="print"/>
            <a:srcRect/>
            <a:stretch>
              <a:fillRect/>
            </a:stretch>
          </p:blipFill>
          <p:spPr bwMode="auto">
            <a:xfrm>
              <a:off x="5225763" y="3714752"/>
              <a:ext cx="3918237" cy="2928958"/>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5214942" y="3610277"/>
              <a:ext cx="1571264" cy="461665"/>
            </a:xfrm>
            <a:prstGeom prst="rect">
              <a:avLst/>
            </a:prstGeom>
            <a:noFill/>
          </p:spPr>
          <p:txBody>
            <a:bodyPr wrap="none" rtlCol="0">
              <a:spAutoFit/>
            </a:bodyPr>
            <a:lstStyle/>
            <a:p>
              <a:r>
                <a:rPr lang="en-US" sz="2400" b="1" dirty="0" smtClean="0">
                  <a:effectLst>
                    <a:glow rad="101600">
                      <a:schemeClr val="accent3">
                        <a:satMod val="175000"/>
                        <a:alpha val="40000"/>
                      </a:schemeClr>
                    </a:glow>
                  </a:effectLst>
                </a:rPr>
                <a:t>g33k.asia</a:t>
              </a:r>
              <a:endParaRPr lang="en-CA" sz="2400" b="1" dirty="0">
                <a:effectLst>
                  <a:glow rad="101600">
                    <a:schemeClr val="accent3">
                      <a:satMod val="175000"/>
                      <a:alpha val="40000"/>
                    </a:schemeClr>
                  </a:glow>
                </a:effectLst>
              </a:endParaR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anim calcmode="lin" valueType="num">
                                      <p:cBhvr>
                                        <p:cTn id="20" dur="500" fill="hold"/>
                                        <p:tgtEl>
                                          <p:spTgt spid="6"/>
                                        </p:tgtEl>
                                        <p:attrNameLst>
                                          <p:attrName>ppt_x</p:attrName>
                                        </p:attrNameLst>
                                      </p:cBhvr>
                                      <p:tavLst>
                                        <p:tav tm="0">
                                          <p:val>
                                            <p:strVal val="#ppt_x"/>
                                          </p:val>
                                        </p:tav>
                                        <p:tav tm="100000">
                                          <p:val>
                                            <p:strVal val="#ppt_x"/>
                                          </p:val>
                                        </p:tav>
                                      </p:tavLst>
                                    </p:anim>
                                    <p:anim calcmode="lin" valueType="num">
                                      <p:cBhvr>
                                        <p:cTn id="21" dur="500" fill="hold"/>
                                        <p:tgtEl>
                                          <p:spTgt spid="6"/>
                                        </p:tgtEl>
                                        <p:attrNameLst>
                                          <p:attrName>ppt_y</p:attrName>
                                        </p:attrNameLst>
                                      </p:cBhvr>
                                      <p:tavLst>
                                        <p:tav tm="0">
                                          <p:val>
                                            <p:strVal val="#ppt_y+.1"/>
                                          </p:val>
                                        </p:tav>
                                        <p:tav tm="100000">
                                          <p:val>
                                            <p:strVal val="#ppt_y"/>
                                          </p:val>
                                        </p:tav>
                                      </p:tavLst>
                                    </p:anim>
                                  </p:childTnLst>
                                </p:cTn>
                              </p:par>
                            </p:childTnLst>
                          </p:cTn>
                        </p:par>
                        <p:par>
                          <p:cTn id="22" fill="hold">
                            <p:stCondLst>
                              <p:cond delay="1500"/>
                            </p:stCondLst>
                            <p:childTnLst>
                              <p:par>
                                <p:cTn id="23" presetID="42" presetClass="entr" presetSubtype="0" fill="hold" nodeType="after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2000"/>
                            </p:stCondLst>
                            <p:childTnLst>
                              <p:par>
                                <p:cTn id="29" presetID="42"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anim calcmode="lin" valueType="num">
                                      <p:cBhvr>
                                        <p:cTn id="32" dur="500" fill="hold"/>
                                        <p:tgtEl>
                                          <p:spTgt spid="8"/>
                                        </p:tgtEl>
                                        <p:attrNameLst>
                                          <p:attrName>ppt_x</p:attrName>
                                        </p:attrNameLst>
                                      </p:cBhvr>
                                      <p:tavLst>
                                        <p:tav tm="0">
                                          <p:val>
                                            <p:strVal val="#ppt_x"/>
                                          </p:val>
                                        </p:tav>
                                        <p:tav tm="100000">
                                          <p:val>
                                            <p:strVal val="#ppt_x"/>
                                          </p:val>
                                        </p:tav>
                                      </p:tavLst>
                                    </p:anim>
                                    <p:anim calcmode="lin" valueType="num">
                                      <p:cBhvr>
                                        <p:cTn id="33" dur="500" fill="hold"/>
                                        <p:tgtEl>
                                          <p:spTgt spid="8"/>
                                        </p:tgtEl>
                                        <p:attrNameLst>
                                          <p:attrName>ppt_y</p:attrName>
                                        </p:attrNameLst>
                                      </p:cBhvr>
                                      <p:tavLst>
                                        <p:tav tm="0">
                                          <p:val>
                                            <p:strVal val="#ppt_y+.1"/>
                                          </p:val>
                                        </p:tav>
                                        <p:tav tm="100000">
                                          <p:val>
                                            <p:strVal val="#ppt_y"/>
                                          </p:val>
                                        </p:tav>
                                      </p:tavLst>
                                    </p:anim>
                                  </p:childTnLst>
                                </p:cTn>
                              </p:par>
                            </p:childTnLst>
                          </p:cTn>
                        </p:par>
                        <p:par>
                          <p:cTn id="34" fill="hold">
                            <p:stCondLst>
                              <p:cond delay="2500"/>
                            </p:stCondLst>
                            <p:childTnLst>
                              <p:par>
                                <p:cTn id="35" presetID="42" presetClass="entr" presetSubtype="0" fill="hold"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anim calcmode="lin" valueType="num">
                                      <p:cBhvr>
                                        <p:cTn id="38" dur="500" fill="hold"/>
                                        <p:tgtEl>
                                          <p:spTgt spid="9"/>
                                        </p:tgtEl>
                                        <p:attrNameLst>
                                          <p:attrName>ppt_x</p:attrName>
                                        </p:attrNameLst>
                                      </p:cBhvr>
                                      <p:tavLst>
                                        <p:tav tm="0">
                                          <p:val>
                                            <p:strVal val="#ppt_x"/>
                                          </p:val>
                                        </p:tav>
                                        <p:tav tm="100000">
                                          <p:val>
                                            <p:strVal val="#ppt_x"/>
                                          </p:val>
                                        </p:tav>
                                      </p:tavLst>
                                    </p:anim>
                                    <p:anim calcmode="lin" valueType="num">
                                      <p:cBhvr>
                                        <p:cTn id="3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3" name="Picture 5" descr="C:\Users\edmon\AppData\Local\Microsoft\Windows\Temporary Internet Files\Content.Outlook\NG4ZU1YA\IMG_0458.JPG"/>
          <p:cNvPicPr>
            <a:picLocks noChangeAspect="1" noChangeArrowheads="1"/>
          </p:cNvPicPr>
          <p:nvPr/>
        </p:nvPicPr>
        <p:blipFill>
          <a:blip r:embed="rId2" cstate="print"/>
          <a:srcRect/>
          <a:stretch>
            <a:fillRect/>
          </a:stretch>
        </p:blipFill>
        <p:spPr bwMode="auto">
          <a:xfrm>
            <a:off x="0" y="-3714800"/>
            <a:ext cx="9144000" cy="6858000"/>
          </a:xfrm>
          <a:prstGeom prst="rect">
            <a:avLst/>
          </a:prstGeom>
          <a:noFill/>
        </p:spPr>
      </p:pic>
      <p:sp>
        <p:nvSpPr>
          <p:cNvPr id="3" name="Text Placeholder 2"/>
          <p:cNvSpPr>
            <a:spLocks noGrp="1"/>
          </p:cNvSpPr>
          <p:nvPr>
            <p:ph type="body" idx="1"/>
          </p:nvPr>
        </p:nvSpPr>
        <p:spPr/>
        <p:txBody>
          <a:bodyPr/>
          <a:lstStyle/>
          <a:p>
            <a:endParaRPr lang="en-CA" dirty="0"/>
          </a:p>
        </p:txBody>
      </p:sp>
      <p:pic>
        <p:nvPicPr>
          <p:cNvPr id="12290" name="Picture 2"/>
          <p:cNvPicPr>
            <a:picLocks noChangeAspect="1" noChangeArrowheads="1"/>
          </p:cNvPicPr>
          <p:nvPr/>
        </p:nvPicPr>
        <p:blipFill>
          <a:blip r:embed="rId3" cstate="print"/>
          <a:srcRect/>
          <a:stretch>
            <a:fillRect/>
          </a:stretch>
        </p:blipFill>
        <p:spPr bwMode="auto">
          <a:xfrm>
            <a:off x="0" y="3048016"/>
            <a:ext cx="2857488" cy="3809984"/>
          </a:xfrm>
          <a:prstGeom prst="rect">
            <a:avLst/>
          </a:prstGeom>
          <a:noFill/>
          <a:ln w="9525">
            <a:noFill/>
            <a:miter lim="800000"/>
            <a:headEnd/>
            <a:tailEnd/>
          </a:ln>
        </p:spPr>
      </p:pic>
      <p:pic>
        <p:nvPicPr>
          <p:cNvPr id="12291" name="Picture 3"/>
          <p:cNvPicPr>
            <a:picLocks noChangeAspect="1" noChangeArrowheads="1"/>
          </p:cNvPicPr>
          <p:nvPr/>
        </p:nvPicPr>
        <p:blipFill>
          <a:blip r:embed="rId4" cstate="print"/>
          <a:srcRect/>
          <a:stretch>
            <a:fillRect/>
          </a:stretch>
        </p:blipFill>
        <p:spPr bwMode="auto">
          <a:xfrm>
            <a:off x="2857488" y="3071810"/>
            <a:ext cx="2839643" cy="3786190"/>
          </a:xfrm>
          <a:prstGeom prst="rect">
            <a:avLst/>
          </a:prstGeom>
          <a:noFill/>
          <a:ln w="9525">
            <a:noFill/>
            <a:miter lim="800000"/>
            <a:headEnd/>
            <a:tailEnd/>
          </a:ln>
        </p:spPr>
      </p:pic>
      <p:pic>
        <p:nvPicPr>
          <p:cNvPr id="12292" name="Picture 4" descr="C:\Users\edmon\Desktop\IMG_3119(2).JPG"/>
          <p:cNvPicPr>
            <a:picLocks noChangeAspect="1" noChangeArrowheads="1"/>
          </p:cNvPicPr>
          <p:nvPr/>
        </p:nvPicPr>
        <p:blipFill>
          <a:blip r:embed="rId5" cstate="print"/>
          <a:srcRect l="17500" t="11667" r="21249"/>
          <a:stretch>
            <a:fillRect/>
          </a:stretch>
        </p:blipFill>
        <p:spPr bwMode="auto">
          <a:xfrm>
            <a:off x="5643570" y="3071810"/>
            <a:ext cx="3500462" cy="3786190"/>
          </a:xfrm>
          <a:prstGeom prst="rect">
            <a:avLst/>
          </a:prstGeom>
          <a:noFill/>
        </p:spPr>
      </p:pic>
      <p:sp>
        <p:nvSpPr>
          <p:cNvPr id="2" name="Title 1"/>
          <p:cNvSpPr>
            <a:spLocks noGrp="1"/>
          </p:cNvSpPr>
          <p:nvPr>
            <p:ph type="title"/>
          </p:nvPr>
        </p:nvSpPr>
        <p:spPr>
          <a:xfrm>
            <a:off x="0" y="2643182"/>
            <a:ext cx="9144000" cy="714380"/>
          </a:xfrm>
          <a:solidFill>
            <a:schemeClr val="tx1"/>
          </a:solidFill>
        </p:spPr>
        <p:txBody>
          <a:bodyPr/>
          <a:lstStyle/>
          <a:p>
            <a:r>
              <a:rPr lang="en-US" dirty="0" smtClean="0"/>
              <a:t>Growing SME Offline Ads utilizing .Asia</a:t>
            </a:r>
            <a:endParaRPr lang="en-CA"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2293"/>
                                        </p:tgtEl>
                                        <p:attrNameLst>
                                          <p:attrName>style.visibility</p:attrName>
                                        </p:attrNameLst>
                                      </p:cBhvr>
                                      <p:to>
                                        <p:strVal val="visible"/>
                                      </p:to>
                                    </p:set>
                                    <p:animEffect transition="in" filter="wipe(left)">
                                      <p:cBhvr>
                                        <p:cTn id="7" dur="500"/>
                                        <p:tgtEl>
                                          <p:spTgt spid="1229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2290"/>
                                        </p:tgtEl>
                                        <p:attrNameLst>
                                          <p:attrName>style.visibility</p:attrName>
                                        </p:attrNameLst>
                                      </p:cBhvr>
                                      <p:to>
                                        <p:strVal val="visible"/>
                                      </p:to>
                                    </p:set>
                                    <p:animEffect transition="in" filter="wipe(up)">
                                      <p:cBhvr>
                                        <p:cTn id="11" dur="500"/>
                                        <p:tgtEl>
                                          <p:spTgt spid="12290"/>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2291"/>
                                        </p:tgtEl>
                                        <p:attrNameLst>
                                          <p:attrName>style.visibility</p:attrName>
                                        </p:attrNameLst>
                                      </p:cBhvr>
                                      <p:to>
                                        <p:strVal val="visible"/>
                                      </p:to>
                                    </p:set>
                                    <p:animEffect transition="in" filter="wipe(up)">
                                      <p:cBhvr>
                                        <p:cTn id="15" dur="500"/>
                                        <p:tgtEl>
                                          <p:spTgt spid="12291"/>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12292"/>
                                        </p:tgtEl>
                                        <p:attrNameLst>
                                          <p:attrName>style.visibility</p:attrName>
                                        </p:attrNameLst>
                                      </p:cBhvr>
                                      <p:to>
                                        <p:strVal val="visible"/>
                                      </p:to>
                                    </p:set>
                                    <p:animEffect transition="in" filter="wipe(up)">
                                      <p:cBhvr>
                                        <p:cTn id="19"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Delivering on Strategic Directives</a:t>
            </a:r>
            <a:endParaRPr lang="en-CA" dirty="0"/>
          </a:p>
        </p:txBody>
      </p:sp>
      <p:sp>
        <p:nvSpPr>
          <p:cNvPr id="3" name="Content Placeholder 2"/>
          <p:cNvSpPr>
            <a:spLocks noGrp="1"/>
          </p:cNvSpPr>
          <p:nvPr>
            <p:ph idx="1"/>
          </p:nvPr>
        </p:nvSpPr>
        <p:spPr/>
        <p:txBody>
          <a:bodyPr/>
          <a:lstStyle/>
          <a:p>
            <a:r>
              <a:rPr lang="en-US" dirty="0" smtClean="0"/>
              <a:t>Gradually developing mass market awareness</a:t>
            </a:r>
          </a:p>
          <a:p>
            <a:r>
              <a:rPr lang="en-US" dirty="0" smtClean="0"/>
              <a:t>Small Businesses making use of .Asia</a:t>
            </a:r>
          </a:p>
          <a:p>
            <a:r>
              <a:rPr lang="en-US" dirty="0" smtClean="0"/>
              <a:t>Developing foundation of usage of .Asia domains</a:t>
            </a:r>
          </a:p>
          <a:p>
            <a:r>
              <a:rPr lang="en-US" dirty="0" smtClean="0"/>
              <a:t>Creating synergy and awareness through community contributions &amp; projects</a:t>
            </a:r>
            <a:endParaRPr lang="en-CA" dirty="0"/>
          </a:p>
        </p:txBody>
      </p:sp>
    </p:spTree>
  </p:cSld>
  <p:clrMapOvr>
    <a:masterClrMapping/>
  </p:clrMapOvr>
  <p:transition>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a:t>
            </a:r>
            <a:r>
              <a:rPr lang="en-US" dirty="0" smtClean="0"/>
              <a:t>Ahead</a:t>
            </a:r>
            <a:endParaRPr lang="en-CA" dirty="0"/>
          </a:p>
        </p:txBody>
      </p:sp>
      <p:sp>
        <p:nvSpPr>
          <p:cNvPr id="3" name="Content Placeholder 2"/>
          <p:cNvSpPr>
            <a:spLocks noGrp="1"/>
          </p:cNvSpPr>
          <p:nvPr>
            <p:ph idx="1"/>
          </p:nvPr>
        </p:nvSpPr>
        <p:spPr>
          <a:xfrm>
            <a:off x="457200" y="1071563"/>
            <a:ext cx="8229600" cy="5572147"/>
          </a:xfrm>
        </p:spPr>
        <p:txBody>
          <a:bodyPr/>
          <a:lstStyle/>
          <a:p>
            <a:r>
              <a:rPr lang="en-US" b="1" dirty="0" smtClean="0"/>
              <a:t>First Renewals (</a:t>
            </a:r>
            <a:r>
              <a:rPr lang="en-US" b="1" dirty="0" err="1" smtClean="0"/>
              <a:t>Landrush</a:t>
            </a:r>
            <a:r>
              <a:rPr lang="en-US" b="1" dirty="0" smtClean="0"/>
              <a:t>)</a:t>
            </a:r>
          </a:p>
          <a:p>
            <a:pPr lvl="1"/>
            <a:r>
              <a:rPr lang="en-US" dirty="0" smtClean="0"/>
              <a:t>February </a:t>
            </a:r>
            <a:r>
              <a:rPr lang="en-US" dirty="0" smtClean="0"/>
              <a:t>– April </a:t>
            </a:r>
            <a:r>
              <a:rPr lang="en-US" dirty="0" smtClean="0"/>
              <a:t>2010</a:t>
            </a:r>
          </a:p>
          <a:p>
            <a:r>
              <a:rPr lang="en-US" b="1" dirty="0" smtClean="0"/>
              <a:t>Slow Growth of Domain Registrations</a:t>
            </a:r>
            <a:endParaRPr lang="en-US" dirty="0" smtClean="0"/>
          </a:p>
          <a:p>
            <a:pPr lvl="1"/>
            <a:r>
              <a:rPr lang="en-US" dirty="0" smtClean="0"/>
              <a:t>General industry slow down</a:t>
            </a:r>
          </a:p>
          <a:p>
            <a:pPr lvl="1"/>
            <a:r>
              <a:rPr lang="en-US" dirty="0" smtClean="0"/>
              <a:t>Channel development (148 Registrars &gt;100 active, but, lack of resellers and storefronts offering .Asia)</a:t>
            </a:r>
          </a:p>
          <a:p>
            <a:pPr lvl="1"/>
            <a:r>
              <a:rPr lang="en-US" dirty="0" smtClean="0"/>
              <a:t>CED Requirement (technical barrier)</a:t>
            </a:r>
          </a:p>
          <a:p>
            <a:pPr lvl="1"/>
            <a:r>
              <a:rPr lang="en-US" dirty="0" smtClean="0"/>
              <a:t>Relatively high street price</a:t>
            </a:r>
            <a:endParaRPr lang="en-US" dirty="0" smtClean="0"/>
          </a:p>
          <a:p>
            <a:r>
              <a:rPr lang="en-US" b="1" dirty="0" smtClean="0"/>
              <a:t>Mass </a:t>
            </a:r>
            <a:r>
              <a:rPr lang="en-US" b="1" dirty="0" smtClean="0"/>
              <a:t>Market </a:t>
            </a:r>
            <a:r>
              <a:rPr lang="en-US" b="1" dirty="0" smtClean="0"/>
              <a:t>Awareness</a:t>
            </a:r>
          </a:p>
          <a:p>
            <a:pPr lvl="1"/>
            <a:r>
              <a:rPr lang="en-US" dirty="0" smtClean="0"/>
              <a:t>General awareness among Internet users</a:t>
            </a:r>
          </a:p>
          <a:p>
            <a:r>
              <a:rPr lang="en-US" b="1" dirty="0" smtClean="0"/>
              <a:t>Launching IDN</a:t>
            </a:r>
            <a:endParaRPr lang="en-US" b="1" dirty="0" smtClean="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fade">
                                      <p:cBhvr>
                                        <p:cTn id="26" dur="500"/>
                                        <p:tgtEl>
                                          <p:spTgt spid="3">
                                            <p:txEl>
                                              <p:pRg st="6" end="6"/>
                                            </p:txEl>
                                          </p:spTgt>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childTnLst>
                          </p:cTn>
                        </p:par>
                        <p:par>
                          <p:cTn id="34" fill="hold">
                            <p:stCondLst>
                              <p:cond delay="1500"/>
                            </p:stCondLst>
                            <p:childTnLst>
                              <p:par>
                                <p:cTn id="35" presetID="10" presetClass="entr" presetSubtype="0" fill="hold" grpId="0" nodeType="afterEffect">
                                  <p:stCondLst>
                                    <p:cond delay="0"/>
                                  </p:stCondLst>
                                  <p:childTnLst>
                                    <p:set>
                                      <p:cBhvr>
                                        <p:cTn id="36" dur="1" fill="hold">
                                          <p:stCondLst>
                                            <p:cond delay="0"/>
                                          </p:stCondLst>
                                        </p:cTn>
                                        <p:tgtEl>
                                          <p:spTgt spid="3">
                                            <p:txEl>
                                              <p:pRg st="9" end="9"/>
                                            </p:txEl>
                                          </p:spTgt>
                                        </p:tgtEl>
                                        <p:attrNameLst>
                                          <p:attrName>style.visibility</p:attrName>
                                        </p:attrNameLst>
                                      </p:cBhvr>
                                      <p:to>
                                        <p:strVal val="visible"/>
                                      </p:to>
                                    </p:set>
                                    <p:animEffect transition="in" filter="fade">
                                      <p:cBhvr>
                                        <p:cTn id="37"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2"/>
          <p:cNvPicPr>
            <a:picLocks noChangeAspect="1" noChangeArrowheads="1"/>
          </p:cNvPicPr>
          <p:nvPr/>
        </p:nvPicPr>
        <p:blipFill>
          <a:blip r:embed="rId3" cstate="print"/>
          <a:srcRect/>
          <a:stretch>
            <a:fillRect/>
          </a:stretch>
        </p:blipFill>
        <p:spPr bwMode="auto">
          <a:xfrm>
            <a:off x="214313" y="857250"/>
            <a:ext cx="8669337" cy="5457825"/>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DotAsia in 2009</a:t>
            </a:r>
            <a:endParaRPr lang="en-CA" dirty="0"/>
          </a:p>
        </p:txBody>
      </p:sp>
      <p:sp>
        <p:nvSpPr>
          <p:cNvPr id="3" name="Text Placeholder 2"/>
          <p:cNvSpPr>
            <a:spLocks noGrp="1"/>
          </p:cNvSpPr>
          <p:nvPr>
            <p:ph type="body" idx="1"/>
          </p:nvPr>
        </p:nvSpPr>
        <p:spPr/>
        <p:txBody>
          <a:bodyPr/>
          <a:lstStyle/>
          <a:p>
            <a:endParaRPr lang="en-CA"/>
          </a:p>
        </p:txBody>
      </p:sp>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a:t>
            </a:r>
            <a:r>
              <a:rPr lang="en-US" baseline="30000" dirty="0" smtClean="0"/>
              <a:t>st</a:t>
            </a:r>
            <a:r>
              <a:rPr lang="en-US" dirty="0" smtClean="0"/>
              <a:t> Time Renewal Rates</a:t>
            </a:r>
            <a:endParaRPr lang="en-CA" dirty="0"/>
          </a:p>
        </p:txBody>
      </p:sp>
      <p:sp>
        <p:nvSpPr>
          <p:cNvPr id="3" name="Content Placeholder 2"/>
          <p:cNvSpPr>
            <a:spLocks noGrp="1"/>
          </p:cNvSpPr>
          <p:nvPr>
            <p:ph idx="1"/>
          </p:nvPr>
        </p:nvSpPr>
        <p:spPr/>
        <p:txBody>
          <a:bodyPr/>
          <a:lstStyle/>
          <a:p>
            <a:endParaRPr lang="en-CA"/>
          </a:p>
        </p:txBody>
      </p:sp>
      <p:pic>
        <p:nvPicPr>
          <p:cNvPr id="2050" name="Picture 2"/>
          <p:cNvPicPr>
            <a:picLocks noChangeAspect="1" noChangeArrowheads="1"/>
          </p:cNvPicPr>
          <p:nvPr/>
        </p:nvPicPr>
        <p:blipFill>
          <a:blip r:embed="rId2" cstate="print"/>
          <a:srcRect/>
          <a:stretch>
            <a:fillRect/>
          </a:stretch>
        </p:blipFill>
        <p:spPr bwMode="auto">
          <a:xfrm>
            <a:off x="500034" y="1205546"/>
            <a:ext cx="8143932" cy="5119042"/>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Monthly New Registrations</a:t>
            </a:r>
            <a:endParaRPr lang="en-CA" dirty="0"/>
          </a:p>
        </p:txBody>
      </p:sp>
      <p:sp>
        <p:nvSpPr>
          <p:cNvPr id="3" name="Content Placeholder 2"/>
          <p:cNvSpPr>
            <a:spLocks noGrp="1"/>
          </p:cNvSpPr>
          <p:nvPr>
            <p:ph idx="1"/>
          </p:nvPr>
        </p:nvSpPr>
        <p:spPr>
          <a:xfrm>
            <a:off x="457200" y="5500702"/>
            <a:ext cx="8229600" cy="1357298"/>
          </a:xfrm>
        </p:spPr>
        <p:txBody>
          <a:bodyPr/>
          <a:lstStyle/>
          <a:p>
            <a:r>
              <a:rPr lang="en-US" dirty="0" smtClean="0"/>
              <a:t>Total Domain-Years Registered: ~550,000</a:t>
            </a:r>
          </a:p>
          <a:p>
            <a:r>
              <a:rPr lang="en-US" dirty="0" smtClean="0"/>
              <a:t>Domains Under Management: ~250,000</a:t>
            </a:r>
            <a:endParaRPr lang="en-CA" dirty="0"/>
          </a:p>
        </p:txBody>
      </p:sp>
      <p:pic>
        <p:nvPicPr>
          <p:cNvPr id="1026" name="Picture 2"/>
          <p:cNvPicPr>
            <a:picLocks noChangeAspect="1" noChangeArrowheads="1"/>
          </p:cNvPicPr>
          <p:nvPr/>
        </p:nvPicPr>
        <p:blipFill>
          <a:blip r:embed="rId2" cstate="print"/>
          <a:srcRect/>
          <a:stretch>
            <a:fillRect/>
          </a:stretch>
        </p:blipFill>
        <p:spPr bwMode="auto">
          <a:xfrm>
            <a:off x="571472" y="928670"/>
            <a:ext cx="7858180" cy="4634722"/>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New Registrations (By Region)</a:t>
            </a:r>
            <a:endParaRPr lang="en-CA" dirty="0"/>
          </a:p>
        </p:txBody>
      </p:sp>
      <p:sp>
        <p:nvSpPr>
          <p:cNvPr id="3" name="Content Placeholder 2"/>
          <p:cNvSpPr>
            <a:spLocks noGrp="1"/>
          </p:cNvSpPr>
          <p:nvPr>
            <p:ph idx="1"/>
          </p:nvPr>
        </p:nvSpPr>
        <p:spPr/>
        <p:txBody>
          <a:bodyPr/>
          <a:lstStyle/>
          <a:p>
            <a:endParaRPr lang="en-CA"/>
          </a:p>
        </p:txBody>
      </p:sp>
      <p:pic>
        <p:nvPicPr>
          <p:cNvPr id="4" name="Picture 3"/>
          <p:cNvPicPr>
            <a:picLocks noChangeAspect="1" noChangeArrowheads="1"/>
          </p:cNvPicPr>
          <p:nvPr/>
        </p:nvPicPr>
        <p:blipFill>
          <a:blip r:embed="rId2" cstate="print"/>
          <a:srcRect/>
          <a:stretch>
            <a:fillRect/>
          </a:stretch>
        </p:blipFill>
        <p:spPr bwMode="auto">
          <a:xfrm>
            <a:off x="428596" y="1285860"/>
            <a:ext cx="8305639" cy="4687341"/>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9044022" cy="725487"/>
          </a:xfrm>
        </p:spPr>
        <p:txBody>
          <a:bodyPr/>
          <a:lstStyle/>
          <a:p>
            <a:r>
              <a:rPr lang="en-US" dirty="0" smtClean="0"/>
              <a:t>Experimenting with Promotional Programs</a:t>
            </a:r>
            <a:endParaRPr lang="en-CA" dirty="0"/>
          </a:p>
        </p:txBody>
      </p:sp>
      <p:sp>
        <p:nvSpPr>
          <p:cNvPr id="3" name="Content Placeholder 2"/>
          <p:cNvSpPr>
            <a:spLocks noGrp="1"/>
          </p:cNvSpPr>
          <p:nvPr>
            <p:ph idx="1"/>
          </p:nvPr>
        </p:nvSpPr>
        <p:spPr/>
        <p:txBody>
          <a:bodyPr/>
          <a:lstStyle/>
          <a:p>
            <a:r>
              <a:rPr lang="en-US" dirty="0" smtClean="0"/>
              <a:t>Double-Double Price Discount Program</a:t>
            </a:r>
          </a:p>
          <a:p>
            <a:r>
              <a:rPr lang="en-US" dirty="0" err="1" smtClean="0"/>
              <a:t>FreeB.asia</a:t>
            </a:r>
            <a:r>
              <a:rPr lang="en-US" dirty="0" smtClean="0"/>
              <a:t> program</a:t>
            </a:r>
          </a:p>
          <a:p>
            <a:pPr lvl="1"/>
            <a:r>
              <a:rPr lang="en-US" dirty="0" smtClean="0"/>
              <a:t>Free USB memory stick with every</a:t>
            </a:r>
            <a:br>
              <a:rPr lang="en-US" dirty="0" smtClean="0"/>
            </a:br>
            <a:r>
              <a:rPr lang="en-US" dirty="0" smtClean="0"/>
              <a:t>2 years or more registration</a:t>
            </a:r>
          </a:p>
          <a:p>
            <a:endParaRPr lang="en-US" dirty="0" smtClean="0"/>
          </a:p>
          <a:p>
            <a:endParaRPr lang="en-US" dirty="0" smtClean="0"/>
          </a:p>
          <a:p>
            <a:endParaRPr lang="en-US" dirty="0" smtClean="0"/>
          </a:p>
          <a:p>
            <a:r>
              <a:rPr lang="en-US" dirty="0" smtClean="0"/>
              <a:t>Home Market Growth Program</a:t>
            </a:r>
          </a:p>
          <a:p>
            <a:pPr lvl="1"/>
            <a:r>
              <a:rPr lang="en-US" dirty="0" smtClean="0"/>
              <a:t>Greater China Region (Mar – May 2009)</a:t>
            </a:r>
          </a:p>
          <a:p>
            <a:pPr lvl="1"/>
            <a:r>
              <a:rPr lang="en-US" dirty="0" smtClean="0"/>
              <a:t>Japan &amp; Korea (Nov 2009 – Jan 2010)</a:t>
            </a:r>
            <a:endParaRPr lang="en-CA" dirty="0"/>
          </a:p>
        </p:txBody>
      </p:sp>
      <p:pic>
        <p:nvPicPr>
          <p:cNvPr id="5" name="Picture 2"/>
          <p:cNvPicPr>
            <a:picLocks noChangeAspect="1" noChangeArrowheads="1"/>
          </p:cNvPicPr>
          <p:nvPr/>
        </p:nvPicPr>
        <p:blipFill>
          <a:blip r:embed="rId2" cstate="print"/>
          <a:srcRect/>
          <a:stretch>
            <a:fillRect/>
          </a:stretch>
        </p:blipFill>
        <p:spPr bwMode="auto">
          <a:xfrm>
            <a:off x="0" y="3214686"/>
            <a:ext cx="9144000" cy="1428750"/>
          </a:xfrm>
          <a:prstGeom prst="rect">
            <a:avLst/>
          </a:prstGeom>
          <a:noFill/>
          <a:ln w="9525">
            <a:noFill/>
            <a:miter lim="800000"/>
            <a:headEnd/>
            <a:tailEnd/>
          </a:ln>
        </p:spPr>
      </p:pic>
      <p:pic>
        <p:nvPicPr>
          <p:cNvPr id="6" name="Picture 5"/>
          <p:cNvPicPr>
            <a:picLocks noChangeAspect="1" noChangeArrowheads="1"/>
          </p:cNvPicPr>
          <p:nvPr/>
        </p:nvPicPr>
        <p:blipFill>
          <a:blip r:embed="rId3" cstate="print"/>
          <a:srcRect/>
          <a:stretch>
            <a:fillRect/>
          </a:stretch>
        </p:blipFill>
        <p:spPr bwMode="auto">
          <a:xfrm>
            <a:off x="6643702" y="1896376"/>
            <a:ext cx="1928794" cy="2747070"/>
          </a:xfrm>
          <a:prstGeom prst="rect">
            <a:avLst/>
          </a:prstGeom>
          <a:noFill/>
          <a:ln w="9525">
            <a:noFill/>
            <a:miter lim="800000"/>
            <a:headEnd/>
            <a:tailEnd/>
          </a:ln>
        </p:spPr>
      </p:pic>
    </p:spTree>
  </p:cSld>
  <p:clrMapOvr>
    <a:masterClrMapping/>
  </p:clrMapOvr>
  <p:transition>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p:nvPr/>
        </p:nvGraphicFramePr>
        <p:xfrm>
          <a:off x="214282" y="1500174"/>
          <a:ext cx="8715404" cy="4786346"/>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7"/>
          <p:cNvSpPr>
            <a:spLocks noGrp="1"/>
          </p:cNvSpPr>
          <p:nvPr>
            <p:ph type="title"/>
          </p:nvPr>
        </p:nvSpPr>
        <p:spPr>
          <a:xfrm>
            <a:off x="428625" y="285750"/>
            <a:ext cx="8229600" cy="725488"/>
          </a:xfrm>
        </p:spPr>
        <p:txBody>
          <a:bodyPr/>
          <a:lstStyle/>
          <a:p>
            <a:r>
              <a:rPr lang="en-US" altLang="ja-JP" sz="3200" smtClean="0">
                <a:solidFill>
                  <a:srgbClr val="404040"/>
                </a:solidFill>
              </a:rPr>
              <a:t>Top 12 Economies – Ending Dec 2008</a:t>
            </a:r>
            <a:endParaRPr altLang="ja-JP" sz="3200" smtClean="0">
              <a:solidFill>
                <a:srgbClr val="404040"/>
              </a:solidFill>
            </a:endParaRPr>
          </a:p>
        </p:txBody>
      </p:sp>
    </p:spTree>
  </p:cSld>
  <p:clrMapOvr>
    <a:masterClrMapping/>
  </p:clrMapOvr>
  <p:transition>
    <p:fade thruBlk="1"/>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7"/>
          <p:cNvSpPr>
            <a:spLocks noGrp="1"/>
          </p:cNvSpPr>
          <p:nvPr>
            <p:ph type="title"/>
          </p:nvPr>
        </p:nvSpPr>
        <p:spPr>
          <a:xfrm>
            <a:off x="428625" y="285750"/>
            <a:ext cx="8229600" cy="725488"/>
          </a:xfrm>
        </p:spPr>
        <p:txBody>
          <a:bodyPr/>
          <a:lstStyle/>
          <a:p>
            <a:r>
              <a:rPr lang="en-US" altLang="ja-JP" sz="3200" smtClean="0">
                <a:solidFill>
                  <a:srgbClr val="404040"/>
                </a:solidFill>
              </a:rPr>
              <a:t>Top 12 Economies – Ending Oct 2009</a:t>
            </a:r>
            <a:endParaRPr altLang="ja-JP" sz="3200" smtClean="0">
              <a:solidFill>
                <a:srgbClr val="404040"/>
              </a:solidFill>
            </a:endParaRPr>
          </a:p>
        </p:txBody>
      </p:sp>
      <p:graphicFrame>
        <p:nvGraphicFramePr>
          <p:cNvPr id="5" name="Chart 4"/>
          <p:cNvGraphicFramePr/>
          <p:nvPr/>
        </p:nvGraphicFramePr>
        <p:xfrm>
          <a:off x="214282" y="1714488"/>
          <a:ext cx="8715436" cy="4929222"/>
        </p:xfrm>
        <a:graphic>
          <a:graphicData uri="http://schemas.openxmlformats.org/drawingml/2006/chart">
            <c:chart xmlns:c="http://schemas.openxmlformats.org/drawingml/2006/chart" xmlns:r="http://schemas.openxmlformats.org/officeDocument/2006/relationships" r:id="rId3"/>
          </a:graphicData>
        </a:graphic>
      </p:graphicFrame>
      <p:sp>
        <p:nvSpPr>
          <p:cNvPr id="7" name="5-Point Star 6"/>
          <p:cNvSpPr/>
          <p:nvPr/>
        </p:nvSpPr>
        <p:spPr>
          <a:xfrm>
            <a:off x="571472" y="5715016"/>
            <a:ext cx="357190" cy="357190"/>
          </a:xfrm>
          <a:prstGeom prst="star5">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5-Point Star 7"/>
          <p:cNvSpPr/>
          <p:nvPr/>
        </p:nvSpPr>
        <p:spPr>
          <a:xfrm>
            <a:off x="5857884" y="5929330"/>
            <a:ext cx="357190" cy="357190"/>
          </a:xfrm>
          <a:prstGeom prst="star5">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5-Point Star 8"/>
          <p:cNvSpPr/>
          <p:nvPr/>
        </p:nvSpPr>
        <p:spPr>
          <a:xfrm>
            <a:off x="6000760" y="6357958"/>
            <a:ext cx="357190" cy="357190"/>
          </a:xfrm>
          <a:prstGeom prst="star5">
            <a:avLst/>
          </a:prstGeom>
          <a:solidFill>
            <a:srgbClr val="FFC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cSld>
  <p:clrMapOvr>
    <a:masterClrMapping/>
  </p:clrMapOvr>
  <p:transition>
    <p:fade thruBlk="1"/>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Strong Base for Development</a:t>
            </a:r>
            <a:endParaRPr lang="en-CA" dirty="0"/>
          </a:p>
        </p:txBody>
      </p:sp>
      <p:sp>
        <p:nvSpPr>
          <p:cNvPr id="3" name="Text Placeholder 2"/>
          <p:cNvSpPr>
            <a:spLocks noGrp="1"/>
          </p:cNvSpPr>
          <p:nvPr>
            <p:ph type="body" idx="1"/>
          </p:nvPr>
        </p:nvSpPr>
        <p:spPr/>
        <p:txBody>
          <a:bodyPr>
            <a:noAutofit/>
          </a:bodyPr>
          <a:lstStyle/>
          <a:p>
            <a:pPr algn="ctr">
              <a:buFont typeface="Arial" pitchFamily="34" charset="0"/>
              <a:buChar char="•"/>
            </a:pPr>
            <a:r>
              <a:rPr lang="en-US" sz="3200" dirty="0" smtClean="0"/>
              <a:t> Strong Technology Partner: </a:t>
            </a:r>
            <a:r>
              <a:rPr lang="en-US" sz="3200" dirty="0" err="1" smtClean="0"/>
              <a:t>Afilias</a:t>
            </a:r>
            <a:endParaRPr lang="en-US" sz="3200" dirty="0" smtClean="0"/>
          </a:p>
          <a:p>
            <a:pPr algn="ctr">
              <a:buFont typeface="Arial" pitchFamily="34" charset="0"/>
              <a:buChar char="•"/>
            </a:pPr>
            <a:r>
              <a:rPr lang="en-US" sz="3200" dirty="0" smtClean="0"/>
              <a:t> Stable Financial Base with</a:t>
            </a:r>
            <a:br>
              <a:rPr lang="en-US" sz="3200" dirty="0" smtClean="0"/>
            </a:br>
            <a:r>
              <a:rPr lang="en-US" sz="3200" dirty="0" smtClean="0"/>
              <a:t>Ample Cash Reserves</a:t>
            </a:r>
            <a:endParaRPr lang="en-CA" sz="3200"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CA" dirty="0"/>
          </a:p>
        </p:txBody>
      </p:sp>
      <p:sp>
        <p:nvSpPr>
          <p:cNvPr id="3" name="Content Placeholder 2"/>
          <p:cNvSpPr>
            <a:spLocks noGrp="1"/>
          </p:cNvSpPr>
          <p:nvPr>
            <p:ph idx="1"/>
          </p:nvPr>
        </p:nvSpPr>
        <p:spPr/>
        <p:txBody>
          <a:bodyPr/>
          <a:lstStyle/>
          <a:p>
            <a:r>
              <a:rPr lang="en-US" dirty="0" smtClean="0">
                <a:solidFill>
                  <a:schemeClr val="bg1">
                    <a:lumMod val="85000"/>
                  </a:schemeClr>
                </a:solidFill>
              </a:rPr>
              <a:t>Review of DotAsia in 2009</a:t>
            </a:r>
          </a:p>
          <a:p>
            <a:r>
              <a:rPr lang="en-US" dirty="0" smtClean="0"/>
              <a:t>Update from </a:t>
            </a:r>
            <a:r>
              <a:rPr lang="en-US" dirty="0" err="1" smtClean="0"/>
              <a:t>Afilias</a:t>
            </a:r>
            <a:r>
              <a:rPr lang="en-US" dirty="0" smtClean="0"/>
              <a:t> (Technology Partner)</a:t>
            </a:r>
          </a:p>
          <a:p>
            <a:r>
              <a:rPr lang="en-US" dirty="0" smtClean="0">
                <a:solidFill>
                  <a:schemeClr val="bg1">
                    <a:lumMod val="75000"/>
                  </a:schemeClr>
                </a:solidFill>
              </a:rPr>
              <a:t>Audited Financial Report</a:t>
            </a:r>
          </a:p>
          <a:p>
            <a:pPr lvl="1"/>
            <a:r>
              <a:rPr lang="en-US" dirty="0" smtClean="0">
                <a:solidFill>
                  <a:schemeClr val="bg1">
                    <a:lumMod val="75000"/>
                  </a:schemeClr>
                </a:solidFill>
              </a:rPr>
              <a:t>Fiscal Year: Oct 2008 – Sep 2009</a:t>
            </a:r>
          </a:p>
          <a:p>
            <a:r>
              <a:rPr lang="en-US" dirty="0" smtClean="0">
                <a:solidFill>
                  <a:schemeClr val="bg1">
                    <a:lumMod val="75000"/>
                  </a:schemeClr>
                </a:solidFill>
              </a:rPr>
              <a:t>Community Development &amp; Contributions</a:t>
            </a:r>
          </a:p>
          <a:p>
            <a:r>
              <a:rPr lang="en-US" dirty="0" smtClean="0">
                <a:solidFill>
                  <a:schemeClr val="bg1">
                    <a:lumMod val="75000"/>
                  </a:schemeClr>
                </a:solidFill>
              </a:rPr>
              <a:t>Strategic &amp; Operational Plans</a:t>
            </a:r>
          </a:p>
          <a:p>
            <a:r>
              <a:rPr lang="en-US" dirty="0" smtClean="0">
                <a:solidFill>
                  <a:schemeClr val="bg1">
                    <a:lumMod val="75000"/>
                  </a:schemeClr>
                </a:solidFill>
              </a:rPr>
              <a:t>Member Resolutions</a:t>
            </a:r>
          </a:p>
          <a:p>
            <a:r>
              <a:rPr lang="en-US" dirty="0" smtClean="0">
                <a:solidFill>
                  <a:schemeClr val="bg1">
                    <a:lumMod val="75000"/>
                  </a:schemeClr>
                </a:solidFill>
              </a:rPr>
              <a:t>Open Discussion </a:t>
            </a:r>
          </a:p>
          <a:p>
            <a:r>
              <a:rPr lang="en-US" dirty="0" smtClean="0">
                <a:solidFill>
                  <a:schemeClr val="bg1">
                    <a:lumMod val="75000"/>
                  </a:schemeClr>
                </a:solidFill>
              </a:rPr>
              <a:t>18:00PM Joint AP* </a:t>
            </a:r>
            <a:r>
              <a:rPr lang="en-US" dirty="0" smtClean="0">
                <a:solidFill>
                  <a:schemeClr val="bg1">
                    <a:lumMod val="75000"/>
                  </a:schemeClr>
                </a:solidFill>
              </a:rPr>
              <a:t>Dinner</a:t>
            </a:r>
            <a:endParaRPr lang="en-CA" dirty="0" smtClean="0">
              <a:solidFill>
                <a:schemeClr val="bg1">
                  <a:lumMod val="75000"/>
                </a:schemeClr>
              </a:solidFill>
            </a:endParaRPr>
          </a:p>
        </p:txBody>
      </p:sp>
    </p:spTree>
  </p:cSld>
  <p:clrMapOvr>
    <a:masterClrMapping/>
  </p:clrMapOvr>
  <p:transition>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CA" dirty="0"/>
          </a:p>
        </p:txBody>
      </p:sp>
      <p:sp>
        <p:nvSpPr>
          <p:cNvPr id="3" name="Content Placeholder 2"/>
          <p:cNvSpPr>
            <a:spLocks noGrp="1"/>
          </p:cNvSpPr>
          <p:nvPr>
            <p:ph idx="1"/>
          </p:nvPr>
        </p:nvSpPr>
        <p:spPr/>
        <p:txBody>
          <a:bodyPr/>
          <a:lstStyle/>
          <a:p>
            <a:r>
              <a:rPr lang="en-US" dirty="0" smtClean="0">
                <a:solidFill>
                  <a:schemeClr val="bg1">
                    <a:lumMod val="85000"/>
                  </a:schemeClr>
                </a:solidFill>
              </a:rPr>
              <a:t>Review of DotAsia in 2009</a:t>
            </a:r>
          </a:p>
          <a:p>
            <a:r>
              <a:rPr lang="en-US" dirty="0" smtClean="0">
                <a:solidFill>
                  <a:schemeClr val="bg1">
                    <a:lumMod val="85000"/>
                  </a:schemeClr>
                </a:solidFill>
              </a:rPr>
              <a:t>Update from </a:t>
            </a:r>
            <a:r>
              <a:rPr lang="en-US" dirty="0" err="1" smtClean="0">
                <a:solidFill>
                  <a:schemeClr val="bg1">
                    <a:lumMod val="85000"/>
                  </a:schemeClr>
                </a:solidFill>
              </a:rPr>
              <a:t>Afilias</a:t>
            </a:r>
            <a:r>
              <a:rPr lang="en-US" dirty="0" smtClean="0">
                <a:solidFill>
                  <a:schemeClr val="bg1">
                    <a:lumMod val="85000"/>
                  </a:schemeClr>
                </a:solidFill>
              </a:rPr>
              <a:t> (Technology Partner)</a:t>
            </a:r>
          </a:p>
          <a:p>
            <a:r>
              <a:rPr lang="en-US" dirty="0" smtClean="0"/>
              <a:t>Audited Financial Report</a:t>
            </a:r>
          </a:p>
          <a:p>
            <a:pPr lvl="1"/>
            <a:r>
              <a:rPr lang="en-US" dirty="0" smtClean="0"/>
              <a:t>Fiscal Year: Oct 2008 – Sep 2009</a:t>
            </a:r>
          </a:p>
          <a:p>
            <a:r>
              <a:rPr lang="en-US" dirty="0" smtClean="0">
                <a:solidFill>
                  <a:schemeClr val="bg1">
                    <a:lumMod val="75000"/>
                  </a:schemeClr>
                </a:solidFill>
              </a:rPr>
              <a:t>Community Development &amp; Contributions</a:t>
            </a:r>
          </a:p>
          <a:p>
            <a:r>
              <a:rPr lang="en-US" dirty="0" smtClean="0">
                <a:solidFill>
                  <a:schemeClr val="bg1">
                    <a:lumMod val="75000"/>
                  </a:schemeClr>
                </a:solidFill>
              </a:rPr>
              <a:t>Strategic &amp; Operational Plans</a:t>
            </a:r>
          </a:p>
          <a:p>
            <a:r>
              <a:rPr lang="en-US" dirty="0" smtClean="0">
                <a:solidFill>
                  <a:schemeClr val="bg1">
                    <a:lumMod val="75000"/>
                  </a:schemeClr>
                </a:solidFill>
              </a:rPr>
              <a:t>Member Resolutions</a:t>
            </a:r>
          </a:p>
          <a:p>
            <a:r>
              <a:rPr lang="en-US" dirty="0" smtClean="0">
                <a:solidFill>
                  <a:schemeClr val="bg1">
                    <a:lumMod val="75000"/>
                  </a:schemeClr>
                </a:solidFill>
              </a:rPr>
              <a:t>Open Discussion </a:t>
            </a:r>
          </a:p>
          <a:p>
            <a:r>
              <a:rPr lang="en-US" dirty="0" smtClean="0">
                <a:solidFill>
                  <a:schemeClr val="bg1">
                    <a:lumMod val="75000"/>
                  </a:schemeClr>
                </a:solidFill>
              </a:rPr>
              <a:t>Joint </a:t>
            </a:r>
            <a:r>
              <a:rPr lang="en-US" dirty="0" smtClean="0">
                <a:solidFill>
                  <a:schemeClr val="bg1">
                    <a:lumMod val="75000"/>
                  </a:schemeClr>
                </a:solidFill>
              </a:rPr>
              <a:t>AP* </a:t>
            </a:r>
            <a:r>
              <a:rPr lang="en-US" dirty="0" smtClean="0">
                <a:solidFill>
                  <a:schemeClr val="bg1">
                    <a:lumMod val="75000"/>
                  </a:schemeClr>
                </a:solidFill>
              </a:rPr>
              <a:t>Dinner</a:t>
            </a:r>
            <a:endParaRPr lang="en-CA" dirty="0" smtClean="0">
              <a:solidFill>
                <a:schemeClr val="bg1">
                  <a:lumMod val="75000"/>
                </a:schemeClr>
              </a:solidFill>
            </a:endParaRPr>
          </a:p>
        </p:txBody>
      </p:sp>
    </p:spTree>
  </p:cSld>
  <p:clrMapOvr>
    <a:masterClrMapping/>
  </p:clrMapOvr>
  <p:transition>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714375" y="3143250"/>
            <a:ext cx="7772400" cy="571500"/>
          </a:xfrm>
        </p:spPr>
        <p:txBody>
          <a:bodyPr/>
          <a:lstStyle/>
          <a:p>
            <a:pPr eaLnBrk="1" hangingPunct="1"/>
            <a:r>
              <a:rPr smtClean="0"/>
              <a:t>.Asia Financial Report</a:t>
            </a:r>
          </a:p>
        </p:txBody>
      </p:sp>
      <p:sp>
        <p:nvSpPr>
          <p:cNvPr id="3" name="Text Placeholder 2"/>
          <p:cNvSpPr>
            <a:spLocks noGrp="1"/>
          </p:cNvSpPr>
          <p:nvPr>
            <p:ph type="body" idx="1"/>
          </p:nvPr>
        </p:nvSpPr>
        <p:spPr>
          <a:xfrm>
            <a:off x="722313" y="4357688"/>
            <a:ext cx="7772400" cy="1500187"/>
          </a:xfrm>
        </p:spPr>
        <p:txBody>
          <a:bodyPr rtlCol="0"/>
          <a:lstStyle/>
          <a:p>
            <a:pPr eaLnBrk="1" fontAlgn="auto" hangingPunct="1">
              <a:spcAft>
                <a:spcPts val="0"/>
              </a:spcAft>
              <a:buFont typeface="Arial" pitchFamily="34" charset="0"/>
              <a:buNone/>
              <a:defRPr/>
            </a:pPr>
            <a:r>
              <a:rPr lang="en-CA" dirty="0" smtClean="0"/>
              <a:t>Fiscal Year Ending September 30, 2009</a:t>
            </a:r>
            <a:endParaRPr lang="en-CA" dirty="0"/>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Strategic Directives </a:t>
            </a:r>
            <a:r>
              <a:rPr lang="en-US" dirty="0" smtClean="0"/>
              <a:t>in 2009</a:t>
            </a:r>
            <a:endParaRPr lang="en-CA" dirty="0"/>
          </a:p>
        </p:txBody>
      </p:sp>
      <p:sp>
        <p:nvSpPr>
          <p:cNvPr id="3" name="Content Placeholder 2"/>
          <p:cNvSpPr>
            <a:spLocks noGrp="1"/>
          </p:cNvSpPr>
          <p:nvPr>
            <p:ph idx="1"/>
          </p:nvPr>
        </p:nvSpPr>
        <p:spPr>
          <a:xfrm>
            <a:off x="457200" y="1071547"/>
            <a:ext cx="8229600" cy="5286392"/>
          </a:xfrm>
        </p:spPr>
        <p:txBody>
          <a:bodyPr/>
          <a:lstStyle/>
          <a:p>
            <a:pPr>
              <a:spcBef>
                <a:spcPts val="2400"/>
              </a:spcBef>
            </a:pPr>
            <a:r>
              <a:rPr lang="en-US" dirty="0" smtClean="0"/>
              <a:t>Mass market awareness and developing </a:t>
            </a:r>
            <a:r>
              <a:rPr lang="en-US" dirty="0" smtClean="0"/>
              <a:t>strong foundation of active </a:t>
            </a:r>
            <a:r>
              <a:rPr lang="en-US" dirty="0" smtClean="0">
                <a:solidFill>
                  <a:srgbClr val="00B0F0"/>
                </a:solidFill>
              </a:rPr>
              <a:t>Usage </a:t>
            </a:r>
            <a:r>
              <a:rPr lang="en-US" dirty="0" smtClean="0">
                <a:solidFill>
                  <a:srgbClr val="00B0F0"/>
                </a:solidFill>
              </a:rPr>
              <a:t>of .Asia</a:t>
            </a:r>
            <a:r>
              <a:rPr lang="en-US" dirty="0" smtClean="0"/>
              <a:t> domains</a:t>
            </a:r>
          </a:p>
          <a:p>
            <a:pPr>
              <a:spcBef>
                <a:spcPts val="2400"/>
              </a:spcBef>
            </a:pPr>
            <a:r>
              <a:rPr lang="en-US" dirty="0" smtClean="0"/>
              <a:t>Deliver on mandate as a not-for-profit </a:t>
            </a:r>
            <a:r>
              <a:rPr lang="en-US" dirty="0" smtClean="0"/>
              <a:t>organization through </a:t>
            </a:r>
            <a:r>
              <a:rPr lang="en-US" dirty="0" smtClean="0"/>
              <a:t>strategic </a:t>
            </a:r>
            <a:r>
              <a:rPr lang="en-US" dirty="0" smtClean="0">
                <a:solidFill>
                  <a:srgbClr val="00B0F0"/>
                </a:solidFill>
              </a:rPr>
              <a:t>Community </a:t>
            </a:r>
            <a:r>
              <a:rPr lang="en-US" dirty="0" smtClean="0">
                <a:solidFill>
                  <a:srgbClr val="00B0F0"/>
                </a:solidFill>
              </a:rPr>
              <a:t>Projects </a:t>
            </a:r>
            <a:r>
              <a:rPr lang="en-US" dirty="0" smtClean="0"/>
              <a:t>through sustainable support &amp; efforts &amp; expertise based contributions</a:t>
            </a:r>
          </a:p>
          <a:p>
            <a:pPr>
              <a:spcBef>
                <a:spcPts val="2400"/>
              </a:spcBef>
            </a:pPr>
            <a:r>
              <a:rPr lang="en-US" dirty="0" smtClean="0"/>
              <a:t>Remain </a:t>
            </a:r>
            <a:r>
              <a:rPr lang="en-US" dirty="0" smtClean="0">
                <a:solidFill>
                  <a:srgbClr val="00B0F0"/>
                </a:solidFill>
              </a:rPr>
              <a:t>Conservative</a:t>
            </a:r>
            <a:r>
              <a:rPr lang="en-US" dirty="0" smtClean="0"/>
              <a:t> </a:t>
            </a:r>
            <a:r>
              <a:rPr lang="en-US" dirty="0" smtClean="0"/>
              <a:t>on </a:t>
            </a:r>
            <a:r>
              <a:rPr lang="en-US" dirty="0" smtClean="0"/>
              <a:t>budget and begin to invest into </a:t>
            </a:r>
            <a:r>
              <a:rPr lang="en-US" dirty="0" smtClean="0"/>
              <a:t>mass </a:t>
            </a:r>
            <a:r>
              <a:rPr lang="en-US" dirty="0" smtClean="0"/>
              <a:t>market and awareness promotion</a:t>
            </a:r>
            <a:endParaRPr lang="en-CA"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pPr eaLnBrk="1" hangingPunct="1"/>
            <a:r>
              <a:rPr smtClean="0"/>
              <a:t>Financial Report</a:t>
            </a:r>
          </a:p>
        </p:txBody>
      </p:sp>
      <p:sp>
        <p:nvSpPr>
          <p:cNvPr id="5123" name="Content Placeholder 2"/>
          <p:cNvSpPr>
            <a:spLocks noGrp="1"/>
          </p:cNvSpPr>
          <p:nvPr>
            <p:ph idx="1"/>
          </p:nvPr>
        </p:nvSpPr>
        <p:spPr/>
        <p:txBody>
          <a:bodyPr/>
          <a:lstStyle/>
          <a:p>
            <a:pPr eaLnBrk="1" hangingPunct="1"/>
            <a:r>
              <a:rPr lang="en-CA" dirty="0" smtClean="0"/>
              <a:t>Fiscal Period</a:t>
            </a:r>
          </a:p>
          <a:p>
            <a:pPr lvl="1" eaLnBrk="1" hangingPunct="1"/>
            <a:r>
              <a:rPr lang="en-CA" dirty="0" smtClean="0">
                <a:solidFill>
                  <a:srgbClr val="404040"/>
                </a:solidFill>
              </a:rPr>
              <a:t>Oct 1, 2008 – Sep 30, 2009</a:t>
            </a:r>
          </a:p>
          <a:p>
            <a:pPr lvl="1" eaLnBrk="1" hangingPunct="1"/>
            <a:r>
              <a:rPr lang="en-CA" dirty="0" smtClean="0">
                <a:solidFill>
                  <a:srgbClr val="404040"/>
                </a:solidFill>
              </a:rPr>
              <a:t>Third Fiscal Year</a:t>
            </a:r>
          </a:p>
          <a:p>
            <a:pPr eaLnBrk="1" hangingPunct="1"/>
            <a:r>
              <a:rPr lang="en-CA" dirty="0" smtClean="0"/>
              <a:t>Auditor</a:t>
            </a:r>
          </a:p>
          <a:p>
            <a:pPr lvl="1" eaLnBrk="1" hangingPunct="1"/>
            <a:r>
              <a:rPr lang="en-US" dirty="0" smtClean="0">
                <a:solidFill>
                  <a:srgbClr val="404040"/>
                </a:solidFill>
              </a:rPr>
              <a:t>BDO Limited (previously </a:t>
            </a:r>
            <a:r>
              <a:rPr lang="en-US" dirty="0" err="1" smtClean="0">
                <a:solidFill>
                  <a:srgbClr val="404040"/>
                </a:solidFill>
              </a:rPr>
              <a:t>Shu</a:t>
            </a:r>
            <a:r>
              <a:rPr lang="en-US" dirty="0" smtClean="0">
                <a:solidFill>
                  <a:srgbClr val="404040"/>
                </a:solidFill>
              </a:rPr>
              <a:t> </a:t>
            </a:r>
            <a:r>
              <a:rPr lang="en-US" dirty="0" err="1" smtClean="0">
                <a:solidFill>
                  <a:srgbClr val="404040"/>
                </a:solidFill>
              </a:rPr>
              <a:t>Lun</a:t>
            </a:r>
            <a:r>
              <a:rPr lang="en-US" dirty="0" smtClean="0">
                <a:solidFill>
                  <a:srgbClr val="404040"/>
                </a:solidFill>
              </a:rPr>
              <a:t> Pan </a:t>
            </a:r>
            <a:r>
              <a:rPr lang="en-US" dirty="0" err="1" smtClean="0">
                <a:solidFill>
                  <a:srgbClr val="404040"/>
                </a:solidFill>
              </a:rPr>
              <a:t>Horwath</a:t>
            </a:r>
            <a:r>
              <a:rPr lang="en-US" dirty="0" smtClean="0">
                <a:solidFill>
                  <a:srgbClr val="404040"/>
                </a:solidFill>
              </a:rPr>
              <a:t> Hong Kong CPA Limited which has merged with BDO, BDO were appointed to fill the casual vacancy caused by the </a:t>
            </a:r>
            <a:r>
              <a:rPr lang="en-US" dirty="0" smtClean="0">
                <a:solidFill>
                  <a:srgbClr val="404040"/>
                </a:solidFill>
              </a:rPr>
              <a:t>merger)</a:t>
            </a:r>
            <a:endParaRPr lang="en-CA" dirty="0" smtClean="0">
              <a:solidFill>
                <a:srgbClr val="404040"/>
              </a:solidFill>
            </a:endParaRPr>
          </a:p>
          <a:p>
            <a:pPr eaLnBrk="1" hangingPunct="1"/>
            <a:r>
              <a:rPr lang="en-CA" dirty="0" smtClean="0"/>
              <a:t>Currency</a:t>
            </a:r>
          </a:p>
          <a:p>
            <a:pPr lvl="1" eaLnBrk="1" hangingPunct="1"/>
            <a:r>
              <a:rPr lang="en-CA" dirty="0" smtClean="0">
                <a:solidFill>
                  <a:srgbClr val="404040"/>
                </a:solidFill>
              </a:rPr>
              <a:t>Expressed in USD</a:t>
            </a: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smtClean="0"/>
              <a:t>Financial Report	</a:t>
            </a:r>
          </a:p>
        </p:txBody>
      </p:sp>
      <p:sp>
        <p:nvSpPr>
          <p:cNvPr id="6147" name="Content Placeholder 2"/>
          <p:cNvSpPr>
            <a:spLocks noGrp="1"/>
          </p:cNvSpPr>
          <p:nvPr>
            <p:ph idx="1"/>
          </p:nvPr>
        </p:nvSpPr>
        <p:spPr/>
        <p:txBody>
          <a:bodyPr/>
          <a:lstStyle/>
          <a:p>
            <a:r>
              <a:rPr lang="en-CA" smtClean="0"/>
              <a:t>Financial Statements</a:t>
            </a:r>
          </a:p>
          <a:p>
            <a:r>
              <a:rPr lang="en-CA" smtClean="0"/>
              <a:t>Operating Expenses</a:t>
            </a:r>
          </a:p>
          <a:p>
            <a:r>
              <a:rPr lang="en-CA" smtClean="0"/>
              <a:t>Investment Portfolio</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endParaRPr smtClean="0"/>
          </a:p>
        </p:txBody>
      </p:sp>
      <p:sp>
        <p:nvSpPr>
          <p:cNvPr id="7171" name="Content Placeholder 2"/>
          <p:cNvSpPr>
            <a:spLocks noGrp="1"/>
          </p:cNvSpPr>
          <p:nvPr>
            <p:ph idx="1"/>
          </p:nvPr>
        </p:nvSpPr>
        <p:spPr/>
        <p:txBody>
          <a:bodyPr/>
          <a:lstStyle/>
          <a:p>
            <a:pPr algn="ctr">
              <a:buFont typeface="Arial" charset="0"/>
              <a:buNone/>
            </a:pPr>
            <a:endParaRPr lang="en-CA" sz="4800" smtClean="0"/>
          </a:p>
          <a:p>
            <a:pPr algn="ctr">
              <a:buFont typeface="Arial" charset="0"/>
              <a:buNone/>
            </a:pPr>
            <a:endParaRPr lang="en-CA" sz="4800" smtClean="0"/>
          </a:p>
          <a:p>
            <a:pPr algn="ctr">
              <a:buFont typeface="Arial" charset="0"/>
              <a:buNone/>
            </a:pPr>
            <a:r>
              <a:rPr lang="en-CA" sz="4800" smtClean="0"/>
              <a:t>Financial Statements</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57200" y="274638"/>
            <a:ext cx="8686800" cy="725487"/>
          </a:xfrm>
        </p:spPr>
        <p:txBody>
          <a:bodyPr/>
          <a:lstStyle/>
          <a:p>
            <a:r>
              <a:rPr smtClean="0"/>
              <a:t>Income Statement   </a:t>
            </a:r>
            <a:r>
              <a:rPr sz="2800" smtClean="0"/>
              <a:t>(Oct 1, 08 to Sep 30, 09)</a:t>
            </a:r>
          </a:p>
        </p:txBody>
      </p:sp>
      <p:graphicFrame>
        <p:nvGraphicFramePr>
          <p:cNvPr id="4" name="Content Placeholder 3"/>
          <p:cNvGraphicFramePr>
            <a:graphicFrameLocks noGrp="1"/>
          </p:cNvGraphicFramePr>
          <p:nvPr>
            <p:ph idx="1"/>
          </p:nvPr>
        </p:nvGraphicFramePr>
        <p:xfrm>
          <a:off x="785813" y="1000125"/>
          <a:ext cx="7901014" cy="5212080"/>
        </p:xfrm>
        <a:graphic>
          <a:graphicData uri="http://schemas.openxmlformats.org/drawingml/2006/table">
            <a:tbl>
              <a:tblPr firstRow="1" bandRow="1">
                <a:tableStyleId>{2D5ABB26-0587-4C30-8999-92F81FD0307C}</a:tableStyleId>
              </a:tblPr>
              <a:tblGrid>
                <a:gridCol w="5357823"/>
                <a:gridCol w="2543191"/>
              </a:tblGrid>
              <a:tr h="563566">
                <a:tc>
                  <a:txBody>
                    <a:bodyPr/>
                    <a:lstStyle/>
                    <a:p>
                      <a:r>
                        <a:rPr lang="en-CA" sz="3200" dirty="0" smtClean="0"/>
                        <a:t>Income (Recognized)	</a:t>
                      </a:r>
                    </a:p>
                  </a:txBody>
                  <a:tcPr/>
                </a:tc>
                <a:tc>
                  <a:txBody>
                    <a:bodyPr/>
                    <a:lstStyle/>
                    <a:p>
                      <a:pPr algn="r"/>
                      <a:r>
                        <a:rPr lang="en-CA" sz="3200" dirty="0" smtClean="0"/>
                        <a:t>$5,213,509</a:t>
                      </a:r>
                      <a:endParaRPr lang="en-CA" sz="3200" dirty="0"/>
                    </a:p>
                  </a:txBody>
                  <a:tcPr/>
                </a:tc>
              </a:tr>
              <a:tr h="563566">
                <a:tc>
                  <a:txBody>
                    <a:bodyPr/>
                    <a:lstStyle/>
                    <a:p>
                      <a:r>
                        <a:rPr lang="en-CA" sz="3200" dirty="0" smtClean="0"/>
                        <a:t>Cost of Sales (Recognized)</a:t>
                      </a:r>
                      <a:endParaRPr lang="en-CA" sz="3200" dirty="0"/>
                    </a:p>
                  </a:txBody>
                  <a:tcPr/>
                </a:tc>
                <a:tc>
                  <a:txBody>
                    <a:bodyPr/>
                    <a:lstStyle/>
                    <a:p>
                      <a:pPr algn="r"/>
                      <a:r>
                        <a:rPr lang="en-CA" sz="3200" dirty="0" smtClean="0"/>
                        <a:t>-$1,404,847 </a:t>
                      </a:r>
                    </a:p>
                  </a:txBody>
                  <a:tcPr>
                    <a:lnB w="12700" cap="flat" cmpd="sng" algn="ctr">
                      <a:solidFill>
                        <a:schemeClr val="tx1"/>
                      </a:solidFill>
                      <a:prstDash val="solid"/>
                      <a:round/>
                      <a:headEnd type="none" w="med" len="med"/>
                      <a:tailEnd type="none" w="med" len="med"/>
                    </a:lnB>
                  </a:tcPr>
                </a:tc>
              </a:tr>
              <a:tr h="563566">
                <a:tc>
                  <a:txBody>
                    <a:bodyPr/>
                    <a:lstStyle/>
                    <a:p>
                      <a:r>
                        <a:rPr lang="en-CA" sz="3200" dirty="0" smtClean="0"/>
                        <a:t>Gross Profit</a:t>
                      </a:r>
                      <a:endParaRPr lang="en-CA" sz="3200" dirty="0"/>
                    </a:p>
                  </a:txBody>
                  <a:tcPr/>
                </a:tc>
                <a:tc>
                  <a:txBody>
                    <a:bodyPr/>
                    <a:lstStyle/>
                    <a:p>
                      <a:pPr algn="r"/>
                      <a:r>
                        <a:rPr lang="en-CA" sz="3200" dirty="0" smtClean="0"/>
                        <a:t>$3,808,662</a:t>
                      </a:r>
                      <a:endParaRPr lang="en-CA" sz="3200" dirty="0"/>
                    </a:p>
                  </a:txBody>
                  <a:tcPr>
                    <a:lnT w="12700" cap="flat" cmpd="sng" algn="ctr">
                      <a:solidFill>
                        <a:schemeClr val="tx1"/>
                      </a:solidFill>
                      <a:prstDash val="solid"/>
                      <a:round/>
                      <a:headEnd type="none" w="med" len="med"/>
                      <a:tailEnd type="none" w="med" len="med"/>
                    </a:lnT>
                  </a:tcPr>
                </a:tc>
              </a:tr>
              <a:tr h="563566">
                <a:tc>
                  <a:txBody>
                    <a:bodyPr/>
                    <a:lstStyle/>
                    <a:p>
                      <a:r>
                        <a:rPr lang="en-CA" sz="3200" dirty="0" smtClean="0"/>
                        <a:t>Other Income (Interest &amp; Misc)</a:t>
                      </a:r>
                      <a:endParaRPr lang="en-CA" sz="3200" dirty="0"/>
                    </a:p>
                  </a:txBody>
                  <a:tcPr/>
                </a:tc>
                <a:tc>
                  <a:txBody>
                    <a:bodyPr/>
                    <a:lstStyle/>
                    <a:p>
                      <a:pPr algn="r"/>
                      <a:r>
                        <a:rPr lang="en-CA" sz="3200" dirty="0" smtClean="0"/>
                        <a:t>$103,908</a:t>
                      </a:r>
                      <a:endParaRPr lang="en-CA" sz="3200" dirty="0"/>
                    </a:p>
                  </a:txBody>
                  <a:tcPr>
                    <a:lnB>
                      <a:noFill/>
                    </a:lnB>
                  </a:tcPr>
                </a:tc>
              </a:tr>
              <a:tr h="563566">
                <a:tc>
                  <a:txBody>
                    <a:bodyPr/>
                    <a:lstStyle/>
                    <a:p>
                      <a:r>
                        <a:rPr lang="en-CA" sz="3200" dirty="0" smtClean="0"/>
                        <a:t>Operating Expenses</a:t>
                      </a:r>
                      <a:endParaRPr lang="en-CA" sz="3200" dirty="0"/>
                    </a:p>
                  </a:txBody>
                  <a:tcPr>
                    <a:lnR>
                      <a:noFill/>
                    </a:lnR>
                  </a:tcPr>
                </a:tc>
                <a:tc>
                  <a:txBody>
                    <a:bodyPr/>
                    <a:lstStyle/>
                    <a:p>
                      <a:pPr algn="r"/>
                      <a:r>
                        <a:rPr lang="en-CA" sz="3200" dirty="0" smtClean="0"/>
                        <a:t>-$1,439,004 </a:t>
                      </a:r>
                    </a:p>
                  </a:txBody>
                  <a:tcPr>
                    <a:lnL>
                      <a:noFill/>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563566">
                <a:tc>
                  <a:txBody>
                    <a:bodyPr/>
                    <a:lstStyle/>
                    <a:p>
                      <a:r>
                        <a:rPr lang="en-CA" sz="3200" dirty="0" smtClean="0"/>
                        <a:t>Other Costs</a:t>
                      </a:r>
                      <a:endParaRPr lang="en-CA" sz="3200" dirty="0"/>
                    </a:p>
                  </a:txBody>
                  <a:tcPr/>
                </a:tc>
                <a:tc>
                  <a:txBody>
                    <a:bodyPr/>
                    <a:lstStyle/>
                    <a:p>
                      <a:pPr algn="r"/>
                      <a:r>
                        <a:rPr lang="en-CA" sz="3200" dirty="0" smtClean="0"/>
                        <a:t>-$19,380</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3566">
                <a:tc>
                  <a:txBody>
                    <a:bodyPr/>
                    <a:lstStyle/>
                    <a:p>
                      <a:r>
                        <a:rPr lang="en-CA" sz="3200" dirty="0" smtClean="0"/>
                        <a:t>Profit before taxation</a:t>
                      </a:r>
                      <a:endParaRPr lang="en-CA" sz="3200" dirty="0"/>
                    </a:p>
                  </a:txBody>
                  <a:tcPr/>
                </a:tc>
                <a:tc>
                  <a:txBody>
                    <a:bodyPr/>
                    <a:lstStyle/>
                    <a:p>
                      <a:pPr algn="r"/>
                      <a:r>
                        <a:rPr lang="en-CA" sz="3200" dirty="0" smtClean="0"/>
                        <a:t> $2,454,186 </a:t>
                      </a:r>
                    </a:p>
                  </a:txBody>
                  <a:tcPr>
                    <a:lnT w="12700" cap="flat" cmpd="sng" algn="ctr">
                      <a:solidFill>
                        <a:schemeClr val="tx1"/>
                      </a:solidFill>
                      <a:prstDash val="solid"/>
                      <a:round/>
                      <a:headEnd type="none" w="med" len="med"/>
                      <a:tailEnd type="none" w="med" len="med"/>
                    </a:lnT>
                  </a:tcPr>
                </a:tc>
              </a:tr>
              <a:tr h="563566">
                <a:tc>
                  <a:txBody>
                    <a:bodyPr/>
                    <a:lstStyle/>
                    <a:p>
                      <a:r>
                        <a:rPr lang="en-CA" sz="3200" dirty="0" smtClean="0"/>
                        <a:t>Taxation</a:t>
                      </a:r>
                      <a:endParaRPr lang="en-CA" sz="3200" dirty="0"/>
                    </a:p>
                  </a:txBody>
                  <a:tcPr/>
                </a:tc>
                <a:tc>
                  <a:txBody>
                    <a:bodyPr/>
                    <a:lstStyle/>
                    <a:p>
                      <a:pPr algn="r"/>
                      <a:r>
                        <a:rPr lang="en-CA" sz="3200" dirty="0" smtClean="0"/>
                        <a:t>-   </a:t>
                      </a:r>
                    </a:p>
                  </a:txBody>
                  <a:tcPr>
                    <a:lnB w="12700" cap="flat" cmpd="sng" algn="ctr">
                      <a:solidFill>
                        <a:schemeClr val="tx1"/>
                      </a:solidFill>
                      <a:prstDash val="solid"/>
                      <a:round/>
                      <a:headEnd type="none" w="med" len="med"/>
                      <a:tailEnd type="none" w="med" len="med"/>
                    </a:lnB>
                  </a:tcPr>
                </a:tc>
              </a:tr>
              <a:tr h="563566">
                <a:tc>
                  <a:txBody>
                    <a:bodyPr/>
                    <a:lstStyle/>
                    <a:p>
                      <a:r>
                        <a:rPr lang="en-CA" sz="3200" dirty="0" smtClean="0"/>
                        <a:t>Profit for the period</a:t>
                      </a:r>
                      <a:endParaRPr lang="en-CA" sz="3200"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CA" sz="3200" dirty="0" smtClean="0"/>
                        <a:t> $2,454,186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smtClean="0"/>
              <a:t>Balance Sheet   (as at Sep 30, 09)</a:t>
            </a:r>
          </a:p>
        </p:txBody>
      </p:sp>
      <p:graphicFrame>
        <p:nvGraphicFramePr>
          <p:cNvPr id="4" name="Content Placeholder 3"/>
          <p:cNvGraphicFramePr>
            <a:graphicFrameLocks noGrp="1"/>
          </p:cNvGraphicFramePr>
          <p:nvPr>
            <p:ph idx="1"/>
          </p:nvPr>
        </p:nvGraphicFramePr>
        <p:xfrm>
          <a:off x="714375" y="1571625"/>
          <a:ext cx="7900988" cy="4328160"/>
        </p:xfrm>
        <a:graphic>
          <a:graphicData uri="http://schemas.openxmlformats.org/drawingml/2006/table">
            <a:tbl>
              <a:tblPr/>
              <a:tblGrid>
                <a:gridCol w="5643563"/>
                <a:gridCol w="2257425"/>
              </a:tblGrid>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3200" b="1" i="0" u="none" strike="noStrike" cap="none" normalizeH="0" baseline="0" smtClean="0">
                          <a:ln>
                            <a:noFill/>
                          </a:ln>
                          <a:solidFill>
                            <a:schemeClr val="tx1"/>
                          </a:solidFill>
                          <a:effectLst/>
                          <a:latin typeface="Calibri" pitchFamily="34" charset="0"/>
                          <a:cs typeface="Arial" charset="0"/>
                        </a:rPr>
                        <a:t>Fixed Assets	</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smtClean="0">
                          <a:ln>
                            <a:noFill/>
                          </a:ln>
                          <a:solidFill>
                            <a:schemeClr val="tx1"/>
                          </a:solidFill>
                          <a:effectLst/>
                          <a:latin typeface="Calibri" pitchFamily="34" charset="0"/>
                          <a:cs typeface="Arial" charset="0"/>
                        </a:rPr>
                        <a:t>$45,777</a:t>
                      </a:r>
                    </a:p>
                  </a:txBody>
                  <a:tcPr horzOverflow="overflow">
                    <a:lnL>
                      <a:noFill/>
                    </a:lnL>
                    <a:lnR>
                      <a:noFill/>
                    </a:lnR>
                    <a:lnT>
                      <a:noFill/>
                    </a:lnT>
                    <a:lnB>
                      <a:noFill/>
                    </a:lnB>
                    <a:lnTlToBr>
                      <a:noFill/>
                    </a:lnTlToBr>
                    <a:lnBlToTr>
                      <a:noFill/>
                    </a:lnBlToTr>
                    <a:noFill/>
                  </a:tcPr>
                </a:tc>
              </a:tr>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3200" b="1" i="0" u="none" strike="noStrike" cap="none" normalizeH="0" baseline="0" smtClean="0">
                          <a:ln>
                            <a:noFill/>
                          </a:ln>
                          <a:solidFill>
                            <a:schemeClr val="tx1"/>
                          </a:solidFill>
                          <a:effectLst/>
                          <a:latin typeface="Calibri" pitchFamily="34" charset="0"/>
                          <a:cs typeface="Arial" charset="0"/>
                        </a:rPr>
                        <a:t>Current Assets</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CA" sz="3200" b="0" i="0" u="none" strike="noStrike" cap="none" normalizeH="0" baseline="0" smtClean="0">
                        <a:ln>
                          <a:noFill/>
                        </a:ln>
                        <a:solidFill>
                          <a:schemeClr val="tx1"/>
                        </a:solidFill>
                        <a:effectLst/>
                        <a:latin typeface="Calibri" pitchFamily="34" charset="0"/>
                        <a:cs typeface="Arial" charset="0"/>
                      </a:endParaRPr>
                    </a:p>
                  </a:txBody>
                  <a:tcPr horzOverflow="overflow">
                    <a:lnL>
                      <a:noFill/>
                    </a:lnL>
                    <a:lnR>
                      <a:noFill/>
                    </a:lnR>
                    <a:lnT>
                      <a:noFill/>
                    </a:lnT>
                    <a:lnB>
                      <a:noFill/>
                    </a:lnB>
                    <a:lnTlToBr>
                      <a:noFill/>
                    </a:lnTlToBr>
                    <a:lnBlToTr>
                      <a:noFill/>
                    </a:lnBlToTr>
                    <a:noFill/>
                  </a:tcPr>
                </a:tc>
              </a:tr>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smtClean="0">
                          <a:ln>
                            <a:noFill/>
                          </a:ln>
                          <a:solidFill>
                            <a:schemeClr val="tx1"/>
                          </a:solidFill>
                          <a:effectLst/>
                          <a:latin typeface="Calibri" pitchFamily="34" charset="0"/>
                          <a:cs typeface="Arial" charset="0"/>
                        </a:rPr>
                        <a:t>Cash &amp; Bank Deposits</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smtClean="0">
                          <a:ln>
                            <a:noFill/>
                          </a:ln>
                          <a:solidFill>
                            <a:schemeClr val="tx1"/>
                          </a:solidFill>
                          <a:effectLst/>
                          <a:latin typeface="Calibri" pitchFamily="34" charset="0"/>
                          <a:cs typeface="Arial" charset="0"/>
                        </a:rPr>
                        <a:t>$1,118,790</a:t>
                      </a:r>
                    </a:p>
                  </a:txBody>
                  <a:tcPr horzOverflow="overflow">
                    <a:lnL>
                      <a:noFill/>
                    </a:lnL>
                    <a:lnR>
                      <a:noFill/>
                    </a:lnR>
                    <a:lnT>
                      <a:noFill/>
                    </a:lnT>
                    <a:lnB>
                      <a:noFill/>
                    </a:lnB>
                    <a:lnTlToBr>
                      <a:noFill/>
                    </a:lnTlToBr>
                    <a:lnBlToTr>
                      <a:noFill/>
                    </a:lnBlToTr>
                    <a:noFill/>
                  </a:tcPr>
                </a:tc>
              </a:tr>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smtClean="0">
                          <a:ln>
                            <a:noFill/>
                          </a:ln>
                          <a:solidFill>
                            <a:schemeClr val="tx1"/>
                          </a:solidFill>
                          <a:effectLst/>
                          <a:latin typeface="Calibri" pitchFamily="34" charset="0"/>
                          <a:cs typeface="Arial" charset="0"/>
                        </a:rPr>
                        <a:t>Available-for-sale Investments</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smtClean="0">
                          <a:ln>
                            <a:noFill/>
                          </a:ln>
                          <a:solidFill>
                            <a:schemeClr val="tx1"/>
                          </a:solidFill>
                          <a:effectLst/>
                          <a:latin typeface="Calibri" pitchFamily="34" charset="0"/>
                          <a:cs typeface="Arial" charset="0"/>
                        </a:rPr>
                        <a:t>$4,113,147</a:t>
                      </a:r>
                    </a:p>
                  </a:txBody>
                  <a:tcPr horzOverflow="overflow">
                    <a:lnL>
                      <a:noFill/>
                    </a:lnL>
                    <a:lnR>
                      <a:noFill/>
                    </a:lnR>
                    <a:lnT>
                      <a:noFill/>
                    </a:lnT>
                    <a:lnB>
                      <a:noFill/>
                    </a:lnB>
                    <a:lnTlToBr>
                      <a:noFill/>
                    </a:lnTlToBr>
                    <a:lnBlToTr>
                      <a:noFill/>
                    </a:lnBlToTr>
                    <a:noFill/>
                  </a:tcPr>
                </a:tc>
              </a:tr>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smtClean="0">
                          <a:ln>
                            <a:noFill/>
                          </a:ln>
                          <a:solidFill>
                            <a:schemeClr val="tx1"/>
                          </a:solidFill>
                          <a:effectLst/>
                          <a:latin typeface="Calibri" pitchFamily="34" charset="0"/>
                          <a:cs typeface="Arial" charset="0"/>
                        </a:rPr>
                        <a:t>Accounts Receivable</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smtClean="0">
                          <a:ln>
                            <a:noFill/>
                          </a:ln>
                          <a:solidFill>
                            <a:schemeClr val="tx1"/>
                          </a:solidFill>
                          <a:effectLst/>
                          <a:latin typeface="Calibri" pitchFamily="34" charset="0"/>
                          <a:cs typeface="Arial" charset="0"/>
                        </a:rPr>
                        <a:t>$173,166</a:t>
                      </a:r>
                    </a:p>
                  </a:txBody>
                  <a:tcPr horzOverflow="overflow">
                    <a:lnL>
                      <a:noFill/>
                    </a:lnL>
                    <a:lnR>
                      <a:noFill/>
                    </a:lnR>
                    <a:lnT>
                      <a:noFill/>
                    </a:lnT>
                    <a:lnB>
                      <a:noFill/>
                    </a:lnB>
                    <a:lnTlToBr>
                      <a:noFill/>
                    </a:lnTlToBr>
                    <a:lnBlToTr>
                      <a:noFill/>
                    </a:lnBlToTr>
                    <a:noFill/>
                  </a:tcPr>
                </a:tc>
              </a:tr>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smtClean="0">
                          <a:ln>
                            <a:noFill/>
                          </a:ln>
                          <a:solidFill>
                            <a:schemeClr val="tx1"/>
                          </a:solidFill>
                          <a:effectLst/>
                          <a:latin typeface="Calibri" pitchFamily="34" charset="0"/>
                          <a:cs typeface="Arial" charset="0"/>
                        </a:rPr>
                        <a:t>Other Receivables, deposits &amp; Prepay.</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smtClean="0">
                          <a:ln>
                            <a:noFill/>
                          </a:ln>
                          <a:solidFill>
                            <a:schemeClr val="tx1"/>
                          </a:solidFill>
                          <a:effectLst/>
                          <a:latin typeface="Calibri" pitchFamily="34" charset="0"/>
                          <a:cs typeface="Arial" charset="0"/>
                        </a:rPr>
                        <a:t>$402,333 </a:t>
                      </a:r>
                    </a:p>
                  </a:txBody>
                  <a:tcPr horzOverflow="overflow">
                    <a:lnL>
                      <a:noFill/>
                    </a:lnL>
                    <a:lnR>
                      <a:noFill/>
                    </a:lnR>
                    <a:lnT>
                      <a:noFill/>
                    </a:lnT>
                    <a:lnB>
                      <a:noFill/>
                    </a:lnB>
                    <a:lnTlToBr>
                      <a:noFill/>
                    </a:lnTlToBr>
                    <a:lnBlToTr>
                      <a:noFill/>
                    </a:lnBlToTr>
                    <a:noFill/>
                  </a:tcPr>
                </a:tc>
              </a:tr>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smtClean="0">
                          <a:ln>
                            <a:noFill/>
                          </a:ln>
                          <a:solidFill>
                            <a:schemeClr val="tx1"/>
                          </a:solidFill>
                          <a:effectLst/>
                          <a:latin typeface="Calibri" pitchFamily="34" charset="0"/>
                          <a:cs typeface="Arial" charset="0"/>
                        </a:rPr>
                        <a:t>Deferred Expenses</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smtClean="0">
                          <a:ln>
                            <a:noFill/>
                          </a:ln>
                          <a:solidFill>
                            <a:schemeClr val="tx1"/>
                          </a:solidFill>
                          <a:effectLst/>
                          <a:latin typeface="Calibri" pitchFamily="34" charset="0"/>
                          <a:cs typeface="Arial" charset="0"/>
                        </a:rPr>
                        <a:t> $581,528 </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3200" b="1" i="0" u="none" strike="noStrike" cap="none" normalizeH="0" baseline="0" smtClean="0">
                          <a:ln>
                            <a:noFill/>
                          </a:ln>
                          <a:solidFill>
                            <a:schemeClr val="tx1"/>
                          </a:solidFill>
                          <a:effectLst/>
                          <a:latin typeface="Calibri" pitchFamily="34" charset="0"/>
                          <a:cs typeface="Arial" charset="0"/>
                        </a:rPr>
                        <a:t>Total Current Assets</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smtClean="0">
                          <a:ln>
                            <a:noFill/>
                          </a:ln>
                          <a:solidFill>
                            <a:schemeClr val="tx1"/>
                          </a:solidFill>
                          <a:effectLst/>
                          <a:latin typeface="Calibri" pitchFamily="34" charset="0"/>
                          <a:cs typeface="Arial" charset="0"/>
                        </a:rPr>
                        <a:t> $6,388,964 </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smtClean="0"/>
              <a:t>Balance Sheet (Cont'd)</a:t>
            </a:r>
          </a:p>
        </p:txBody>
      </p:sp>
      <p:graphicFrame>
        <p:nvGraphicFramePr>
          <p:cNvPr id="7" name="Table 6"/>
          <p:cNvGraphicFramePr>
            <a:graphicFrameLocks noGrp="1"/>
          </p:cNvGraphicFramePr>
          <p:nvPr/>
        </p:nvGraphicFramePr>
        <p:xfrm>
          <a:off x="642938" y="1143000"/>
          <a:ext cx="7900987" cy="4632960"/>
        </p:xfrm>
        <a:graphic>
          <a:graphicData uri="http://schemas.openxmlformats.org/drawingml/2006/table">
            <a:tbl>
              <a:tblPr/>
              <a:tblGrid>
                <a:gridCol w="5286375"/>
                <a:gridCol w="2614612"/>
              </a:tblGrid>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3200" b="1" i="0" u="none" strike="noStrike" cap="none" normalizeH="0" baseline="0" smtClean="0">
                          <a:ln>
                            <a:noFill/>
                          </a:ln>
                          <a:solidFill>
                            <a:schemeClr val="tx1"/>
                          </a:solidFill>
                          <a:effectLst/>
                          <a:latin typeface="Calibri" pitchFamily="34" charset="0"/>
                          <a:cs typeface="Arial" charset="0"/>
                        </a:rPr>
                        <a:t>Current Liabilities	</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CA" sz="3200" b="0" i="0" u="none" strike="noStrike" cap="none" normalizeH="0" baseline="0" smtClean="0">
                        <a:ln>
                          <a:noFill/>
                        </a:ln>
                        <a:solidFill>
                          <a:schemeClr val="tx1"/>
                        </a:solidFill>
                        <a:effectLst/>
                        <a:latin typeface="Calibri" pitchFamily="34" charset="0"/>
                        <a:cs typeface="Arial" charset="0"/>
                      </a:endParaRPr>
                    </a:p>
                  </a:txBody>
                  <a:tcPr horzOverflow="overflow">
                    <a:lnL>
                      <a:noFill/>
                    </a:lnL>
                    <a:lnR>
                      <a:noFill/>
                    </a:lnR>
                    <a:lnT>
                      <a:noFill/>
                    </a:lnT>
                    <a:lnB>
                      <a:noFill/>
                    </a:lnB>
                    <a:lnTlToBr>
                      <a:noFill/>
                    </a:lnTlToBr>
                    <a:lnBlToTr>
                      <a:noFill/>
                    </a:lnBlToTr>
                    <a:noFill/>
                  </a:tcPr>
                </a:tc>
              </a:tr>
              <a:tr h="363538">
                <a:tc>
                  <a:txBody>
                    <a:bodyPr/>
                    <a:lstStyle/>
                    <a:p>
                      <a:pPr marL="914400" marR="0" lvl="2" indent="0" algn="l"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smtClean="0">
                          <a:ln>
                            <a:noFill/>
                          </a:ln>
                          <a:solidFill>
                            <a:schemeClr val="tx1"/>
                          </a:solidFill>
                          <a:effectLst/>
                          <a:latin typeface="Calibri" pitchFamily="34" charset="0"/>
                          <a:cs typeface="Arial" charset="0"/>
                        </a:rPr>
                        <a:t>Accounts payable</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smtClean="0">
                          <a:ln>
                            <a:noFill/>
                          </a:ln>
                          <a:solidFill>
                            <a:schemeClr val="tx1"/>
                          </a:solidFill>
                          <a:effectLst/>
                          <a:latin typeface="Calibri" pitchFamily="34" charset="0"/>
                          <a:cs typeface="Arial" charset="0"/>
                        </a:rPr>
                        <a:t>$128,097</a:t>
                      </a:r>
                    </a:p>
                  </a:txBody>
                  <a:tcPr horzOverflow="overflow">
                    <a:lnL>
                      <a:noFill/>
                    </a:lnL>
                    <a:lnR>
                      <a:noFill/>
                    </a:lnR>
                    <a:lnT>
                      <a:noFill/>
                    </a:lnT>
                    <a:lnB>
                      <a:noFill/>
                    </a:lnB>
                    <a:lnTlToBr>
                      <a:noFill/>
                    </a:lnTlToBr>
                    <a:lnBlToTr>
                      <a:noFill/>
                    </a:lnBlToTr>
                    <a:noFill/>
                  </a:tcPr>
                </a:tc>
              </a:tr>
              <a:tr h="363538">
                <a:tc>
                  <a:txBody>
                    <a:bodyPr/>
                    <a:lstStyle/>
                    <a:p>
                      <a:pPr marL="914400" marR="0" lvl="2" indent="0" algn="l"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smtClean="0">
                          <a:ln>
                            <a:noFill/>
                          </a:ln>
                          <a:solidFill>
                            <a:schemeClr val="tx1"/>
                          </a:solidFill>
                          <a:effectLst/>
                          <a:latin typeface="Calibri" pitchFamily="34" charset="0"/>
                          <a:cs typeface="Arial" charset="0"/>
                        </a:rPr>
                        <a:t>Accruals</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smtClean="0">
                          <a:ln>
                            <a:noFill/>
                          </a:ln>
                          <a:solidFill>
                            <a:schemeClr val="tx1"/>
                          </a:solidFill>
                          <a:effectLst/>
                          <a:latin typeface="Calibri" pitchFamily="34" charset="0"/>
                          <a:cs typeface="Arial" charset="0"/>
                        </a:rPr>
                        <a:t>$540,823</a:t>
                      </a:r>
                    </a:p>
                  </a:txBody>
                  <a:tcPr horzOverflow="overflow">
                    <a:lnL>
                      <a:noFill/>
                    </a:lnL>
                    <a:lnR>
                      <a:noFill/>
                    </a:lnR>
                    <a:lnT>
                      <a:noFill/>
                    </a:lnT>
                    <a:lnB>
                      <a:noFill/>
                    </a:lnB>
                    <a:lnTlToBr>
                      <a:noFill/>
                    </a:lnTlToBr>
                    <a:lnBlToTr>
                      <a:noFill/>
                    </a:lnBlToTr>
                    <a:noFill/>
                  </a:tcPr>
                </a:tc>
              </a:tr>
              <a:tr h="363538">
                <a:tc>
                  <a:txBody>
                    <a:bodyPr/>
                    <a:lstStyle/>
                    <a:p>
                      <a:pPr marL="914400" marR="0" lvl="2" indent="0" algn="l"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smtClean="0">
                          <a:ln>
                            <a:noFill/>
                          </a:ln>
                          <a:solidFill>
                            <a:schemeClr val="tx1"/>
                          </a:solidFill>
                          <a:effectLst/>
                          <a:latin typeface="Calibri" pitchFamily="34" charset="0"/>
                          <a:cs typeface="Arial" charset="0"/>
                        </a:rPr>
                        <a:t>Deposits Received</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smtClean="0">
                          <a:ln>
                            <a:noFill/>
                          </a:ln>
                          <a:solidFill>
                            <a:schemeClr val="tx1"/>
                          </a:solidFill>
                          <a:effectLst/>
                          <a:latin typeface="Calibri" pitchFamily="34" charset="0"/>
                          <a:cs typeface="Arial" charset="0"/>
                        </a:rPr>
                        <a:t>$1,716,092</a:t>
                      </a:r>
                    </a:p>
                  </a:txBody>
                  <a:tcPr horzOverflow="overflow">
                    <a:lnL>
                      <a:noFill/>
                    </a:lnL>
                    <a:lnR>
                      <a:noFill/>
                    </a:lnR>
                    <a:lnT>
                      <a:noFill/>
                    </a:lnT>
                    <a:lnB>
                      <a:noFill/>
                    </a:lnB>
                    <a:lnTlToBr>
                      <a:noFill/>
                    </a:lnTlToBr>
                    <a:lnBlToTr>
                      <a:noFill/>
                    </a:lnBlToTr>
                    <a:noFill/>
                  </a:tcPr>
                </a:tc>
              </a:tr>
              <a:tr h="363538">
                <a:tc>
                  <a:txBody>
                    <a:bodyPr/>
                    <a:lstStyle/>
                    <a:p>
                      <a:pPr marL="914400" marR="0" lvl="2" indent="0" algn="l"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smtClean="0">
                          <a:ln>
                            <a:noFill/>
                          </a:ln>
                          <a:solidFill>
                            <a:schemeClr val="tx1"/>
                          </a:solidFill>
                          <a:effectLst/>
                          <a:latin typeface="Calibri" pitchFamily="34" charset="0"/>
                          <a:cs typeface="Arial" charset="0"/>
                        </a:rPr>
                        <a:t>Deferred Income</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smtClean="0">
                          <a:ln>
                            <a:noFill/>
                          </a:ln>
                          <a:solidFill>
                            <a:schemeClr val="tx1"/>
                          </a:solidFill>
                          <a:effectLst/>
                          <a:latin typeface="Calibri" pitchFamily="34" charset="0"/>
                          <a:cs typeface="Arial" charset="0"/>
                        </a:rPr>
                        <a:t>$4,008,946 </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363538">
                <a:tc>
                  <a:txBody>
                    <a:bodyPr/>
                    <a:lstStyle/>
                    <a:p>
                      <a:pPr marL="457200" marR="0" lvl="1" indent="0" algn="l" defTabSz="914400" rtl="0" eaLnBrk="1" fontAlgn="base" latinLnBrk="0" hangingPunct="1">
                        <a:lnSpc>
                          <a:spcPct val="100000"/>
                        </a:lnSpc>
                        <a:spcBef>
                          <a:spcPct val="0"/>
                        </a:spcBef>
                        <a:spcAft>
                          <a:spcPct val="0"/>
                        </a:spcAft>
                        <a:buClrTx/>
                        <a:buSzTx/>
                        <a:buFontTx/>
                        <a:buNone/>
                        <a:tabLst/>
                      </a:pPr>
                      <a:r>
                        <a:rPr kumimoji="0" lang="en-CA" sz="3200" b="1" i="0" u="none" strike="noStrike" cap="none" normalizeH="0" baseline="0" smtClean="0">
                          <a:ln>
                            <a:noFill/>
                          </a:ln>
                          <a:solidFill>
                            <a:schemeClr val="tx1"/>
                          </a:solidFill>
                          <a:effectLst/>
                          <a:latin typeface="Calibri" pitchFamily="34" charset="0"/>
                          <a:cs typeface="Arial" charset="0"/>
                        </a:rPr>
                        <a:t>Total Current Liabilities</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smtClean="0">
                          <a:ln>
                            <a:noFill/>
                          </a:ln>
                          <a:solidFill>
                            <a:schemeClr val="tx1"/>
                          </a:solidFill>
                          <a:effectLst/>
                          <a:latin typeface="Calibri" pitchFamily="34" charset="0"/>
                          <a:cs typeface="Arial" charset="0"/>
                        </a:rPr>
                        <a:t> $6,393,958 </a:t>
                      </a:r>
                    </a:p>
                  </a:txBody>
                  <a:tcP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r>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3200" b="1" i="0" u="none" strike="noStrike" cap="none" normalizeH="0" baseline="0" smtClean="0">
                          <a:ln>
                            <a:noFill/>
                          </a:ln>
                          <a:solidFill>
                            <a:schemeClr val="tx1"/>
                          </a:solidFill>
                          <a:effectLst/>
                          <a:latin typeface="Calibri" pitchFamily="34" charset="0"/>
                          <a:cs typeface="Arial" charset="0"/>
                        </a:rPr>
                        <a:t>Non-Current Liabilities</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CA" sz="3200" b="0" i="0" u="none" strike="noStrike" cap="none" normalizeH="0" baseline="0" smtClean="0">
                        <a:ln>
                          <a:noFill/>
                        </a:ln>
                        <a:solidFill>
                          <a:schemeClr val="tx1"/>
                        </a:solidFill>
                        <a:effectLst/>
                        <a:latin typeface="Calibri" pitchFamily="34" charset="0"/>
                        <a:cs typeface="Arial" charset="0"/>
                      </a:endParaRPr>
                    </a:p>
                  </a:txBody>
                  <a:tcPr horzOverflow="overflow">
                    <a:lnL>
                      <a:noFill/>
                    </a:lnL>
                    <a:lnR>
                      <a:noFill/>
                    </a:lnR>
                    <a:lnT>
                      <a:noFill/>
                    </a:lnT>
                    <a:lnB>
                      <a:noFill/>
                    </a:lnB>
                    <a:lnTlToBr>
                      <a:noFill/>
                    </a:lnTlToBr>
                    <a:lnBlToTr>
                      <a:noFill/>
                    </a:lnBlToTr>
                    <a:noFill/>
                  </a:tcPr>
                </a:tc>
              </a:tr>
              <a:tr h="363538">
                <a:tc>
                  <a:txBody>
                    <a:bodyPr/>
                    <a:lstStyle/>
                    <a:p>
                      <a:pPr marL="914400" marR="0" lvl="2" indent="0" algn="l"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smtClean="0">
                          <a:ln>
                            <a:noFill/>
                          </a:ln>
                          <a:solidFill>
                            <a:schemeClr val="tx1"/>
                          </a:solidFill>
                          <a:effectLst/>
                          <a:latin typeface="Calibri" pitchFamily="34" charset="0"/>
                          <a:cs typeface="Arial" charset="0"/>
                        </a:rPr>
                        <a:t>Loan Payable</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smtClean="0">
                          <a:ln>
                            <a:noFill/>
                          </a:ln>
                          <a:solidFill>
                            <a:schemeClr val="tx1"/>
                          </a:solidFill>
                          <a:effectLst/>
                          <a:latin typeface="Calibri" pitchFamily="34" charset="0"/>
                          <a:cs typeface="Arial" charset="0"/>
                        </a:rPr>
                        <a:t>$677,209</a:t>
                      </a:r>
                    </a:p>
                  </a:txBody>
                  <a:tcPr horzOverflow="overflow">
                    <a:lnL>
                      <a:noFill/>
                    </a:lnL>
                    <a:lnR>
                      <a:noFill/>
                    </a:lnR>
                    <a:lnT>
                      <a:noFill/>
                    </a:lnT>
                    <a:lnB>
                      <a:noFill/>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smtClean="0"/>
              <a:t>Equity</a:t>
            </a:r>
          </a:p>
        </p:txBody>
      </p:sp>
      <p:graphicFrame>
        <p:nvGraphicFramePr>
          <p:cNvPr id="4" name="Content Placeholder 3"/>
          <p:cNvGraphicFramePr>
            <a:graphicFrameLocks noGrp="1"/>
          </p:cNvGraphicFramePr>
          <p:nvPr>
            <p:ph idx="1"/>
          </p:nvPr>
        </p:nvGraphicFramePr>
        <p:xfrm>
          <a:off x="642938" y="1785938"/>
          <a:ext cx="7901014" cy="2436508"/>
        </p:xfrm>
        <a:graphic>
          <a:graphicData uri="http://schemas.openxmlformats.org/drawingml/2006/table">
            <a:tbl>
              <a:tblPr firstRow="1" bandRow="1">
                <a:tableStyleId>{2D5ABB26-0587-4C30-8999-92F81FD0307C}</a:tableStyleId>
              </a:tblPr>
              <a:tblGrid>
                <a:gridCol w="5429260"/>
                <a:gridCol w="2471754"/>
              </a:tblGrid>
              <a:tr h="363698">
                <a:tc>
                  <a:txBody>
                    <a:bodyPr/>
                    <a:lstStyle/>
                    <a:p>
                      <a:r>
                        <a:rPr lang="en-CA" sz="3200" b="0" dirty="0" smtClean="0"/>
                        <a:t>Retained</a:t>
                      </a:r>
                      <a:r>
                        <a:rPr lang="en-CA" sz="3200" b="0" baseline="0" dirty="0" smtClean="0"/>
                        <a:t> Earnings (Loss)</a:t>
                      </a:r>
                      <a:endParaRPr lang="en-CA" sz="3200" b="0" dirty="0" smtClean="0"/>
                    </a:p>
                  </a:txBody>
                  <a:tcPr/>
                </a:tc>
                <a:tc>
                  <a:txBody>
                    <a:bodyPr/>
                    <a:lstStyle/>
                    <a:p>
                      <a:pPr algn="r"/>
                      <a:r>
                        <a:rPr lang="en-CA" sz="3200" dirty="0" smtClean="0"/>
                        <a:t>-$3,159,618</a:t>
                      </a:r>
                      <a:endParaRPr lang="en-CA" sz="3200" dirty="0"/>
                    </a:p>
                  </a:txBody>
                  <a:tcPr/>
                </a:tc>
              </a:tr>
              <a:tr h="363698">
                <a:tc>
                  <a:txBody>
                    <a:bodyPr/>
                    <a:lstStyle/>
                    <a:p>
                      <a:pPr lvl="0"/>
                      <a:r>
                        <a:rPr lang="en-CA" sz="3200" b="0" dirty="0" smtClean="0"/>
                        <a:t>Current Earnings</a:t>
                      </a:r>
                      <a:r>
                        <a:rPr lang="en-CA" sz="3200" b="0" baseline="0" dirty="0" smtClean="0"/>
                        <a:t> (Profit)</a:t>
                      </a:r>
                      <a:endParaRPr lang="en-CA" sz="3200" b="0"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CA" sz="3200" dirty="0" smtClean="0"/>
                        <a:t>$2,454,186 </a:t>
                      </a:r>
                    </a:p>
                  </a:txBody>
                  <a:tcPr>
                    <a:lnB w="12700" cap="flat" cmpd="sng" algn="ctr">
                      <a:noFill/>
                      <a:prstDash val="solid"/>
                      <a:round/>
                      <a:headEnd type="none" w="med" len="med"/>
                      <a:tailEnd type="none" w="med" len="med"/>
                    </a:lnB>
                  </a:tcPr>
                </a:tc>
              </a:tr>
              <a:tr h="363698">
                <a:tc>
                  <a:txBody>
                    <a:bodyPr/>
                    <a:lstStyle/>
                    <a:p>
                      <a:pPr lvl="0"/>
                      <a:r>
                        <a:rPr lang="en-CA" sz="3200" b="0" dirty="0" smtClean="0"/>
                        <a:t>Unrealized Gain on Investments</a:t>
                      </a:r>
                      <a:endParaRPr lang="en-CA" sz="3200" b="0" dirty="0"/>
                    </a:p>
                  </a:txBody>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CA" sz="3200" dirty="0" smtClean="0"/>
                        <a:t>$69,006</a:t>
                      </a:r>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99148">
                <a:tc>
                  <a:txBody>
                    <a:bodyPr/>
                    <a:lstStyle/>
                    <a:p>
                      <a:pPr lvl="0"/>
                      <a:r>
                        <a:rPr lang="en-CA" sz="3200" b="1" dirty="0" smtClean="0"/>
                        <a:t>Total Equity</a:t>
                      </a:r>
                      <a:endParaRPr lang="en-CA" sz="3200" b="1" dirty="0"/>
                    </a:p>
                  </a:txBody>
                  <a:tcPr anchor="b">
                    <a:lnR>
                      <a:noFill/>
                    </a:lnR>
                  </a:tcPr>
                </a:tc>
                <a:tc>
                  <a:txBody>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CA" sz="3200" dirty="0" smtClean="0"/>
                        <a:t> -$636,426 </a:t>
                      </a:r>
                    </a:p>
                  </a:txBody>
                  <a:tcPr anchor="b">
                    <a:lnL>
                      <a:noFill/>
                    </a:lnL>
                    <a:lnR>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r>
              <a:rPr smtClean="0"/>
              <a:t>Summary</a:t>
            </a:r>
          </a:p>
        </p:txBody>
      </p:sp>
      <p:graphicFrame>
        <p:nvGraphicFramePr>
          <p:cNvPr id="4" name="Content Placeholder 3"/>
          <p:cNvGraphicFramePr>
            <a:graphicFrameLocks noGrp="1"/>
          </p:cNvGraphicFramePr>
          <p:nvPr>
            <p:ph idx="1"/>
          </p:nvPr>
        </p:nvGraphicFramePr>
        <p:xfrm>
          <a:off x="642938" y="1785938"/>
          <a:ext cx="7900987" cy="3014980"/>
        </p:xfrm>
        <a:graphic>
          <a:graphicData uri="http://schemas.openxmlformats.org/drawingml/2006/table">
            <a:tbl>
              <a:tblPr/>
              <a:tblGrid>
                <a:gridCol w="5429250"/>
                <a:gridCol w="2471737"/>
              </a:tblGrid>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3200" b="1" i="0" u="none" strike="noStrike" cap="none" normalizeH="0" baseline="0" smtClean="0">
                          <a:ln>
                            <a:noFill/>
                          </a:ln>
                          <a:solidFill>
                            <a:schemeClr val="tx1"/>
                          </a:solidFill>
                          <a:effectLst/>
                          <a:latin typeface="Calibri" pitchFamily="34" charset="0"/>
                          <a:cs typeface="Arial" charset="0"/>
                        </a:rPr>
                        <a:t>Total Assets</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3200" b="1" i="0" u="none" strike="noStrike" cap="none" normalizeH="0" baseline="0" smtClean="0">
                          <a:ln>
                            <a:noFill/>
                          </a:ln>
                          <a:solidFill>
                            <a:schemeClr val="tx1"/>
                          </a:solidFill>
                          <a:effectLst/>
                          <a:latin typeface="Calibri" pitchFamily="34" charset="0"/>
                          <a:cs typeface="Arial" charset="0"/>
                        </a:rPr>
                        <a:t>$6,434,740</a:t>
                      </a:r>
                    </a:p>
                  </a:txBody>
                  <a:tcPr horzOverflow="overflow">
                    <a:lnL>
                      <a:noFill/>
                    </a:lnL>
                    <a:lnR>
                      <a:noFill/>
                    </a:lnR>
                    <a:lnT>
                      <a:noFill/>
                    </a:lnT>
                    <a:lnB>
                      <a:noFill/>
                    </a:lnB>
                    <a:lnTlToBr>
                      <a:noFill/>
                    </a:lnTlToBr>
                    <a:lnBlToTr>
                      <a:noFill/>
                    </a:lnBlToTr>
                    <a:noFill/>
                  </a:tcPr>
                </a:tc>
              </a:tr>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CA" sz="3200" b="0" i="0" u="none" strike="noStrike" cap="none" normalizeH="0" baseline="0" smtClean="0">
                        <a:ln>
                          <a:noFill/>
                        </a:ln>
                        <a:solidFill>
                          <a:schemeClr val="tx1"/>
                        </a:solidFill>
                        <a:effectLst/>
                        <a:latin typeface="Calibri" pitchFamily="34" charset="0"/>
                        <a:cs typeface="Arial" charset="0"/>
                      </a:endParaRP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CA" sz="3200" b="0" i="0" u="none" strike="noStrike" cap="none" normalizeH="0" baseline="0" smtClean="0">
                        <a:ln>
                          <a:noFill/>
                        </a:ln>
                        <a:solidFill>
                          <a:schemeClr val="tx1"/>
                        </a:solidFill>
                        <a:effectLst/>
                        <a:latin typeface="Calibri" pitchFamily="34" charset="0"/>
                        <a:cs typeface="Arial" charset="0"/>
                      </a:endParaRPr>
                    </a:p>
                  </a:txBody>
                  <a:tcPr horzOverflow="overflow">
                    <a:lnL>
                      <a:noFill/>
                    </a:lnL>
                    <a:lnR>
                      <a:noFill/>
                    </a:lnR>
                    <a:lnT>
                      <a:noFill/>
                    </a:lnT>
                    <a:lnB>
                      <a:noFill/>
                    </a:lnB>
                    <a:lnTlToBr>
                      <a:noFill/>
                    </a:lnTlToBr>
                    <a:lnBlToTr>
                      <a:noFill/>
                    </a:lnBlToTr>
                    <a:noFill/>
                  </a:tcPr>
                </a:tc>
              </a:tr>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smtClean="0">
                          <a:ln>
                            <a:noFill/>
                          </a:ln>
                          <a:solidFill>
                            <a:schemeClr val="tx1"/>
                          </a:solidFill>
                          <a:effectLst/>
                          <a:latin typeface="Calibri" pitchFamily="34" charset="0"/>
                          <a:cs typeface="Arial" charset="0"/>
                        </a:rPr>
                        <a:t>Total Liabilities</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smtClean="0">
                          <a:ln>
                            <a:noFill/>
                          </a:ln>
                          <a:solidFill>
                            <a:schemeClr val="tx1"/>
                          </a:solidFill>
                          <a:effectLst/>
                          <a:latin typeface="Calibri" pitchFamily="34" charset="0"/>
                          <a:cs typeface="Arial" charset="0"/>
                        </a:rPr>
                        <a:t>$7,071,166 </a:t>
                      </a:r>
                    </a:p>
                  </a:txBody>
                  <a:tcPr horzOverflow="overflow">
                    <a:lnL>
                      <a:noFill/>
                    </a:lnL>
                    <a:lnR>
                      <a:noFill/>
                    </a:lnR>
                    <a:lnT>
                      <a:noFill/>
                    </a:lnT>
                    <a:lnB>
                      <a:noFill/>
                    </a:lnB>
                    <a:lnTlToBr>
                      <a:noFill/>
                    </a:lnTlToBr>
                    <a:lnBlToTr>
                      <a:noFill/>
                    </a:lnBlToTr>
                    <a:noFill/>
                  </a:tcPr>
                </a:tc>
              </a:tr>
              <a:tr h="3635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smtClean="0">
                          <a:ln>
                            <a:noFill/>
                          </a:ln>
                          <a:solidFill>
                            <a:schemeClr val="tx1"/>
                          </a:solidFill>
                          <a:effectLst/>
                          <a:latin typeface="Calibri" pitchFamily="34" charset="0"/>
                          <a:cs typeface="Arial" charset="0"/>
                        </a:rPr>
                        <a:t>Total Equity</a:t>
                      </a:r>
                    </a:p>
                  </a:txBody>
                  <a:tcPr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3200" b="0" i="0" u="none" strike="noStrike" cap="none" normalizeH="0" baseline="0" smtClean="0">
                          <a:ln>
                            <a:noFill/>
                          </a:ln>
                          <a:solidFill>
                            <a:schemeClr val="tx1"/>
                          </a:solidFill>
                          <a:effectLst/>
                          <a:latin typeface="Calibri" pitchFamily="34" charset="0"/>
                          <a:cs typeface="Arial" charset="0"/>
                        </a:rPr>
                        <a:t>-$636,426</a:t>
                      </a:r>
                    </a:p>
                  </a:txBody>
                  <a:tcPr horzOverflow="overflow">
                    <a:lnL>
                      <a:noFill/>
                    </a:lnL>
                    <a:lnR>
                      <a:noFill/>
                    </a:lnR>
                    <a:lnT>
                      <a:noFill/>
                    </a:lnT>
                    <a:lnB w="12700" cap="flat" cmpd="sng" algn="ctr">
                      <a:solidFill>
                        <a:schemeClr val="tx1"/>
                      </a:solidFill>
                      <a:prstDash val="solid"/>
                      <a:round/>
                      <a:headEnd type="none" w="med" len="med"/>
                      <a:tailEnd type="none" w="med" len="med"/>
                    </a:lnB>
                    <a:lnTlToBr>
                      <a:noFill/>
                    </a:lnTlToBr>
                    <a:lnBlToTr>
                      <a:noFill/>
                    </a:lnBlToTr>
                    <a:noFill/>
                  </a:tcPr>
                </a:tc>
              </a:tr>
              <a:tr h="698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3200" b="1" i="0" u="none" strike="noStrike" cap="none" normalizeH="0" baseline="0" smtClean="0">
                          <a:ln>
                            <a:noFill/>
                          </a:ln>
                          <a:solidFill>
                            <a:schemeClr val="tx1"/>
                          </a:solidFill>
                          <a:effectLst/>
                          <a:latin typeface="Calibri" pitchFamily="34" charset="0"/>
                          <a:cs typeface="Arial" charset="0"/>
                        </a:rPr>
                        <a:t>Total Liabilities &amp; Equity</a:t>
                      </a:r>
                    </a:p>
                  </a:txBody>
                  <a:tcPr anchor="b" horzOverflow="overflow">
                    <a:lnL>
                      <a:noFill/>
                    </a:lnL>
                    <a:lnR>
                      <a:noFill/>
                    </a:lnR>
                    <a:lnT>
                      <a:noFill/>
                    </a:lnT>
                    <a:lnB>
                      <a:noFill/>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3200" b="1" i="0" u="none" strike="noStrike" cap="none" normalizeH="0" baseline="0" smtClean="0">
                          <a:ln>
                            <a:noFill/>
                          </a:ln>
                          <a:solidFill>
                            <a:schemeClr val="tx1"/>
                          </a:solidFill>
                          <a:effectLst/>
                          <a:latin typeface="Calibri" pitchFamily="34" charset="0"/>
                          <a:cs typeface="Arial" charset="0"/>
                        </a:rPr>
                        <a:t> $6,434,740 </a:t>
                      </a:r>
                    </a:p>
                  </a:txBody>
                  <a:tcPr anchor="b"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smtClean="0"/>
              <a:t>Operating Expenses</a:t>
            </a:r>
          </a:p>
        </p:txBody>
      </p:sp>
      <p:sp>
        <p:nvSpPr>
          <p:cNvPr id="13315" name="Content Placeholder 2"/>
          <p:cNvSpPr>
            <a:spLocks noGrp="1"/>
          </p:cNvSpPr>
          <p:nvPr>
            <p:ph idx="1"/>
          </p:nvPr>
        </p:nvSpPr>
        <p:spPr/>
        <p:txBody>
          <a:bodyPr/>
          <a:lstStyle/>
          <a:p>
            <a:pPr eaLnBrk="1" hangingPunct="1">
              <a:buFont typeface="Arial" charset="0"/>
              <a:buNone/>
            </a:pPr>
            <a:endParaRPr lang="en-CA" smtClean="0"/>
          </a:p>
          <a:p>
            <a:pPr eaLnBrk="1" hangingPunct="1"/>
            <a:endParaRPr lang="en-CA" smtClean="0"/>
          </a:p>
        </p:txBody>
      </p:sp>
      <p:graphicFrame>
        <p:nvGraphicFramePr>
          <p:cNvPr id="5" name="Table 4"/>
          <p:cNvGraphicFramePr>
            <a:graphicFrameLocks noGrp="1"/>
          </p:cNvGraphicFramePr>
          <p:nvPr/>
        </p:nvGraphicFramePr>
        <p:xfrm>
          <a:off x="571500" y="1500188"/>
          <a:ext cx="7901014" cy="3474720"/>
        </p:xfrm>
        <a:graphic>
          <a:graphicData uri="http://schemas.openxmlformats.org/drawingml/2006/table">
            <a:tbl>
              <a:tblPr firstRow="1" bandRow="1">
                <a:tableStyleId>{2D5ABB26-0587-4C30-8999-92F81FD0307C}</a:tableStyleId>
              </a:tblPr>
              <a:tblGrid>
                <a:gridCol w="5143536"/>
                <a:gridCol w="2757478"/>
              </a:tblGrid>
              <a:tr h="363698">
                <a:tc>
                  <a:txBody>
                    <a:bodyPr/>
                    <a:lstStyle/>
                    <a:p>
                      <a:r>
                        <a:rPr lang="en-CA" sz="3200" dirty="0" smtClean="0"/>
                        <a:t>Salaries</a:t>
                      </a:r>
                      <a:r>
                        <a:rPr lang="en-CA" sz="3200" baseline="0" dirty="0" smtClean="0"/>
                        <a:t> &amp; Professional Fees</a:t>
                      </a:r>
                      <a:r>
                        <a:rPr lang="en-CA" sz="3200" dirty="0" smtClean="0"/>
                        <a:t>	</a:t>
                      </a:r>
                    </a:p>
                  </a:txBody>
                  <a:tcPr/>
                </a:tc>
                <a:tc>
                  <a:txBody>
                    <a:bodyPr/>
                    <a:lstStyle/>
                    <a:p>
                      <a:pPr algn="r"/>
                      <a:r>
                        <a:rPr lang="en-CA" sz="3200" dirty="0" smtClean="0"/>
                        <a:t>$669,103</a:t>
                      </a:r>
                      <a:endParaRPr lang="en-CA" sz="3200" dirty="0"/>
                    </a:p>
                  </a:txBody>
                  <a:tcPr/>
                </a:tc>
              </a:tr>
              <a:tr h="363698">
                <a:tc>
                  <a:txBody>
                    <a:bodyPr/>
                    <a:lstStyle/>
                    <a:p>
                      <a:r>
                        <a:rPr lang="en-CA" sz="3200" dirty="0" smtClean="0"/>
                        <a:t>Travel</a:t>
                      </a:r>
                      <a:r>
                        <a:rPr lang="en-CA" sz="3200" baseline="0" dirty="0" smtClean="0"/>
                        <a:t> &amp; Outreach</a:t>
                      </a:r>
                      <a:endParaRPr lang="en-CA" sz="3200" dirty="0"/>
                    </a:p>
                  </a:txBody>
                  <a:tcPr/>
                </a:tc>
                <a:tc>
                  <a:txBody>
                    <a:bodyPr/>
                    <a:lstStyle/>
                    <a:p>
                      <a:pPr algn="r"/>
                      <a:r>
                        <a:rPr lang="en-CA" sz="3200" dirty="0" smtClean="0"/>
                        <a:t>$241,425</a:t>
                      </a:r>
                    </a:p>
                  </a:txBody>
                  <a:tcPr/>
                </a:tc>
              </a:tr>
              <a:tr h="363698">
                <a:tc>
                  <a:txBody>
                    <a:bodyPr/>
                    <a:lstStyle/>
                    <a:p>
                      <a:r>
                        <a:rPr lang="en-CA" sz="3200" dirty="0" smtClean="0"/>
                        <a:t>Marketing &amp; Promotion</a:t>
                      </a:r>
                      <a:endParaRPr lang="en-CA" sz="3200" dirty="0"/>
                    </a:p>
                  </a:txBody>
                  <a:tcPr/>
                </a:tc>
                <a:tc>
                  <a:txBody>
                    <a:bodyPr/>
                    <a:lstStyle/>
                    <a:p>
                      <a:pPr algn="r"/>
                      <a:r>
                        <a:rPr lang="en-CA" sz="3200" dirty="0" smtClean="0"/>
                        <a:t>$175,901</a:t>
                      </a:r>
                      <a:endParaRPr lang="en-CA" sz="3200" dirty="0"/>
                    </a:p>
                  </a:txBody>
                  <a:tcPr/>
                </a:tc>
              </a:tr>
              <a:tr h="363698">
                <a:tc>
                  <a:txBody>
                    <a:bodyPr/>
                    <a:lstStyle/>
                    <a:p>
                      <a:r>
                        <a:rPr lang="en-CA" sz="3200" dirty="0" smtClean="0"/>
                        <a:t>Community</a:t>
                      </a:r>
                      <a:r>
                        <a:rPr lang="en-CA" sz="3200" baseline="0" dirty="0" smtClean="0"/>
                        <a:t> Contributions</a:t>
                      </a:r>
                      <a:endParaRPr lang="en-CA" sz="3200" dirty="0"/>
                    </a:p>
                  </a:txBody>
                  <a:tcPr/>
                </a:tc>
                <a:tc>
                  <a:txBody>
                    <a:bodyPr/>
                    <a:lstStyle/>
                    <a:p>
                      <a:pPr algn="r"/>
                      <a:r>
                        <a:rPr lang="en-CA" sz="3200" dirty="0" smtClean="0"/>
                        <a:t>$145,061 </a:t>
                      </a:r>
                    </a:p>
                  </a:txBody>
                  <a:tcPr/>
                </a:tc>
              </a:tr>
              <a:tr h="363698">
                <a:tc>
                  <a:txBody>
                    <a:bodyPr/>
                    <a:lstStyle/>
                    <a:p>
                      <a:r>
                        <a:rPr lang="en-CA" sz="3200" dirty="0" smtClean="0"/>
                        <a:t>Other Expenses</a:t>
                      </a:r>
                      <a:endParaRPr lang="en-CA" sz="3200" dirty="0"/>
                    </a:p>
                  </a:txBody>
                  <a:tcPr/>
                </a:tc>
                <a:tc>
                  <a:txBody>
                    <a:bodyPr/>
                    <a:lstStyle/>
                    <a:p>
                      <a:pPr algn="r"/>
                      <a:r>
                        <a:rPr lang="en-CA" sz="3200" dirty="0" smtClean="0"/>
                        <a:t>$98,601</a:t>
                      </a:r>
                    </a:p>
                  </a:txBody>
                  <a:tcPr>
                    <a:lnB w="12700" cap="flat" cmpd="sng" algn="ctr">
                      <a:solidFill>
                        <a:schemeClr val="tx1"/>
                      </a:solidFill>
                      <a:prstDash val="solid"/>
                      <a:round/>
                      <a:headEnd type="none" w="med" len="med"/>
                      <a:tailEnd type="none" w="med" len="med"/>
                    </a:lnB>
                  </a:tcPr>
                </a:tc>
              </a:tr>
              <a:tr h="363698">
                <a:tc>
                  <a:txBody>
                    <a:bodyPr/>
                    <a:lstStyle/>
                    <a:p>
                      <a:r>
                        <a:rPr lang="en-CA" sz="3200" b="1" dirty="0" smtClean="0"/>
                        <a:t>Total</a:t>
                      </a:r>
                      <a:r>
                        <a:rPr lang="en-CA" sz="3200" b="1" baseline="0" dirty="0" smtClean="0"/>
                        <a:t> Operating Expenses</a:t>
                      </a:r>
                      <a:endParaRPr lang="en-CA" sz="3200" b="1" dirty="0"/>
                    </a:p>
                  </a:txBody>
                  <a:tcPr/>
                </a:tc>
                <a:tc>
                  <a:txBody>
                    <a:bodyPr/>
                    <a:lstStyle/>
                    <a:p>
                      <a:pPr algn="r"/>
                      <a:r>
                        <a:rPr lang="en-CA" sz="3200" b="1" dirty="0" smtClean="0"/>
                        <a:t> $1,330,091 </a:t>
                      </a:r>
                    </a:p>
                  </a:txBody>
                  <a:tcPr>
                    <a:lnT w="12700" cap="flat" cmpd="sng" algn="ctr">
                      <a:solidFill>
                        <a:schemeClr val="tx1"/>
                      </a:solidFill>
                      <a:prstDash val="solid"/>
                      <a:round/>
                      <a:headEnd type="none" w="med" len="med"/>
                      <a:tailEnd type="none" w="med" len="med"/>
                    </a:lnT>
                  </a:tcPr>
                </a:tc>
              </a:tr>
            </a:tbl>
          </a:graphicData>
        </a:graphic>
      </p:graphicFrame>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smtClean="0"/>
              <a:t>Operating Expenses</a:t>
            </a:r>
          </a:p>
        </p:txBody>
      </p:sp>
      <p:sp>
        <p:nvSpPr>
          <p:cNvPr id="14339" name="Rectangle 7"/>
          <p:cNvSpPr>
            <a:spLocks noChangeArrowheads="1"/>
          </p:cNvSpPr>
          <p:nvPr/>
        </p:nvSpPr>
        <p:spPr bwMode="auto">
          <a:xfrm>
            <a:off x="1000125" y="5857875"/>
            <a:ext cx="6786563" cy="369888"/>
          </a:xfrm>
          <a:prstGeom prst="rect">
            <a:avLst/>
          </a:prstGeom>
          <a:noFill/>
          <a:ln w="9525">
            <a:noFill/>
            <a:miter lim="800000"/>
            <a:headEnd/>
            <a:tailEnd/>
          </a:ln>
        </p:spPr>
        <p:txBody>
          <a:bodyPr>
            <a:spAutoFit/>
          </a:bodyPr>
          <a:lstStyle/>
          <a:p>
            <a:r>
              <a:rPr lang="en-CA"/>
              <a:t>Total Operating Expenses:  $1,330,091</a:t>
            </a:r>
          </a:p>
        </p:txBody>
      </p:sp>
      <p:graphicFrame>
        <p:nvGraphicFramePr>
          <p:cNvPr id="14340" name="Chart 7"/>
          <p:cNvGraphicFramePr>
            <a:graphicFrameLocks/>
          </p:cNvGraphicFramePr>
          <p:nvPr/>
        </p:nvGraphicFramePr>
        <p:xfrm>
          <a:off x="928688" y="928688"/>
          <a:ext cx="7000875" cy="4857750"/>
        </p:xfrm>
        <a:graphic>
          <a:graphicData uri="http://schemas.openxmlformats.org/presentationml/2006/ole">
            <p:oleObj spid="_x0000_s8194" r:id="rId3" imgW="7004911" imgH="4858933" progId="Excel.Chart.8">
              <p:embed/>
            </p:oleObj>
          </a:graphicData>
        </a:graphic>
      </p:graphicFrame>
    </p:spTree>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Building Mass </a:t>
            </a:r>
            <a:r>
              <a:rPr lang="en-US" b="1" dirty="0" smtClean="0"/>
              <a:t>M</a:t>
            </a:r>
            <a:r>
              <a:rPr lang="en-US" b="1" dirty="0" smtClean="0"/>
              <a:t>arket Awareness</a:t>
            </a:r>
            <a:endParaRPr lang="en-CA" b="1" dirty="0"/>
          </a:p>
        </p:txBody>
      </p:sp>
      <p:grpSp>
        <p:nvGrpSpPr>
          <p:cNvPr id="15" name="Group 14"/>
          <p:cNvGrpSpPr/>
          <p:nvPr/>
        </p:nvGrpSpPr>
        <p:grpSpPr>
          <a:xfrm>
            <a:off x="357158" y="214290"/>
            <a:ext cx="4071967" cy="2826320"/>
            <a:chOff x="357158" y="214290"/>
            <a:chExt cx="4071967" cy="2826320"/>
          </a:xfrm>
        </p:grpSpPr>
        <p:pic>
          <p:nvPicPr>
            <p:cNvPr id="4098" name="Picture 2"/>
            <p:cNvPicPr>
              <a:picLocks noChangeAspect="1" noChangeArrowheads="1"/>
            </p:cNvPicPr>
            <p:nvPr/>
          </p:nvPicPr>
          <p:blipFill>
            <a:blip r:embed="rId2" cstate="print"/>
            <a:srcRect/>
            <a:stretch>
              <a:fillRect/>
            </a:stretch>
          </p:blipFill>
          <p:spPr bwMode="auto">
            <a:xfrm>
              <a:off x="357159" y="500042"/>
              <a:ext cx="4071966" cy="2540568"/>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57158" y="214290"/>
              <a:ext cx="4071966" cy="461665"/>
            </a:xfrm>
            <a:prstGeom prst="rect">
              <a:avLst/>
            </a:prstGeom>
            <a:noFill/>
          </p:spPr>
          <p:txBody>
            <a:bodyPr wrap="square" rtlCol="0">
              <a:spAutoFit/>
            </a:bodyPr>
            <a:lstStyle/>
            <a:p>
              <a:pPr algn="ctr"/>
              <a:r>
                <a:rPr lang="en-US" sz="2400" b="1" dirty="0" smtClean="0">
                  <a:effectLst>
                    <a:glow rad="228600">
                      <a:schemeClr val="accent3">
                        <a:satMod val="175000"/>
                        <a:alpha val="40000"/>
                      </a:schemeClr>
                    </a:glow>
                  </a:effectLst>
                </a:rPr>
                <a:t>www.HKFilm100.asia</a:t>
              </a:r>
              <a:endParaRPr lang="en-CA" sz="2400" b="1" dirty="0">
                <a:effectLst>
                  <a:glow rad="228600">
                    <a:schemeClr val="accent3">
                      <a:satMod val="175000"/>
                      <a:alpha val="40000"/>
                    </a:schemeClr>
                  </a:glow>
                </a:effectLst>
              </a:endParaRPr>
            </a:p>
          </p:txBody>
        </p:sp>
      </p:grpSp>
      <p:grpSp>
        <p:nvGrpSpPr>
          <p:cNvPr id="16" name="Group 15"/>
          <p:cNvGrpSpPr/>
          <p:nvPr/>
        </p:nvGrpSpPr>
        <p:grpSpPr>
          <a:xfrm>
            <a:off x="4643438" y="214290"/>
            <a:ext cx="4078911" cy="2830653"/>
            <a:chOff x="4643438" y="214290"/>
            <a:chExt cx="4078911" cy="2830653"/>
          </a:xfrm>
        </p:grpSpPr>
        <p:pic>
          <p:nvPicPr>
            <p:cNvPr id="4099" name="Picture 3"/>
            <p:cNvPicPr>
              <a:picLocks noChangeAspect="1" noChangeArrowheads="1"/>
            </p:cNvPicPr>
            <p:nvPr/>
          </p:nvPicPr>
          <p:blipFill>
            <a:blip r:embed="rId3" cstate="print"/>
            <a:srcRect/>
            <a:stretch>
              <a:fillRect/>
            </a:stretch>
          </p:blipFill>
          <p:spPr bwMode="auto">
            <a:xfrm>
              <a:off x="4643438" y="500042"/>
              <a:ext cx="4078911" cy="2544901"/>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4643438" y="214290"/>
              <a:ext cx="4071966" cy="461665"/>
            </a:xfrm>
            <a:prstGeom prst="rect">
              <a:avLst/>
            </a:prstGeom>
            <a:noFill/>
          </p:spPr>
          <p:txBody>
            <a:bodyPr wrap="square" rtlCol="0">
              <a:spAutoFit/>
            </a:bodyPr>
            <a:lstStyle/>
            <a:p>
              <a:pPr algn="ctr"/>
              <a:r>
                <a:rPr lang="en-US" sz="2400" b="1" dirty="0" smtClean="0">
                  <a:effectLst>
                    <a:glow rad="228600">
                      <a:schemeClr val="accent3">
                        <a:satMod val="175000"/>
                        <a:alpha val="40000"/>
                      </a:schemeClr>
                    </a:glow>
                  </a:effectLst>
                </a:rPr>
                <a:t>www.ParkingMovie.asia</a:t>
              </a:r>
              <a:endParaRPr lang="en-CA" sz="2400" b="1" dirty="0">
                <a:effectLst>
                  <a:glow rad="228600">
                    <a:schemeClr val="accent3">
                      <a:satMod val="175000"/>
                      <a:alpha val="40000"/>
                    </a:schemeClr>
                  </a:glow>
                </a:effectLst>
              </a:endParaRPr>
            </a:p>
          </p:txBody>
        </p:sp>
      </p:grpSp>
      <p:grpSp>
        <p:nvGrpSpPr>
          <p:cNvPr id="18" name="Group 17"/>
          <p:cNvGrpSpPr/>
          <p:nvPr/>
        </p:nvGrpSpPr>
        <p:grpSpPr>
          <a:xfrm>
            <a:off x="4643438" y="3857628"/>
            <a:ext cx="4071966" cy="2786082"/>
            <a:chOff x="4643438" y="3857628"/>
            <a:chExt cx="4071966" cy="2786082"/>
          </a:xfrm>
        </p:grpSpPr>
        <p:pic>
          <p:nvPicPr>
            <p:cNvPr id="4101" name="Picture 5"/>
            <p:cNvPicPr>
              <a:picLocks noChangeAspect="1" noChangeArrowheads="1"/>
            </p:cNvPicPr>
            <p:nvPr/>
          </p:nvPicPr>
          <p:blipFill>
            <a:blip r:embed="rId4" cstate="print"/>
            <a:srcRect/>
            <a:stretch>
              <a:fillRect/>
            </a:stretch>
          </p:blipFill>
          <p:spPr bwMode="auto">
            <a:xfrm>
              <a:off x="4643438" y="3857628"/>
              <a:ext cx="4050496" cy="2527172"/>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4643438" y="6182045"/>
              <a:ext cx="4071966" cy="461665"/>
            </a:xfrm>
            <a:prstGeom prst="rect">
              <a:avLst/>
            </a:prstGeom>
            <a:noFill/>
          </p:spPr>
          <p:txBody>
            <a:bodyPr wrap="square" rtlCol="0">
              <a:spAutoFit/>
            </a:bodyPr>
            <a:lstStyle/>
            <a:p>
              <a:pPr algn="ctr"/>
              <a:r>
                <a:rPr lang="en-US" sz="2400" b="1" dirty="0" smtClean="0">
                  <a:effectLst>
                    <a:glow rad="228600">
                      <a:schemeClr val="accent3">
                        <a:satMod val="175000"/>
                        <a:alpha val="40000"/>
                      </a:schemeClr>
                    </a:glow>
                  </a:effectLst>
                </a:rPr>
                <a:t>www.ella.asia</a:t>
              </a:r>
              <a:endParaRPr lang="en-CA" sz="2400" b="1" dirty="0">
                <a:effectLst>
                  <a:glow rad="228600">
                    <a:schemeClr val="accent3">
                      <a:satMod val="175000"/>
                      <a:alpha val="40000"/>
                    </a:schemeClr>
                  </a:glow>
                </a:effectLst>
              </a:endParaRPr>
            </a:p>
          </p:txBody>
        </p:sp>
      </p:grpSp>
      <p:grpSp>
        <p:nvGrpSpPr>
          <p:cNvPr id="19" name="Group 18"/>
          <p:cNvGrpSpPr/>
          <p:nvPr/>
        </p:nvGrpSpPr>
        <p:grpSpPr>
          <a:xfrm>
            <a:off x="357158" y="3857629"/>
            <a:ext cx="4142776" cy="2786081"/>
            <a:chOff x="357158" y="3857629"/>
            <a:chExt cx="4142776" cy="2786081"/>
          </a:xfrm>
        </p:grpSpPr>
        <p:pic>
          <p:nvPicPr>
            <p:cNvPr id="3" name="Picture 2"/>
            <p:cNvPicPr>
              <a:picLocks noChangeAspect="1" noChangeArrowheads="1"/>
            </p:cNvPicPr>
            <p:nvPr/>
          </p:nvPicPr>
          <p:blipFill>
            <a:blip r:embed="rId5" cstate="print"/>
            <a:srcRect/>
            <a:stretch>
              <a:fillRect/>
            </a:stretch>
          </p:blipFill>
          <p:spPr bwMode="auto">
            <a:xfrm>
              <a:off x="357158" y="3857629"/>
              <a:ext cx="4142776" cy="2500330"/>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357158" y="6182045"/>
              <a:ext cx="4071966" cy="461665"/>
            </a:xfrm>
            <a:prstGeom prst="rect">
              <a:avLst/>
            </a:prstGeom>
            <a:noFill/>
          </p:spPr>
          <p:txBody>
            <a:bodyPr wrap="square" rtlCol="0">
              <a:spAutoFit/>
            </a:bodyPr>
            <a:lstStyle/>
            <a:p>
              <a:pPr algn="ctr"/>
              <a:r>
                <a:rPr lang="en-US" sz="2400" b="1" dirty="0" smtClean="0">
                  <a:effectLst>
                    <a:glow rad="228600">
                      <a:schemeClr val="accent3">
                        <a:satMod val="175000"/>
                        <a:alpha val="40000"/>
                      </a:schemeClr>
                    </a:glow>
                  </a:effectLst>
                </a:rPr>
                <a:t>www.HKIFFshop.asia</a:t>
              </a:r>
              <a:endParaRPr lang="en-CA" sz="2400" b="1" dirty="0">
                <a:effectLst>
                  <a:glow rad="228600">
                    <a:schemeClr val="accent3">
                      <a:satMod val="175000"/>
                      <a:alpha val="40000"/>
                    </a:schemeClr>
                  </a:glow>
                </a:effectLst>
              </a:endParaR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p:cTn id="12" dur="1000" fill="hold"/>
                                        <p:tgtEl>
                                          <p:spTgt spid="16"/>
                                        </p:tgtEl>
                                        <p:attrNameLst>
                                          <p:attrName>ppt_w</p:attrName>
                                        </p:attrNameLst>
                                      </p:cBhvr>
                                      <p:tavLst>
                                        <p:tav tm="0">
                                          <p:val>
                                            <p:fltVal val="0"/>
                                          </p:val>
                                        </p:tav>
                                        <p:tav tm="100000">
                                          <p:val>
                                            <p:strVal val="#ppt_w"/>
                                          </p:val>
                                        </p:tav>
                                      </p:tavLst>
                                    </p:anim>
                                    <p:anim calcmode="lin" valueType="num">
                                      <p:cBhvr>
                                        <p:cTn id="13" dur="1000" fill="hold"/>
                                        <p:tgtEl>
                                          <p:spTgt spid="16"/>
                                        </p:tgtEl>
                                        <p:attrNameLst>
                                          <p:attrName>ppt_h</p:attrName>
                                        </p:attrNameLst>
                                      </p:cBhvr>
                                      <p:tavLst>
                                        <p:tav tm="0">
                                          <p:val>
                                            <p:fltVal val="0"/>
                                          </p:val>
                                        </p:tav>
                                        <p:tav tm="100000">
                                          <p:val>
                                            <p:strVal val="#ppt_h"/>
                                          </p:val>
                                        </p:tav>
                                      </p:tavLst>
                                    </p:anim>
                                  </p:childTnLst>
                                </p:cTn>
                              </p:par>
                            </p:childTnLst>
                          </p:cTn>
                        </p:par>
                        <p:par>
                          <p:cTn id="14" fill="hold">
                            <p:stCondLst>
                              <p:cond delay="2000"/>
                            </p:stCondLst>
                            <p:childTnLst>
                              <p:par>
                                <p:cTn id="15" presetID="23" presetClass="entr" presetSubtype="16"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childTnLst>
                                </p:cTn>
                              </p:par>
                            </p:childTnLst>
                          </p:cTn>
                        </p:par>
                        <p:par>
                          <p:cTn id="19" fill="hold">
                            <p:stCondLst>
                              <p:cond delay="3000"/>
                            </p:stCondLst>
                            <p:childTnLst>
                              <p:par>
                                <p:cTn id="20" presetID="23" presetClass="entr" presetSubtype="16"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fltVal val="0"/>
                                          </p:val>
                                        </p:tav>
                                        <p:tav tm="100000">
                                          <p:val>
                                            <p:strVal val="#ppt_w"/>
                                          </p:val>
                                        </p:tav>
                                      </p:tavLst>
                                    </p:anim>
                                    <p:anim calcmode="lin" valueType="num">
                                      <p:cBhvr>
                                        <p:cTn id="23" dur="10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eaLnBrk="1" hangingPunct="1"/>
            <a:r>
              <a:rPr smtClean="0"/>
              <a:t>Investment Portfolio (Current)</a:t>
            </a:r>
          </a:p>
        </p:txBody>
      </p:sp>
      <p:sp>
        <p:nvSpPr>
          <p:cNvPr id="15363" name="Content Placeholder 2"/>
          <p:cNvSpPr>
            <a:spLocks noGrp="1"/>
          </p:cNvSpPr>
          <p:nvPr>
            <p:ph idx="1"/>
          </p:nvPr>
        </p:nvSpPr>
        <p:spPr/>
        <p:txBody>
          <a:bodyPr/>
          <a:lstStyle/>
          <a:p>
            <a:pPr eaLnBrk="1" hangingPunct="1"/>
            <a:r>
              <a:rPr lang="en-CA" sz="2800" smtClean="0"/>
              <a:t>DotAsia has accumulated a certain amount of cash and looking for yield enhancement</a:t>
            </a:r>
          </a:p>
          <a:p>
            <a:pPr eaLnBrk="1" hangingPunct="1"/>
            <a:r>
              <a:rPr lang="en-CA" sz="2800" smtClean="0"/>
              <a:t>Investment Portfolio at JP Morgan</a:t>
            </a:r>
          </a:p>
          <a:p>
            <a:pPr eaLnBrk="1" hangingPunct="1"/>
            <a:r>
              <a:rPr lang="en-CA" sz="2800" smtClean="0"/>
              <a:t>Current Market Value:  $4,482,282</a:t>
            </a:r>
          </a:p>
          <a:p>
            <a:pPr eaLnBrk="1" hangingPunct="1"/>
            <a:r>
              <a:rPr lang="en-CA" sz="2800" smtClean="0"/>
              <a:t>Conservative portfolio aiming at long-term investment</a:t>
            </a:r>
          </a:p>
          <a:p>
            <a:pPr eaLnBrk="1" hangingPunct="1"/>
            <a:r>
              <a:rPr lang="en-CA" sz="2800" smtClean="0"/>
              <a:t>Mainly investing in bonds which generate steady income from coupon interests issued regularly</a:t>
            </a:r>
            <a:endParaRPr lang="en-CA" smtClean="0"/>
          </a:p>
          <a:p>
            <a:pPr eaLnBrk="1" hangingPunct="1"/>
            <a:endParaRPr lang="en-CA" smtClean="0"/>
          </a:p>
          <a:p>
            <a:pPr eaLnBrk="1" hangingPunct="1"/>
            <a:endParaRPr lang="en-CA" smtClean="0"/>
          </a:p>
          <a:p>
            <a:pPr eaLnBrk="1" hangingPunct="1">
              <a:buFont typeface="Arial" charset="0"/>
              <a:buNone/>
            </a:pPr>
            <a:endParaRPr lang="en-CA" smtClean="0"/>
          </a:p>
        </p:txBody>
      </p:sp>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smtClean="0"/>
              <a:t>Investment Portfolio (Breakdown)</a:t>
            </a:r>
          </a:p>
        </p:txBody>
      </p:sp>
      <p:sp>
        <p:nvSpPr>
          <p:cNvPr id="16387" name="Content Placeholder 2"/>
          <p:cNvSpPr>
            <a:spLocks noGrp="1"/>
          </p:cNvSpPr>
          <p:nvPr>
            <p:ph idx="1"/>
          </p:nvPr>
        </p:nvSpPr>
        <p:spPr/>
        <p:txBody>
          <a:bodyPr/>
          <a:lstStyle/>
          <a:p>
            <a:pPr lvl="1" eaLnBrk="1" hangingPunct="1">
              <a:buFont typeface="Arial" charset="0"/>
              <a:buNone/>
            </a:pPr>
            <a:endParaRPr lang="en-CA" smtClean="0">
              <a:solidFill>
                <a:srgbClr val="404040"/>
              </a:solidFill>
            </a:endParaRPr>
          </a:p>
          <a:p>
            <a:pPr eaLnBrk="1" hangingPunct="1"/>
            <a:endParaRPr lang="en-CA" smtClean="0"/>
          </a:p>
          <a:p>
            <a:pPr eaLnBrk="1" hangingPunct="1"/>
            <a:endParaRPr lang="en-CA" smtClean="0"/>
          </a:p>
          <a:p>
            <a:pPr eaLnBrk="1" hangingPunct="1"/>
            <a:endParaRPr lang="en-CA" smtClean="0"/>
          </a:p>
          <a:p>
            <a:pPr eaLnBrk="1" hangingPunct="1">
              <a:buFont typeface="Arial" charset="0"/>
              <a:buNone/>
            </a:pPr>
            <a:endParaRPr lang="en-CA" smtClean="0"/>
          </a:p>
        </p:txBody>
      </p:sp>
      <p:graphicFrame>
        <p:nvGraphicFramePr>
          <p:cNvPr id="4" name="Table 3"/>
          <p:cNvGraphicFramePr>
            <a:graphicFrameLocks noGrp="1"/>
          </p:cNvGraphicFramePr>
          <p:nvPr/>
        </p:nvGraphicFramePr>
        <p:xfrm>
          <a:off x="571500" y="1571625"/>
          <a:ext cx="8072438" cy="3444240"/>
        </p:xfrm>
        <a:graphic>
          <a:graphicData uri="http://schemas.openxmlformats.org/drawingml/2006/table">
            <a:tbl>
              <a:tblPr/>
              <a:tblGrid>
                <a:gridCol w="3000375"/>
                <a:gridCol w="1928813"/>
                <a:gridCol w="1143000"/>
                <a:gridCol w="2000250"/>
              </a:tblGrid>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CA" sz="2800" b="0" i="0" u="none" strike="noStrike" cap="none" normalizeH="0" baseline="0" smtClean="0">
                        <a:ln>
                          <a:noFill/>
                        </a:ln>
                        <a:solidFill>
                          <a:schemeClr val="tx1"/>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smtClean="0">
                          <a:ln>
                            <a:noFill/>
                          </a:ln>
                          <a:solidFill>
                            <a:schemeClr val="tx1"/>
                          </a:solidFill>
                          <a:effectLst/>
                          <a:latin typeface="Calibri" pitchFamily="34" charset="0"/>
                          <a:cs typeface="Arial" charset="0"/>
                        </a:rPr>
                        <a:t>Value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smtClean="0">
                          <a:ln>
                            <a:noFill/>
                          </a:ln>
                          <a:solidFill>
                            <a:schemeClr val="tx1"/>
                          </a:solidFill>
                          <a:effectLst/>
                          <a:latin typeface="Calibri" pitchFamily="34" charset="0"/>
                          <a:cs typeface="Arial" charset="0"/>
                        </a:rPr>
                        <a: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smtClean="0">
                          <a:ln>
                            <a:noFill/>
                          </a:ln>
                          <a:solidFill>
                            <a:schemeClr val="tx1"/>
                          </a:solidFill>
                          <a:effectLst/>
                          <a:latin typeface="Calibri" pitchFamily="34" charset="0"/>
                          <a:cs typeface="Arial" charset="0"/>
                        </a:rPr>
                        <a:t>Annualized Yield</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no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smtClean="0">
                          <a:ln>
                            <a:noFill/>
                          </a:ln>
                          <a:solidFill>
                            <a:schemeClr val="tx1"/>
                          </a:solidFill>
                          <a:effectLst/>
                          <a:latin typeface="Calibri" pitchFamily="34" charset="0"/>
                          <a:cs typeface="Arial" charset="0"/>
                        </a:rPr>
                        <a:t>Cash &amp; Cash Equiv.</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smtClean="0">
                          <a:ln>
                            <a:noFill/>
                          </a:ln>
                          <a:solidFill>
                            <a:schemeClr val="tx1"/>
                          </a:solidFill>
                          <a:effectLst/>
                          <a:latin typeface="Calibri" pitchFamily="34" charset="0"/>
                          <a:cs typeface="Arial" charset="0"/>
                        </a:rPr>
                        <a:t>$1,375,866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smtClean="0">
                          <a:ln>
                            <a:noFill/>
                          </a:ln>
                          <a:solidFill>
                            <a:schemeClr val="tx1"/>
                          </a:solidFill>
                          <a:effectLst/>
                          <a:latin typeface="Calibri" pitchFamily="34" charset="0"/>
                          <a:cs typeface="Arial" charset="0"/>
                        </a:rPr>
                        <a:t>31%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smtClean="0">
                          <a:ln>
                            <a:noFill/>
                          </a:ln>
                          <a:solidFill>
                            <a:schemeClr val="tx1"/>
                          </a:solidFill>
                          <a:effectLst/>
                          <a:latin typeface="Calibri" pitchFamily="34" charset="0"/>
                          <a:cs typeface="Arial" charset="0"/>
                        </a:rPr>
                        <a:t>~0%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smtClean="0">
                          <a:ln>
                            <a:noFill/>
                          </a:ln>
                          <a:solidFill>
                            <a:schemeClr val="tx1"/>
                          </a:solidFill>
                          <a:effectLst/>
                          <a:latin typeface="Calibri" pitchFamily="34" charset="0"/>
                          <a:cs typeface="Arial" charset="0"/>
                        </a:rPr>
                        <a:t>Fixed Deposits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smtClean="0">
                          <a:ln>
                            <a:noFill/>
                          </a:ln>
                          <a:solidFill>
                            <a:schemeClr val="tx1"/>
                          </a:solidFill>
                          <a:effectLst/>
                          <a:latin typeface="Calibri" pitchFamily="34" charset="0"/>
                          <a:cs typeface="Arial" charset="0"/>
                        </a:rPr>
                        <a:t>$500,000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smtClean="0">
                          <a:ln>
                            <a:noFill/>
                          </a:ln>
                          <a:solidFill>
                            <a:schemeClr val="tx1"/>
                          </a:solidFill>
                          <a:effectLst/>
                          <a:latin typeface="Calibri" pitchFamily="34" charset="0"/>
                          <a:cs typeface="Arial"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smtClean="0">
                          <a:ln>
                            <a:noFill/>
                          </a:ln>
                          <a:solidFill>
                            <a:schemeClr val="tx1"/>
                          </a:solidFill>
                          <a:effectLst/>
                          <a:latin typeface="Calibri" pitchFamily="34" charset="0"/>
                          <a:cs typeface="Arial" charset="0"/>
                        </a:rPr>
                        <a:t>1.26%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smtClean="0">
                          <a:ln>
                            <a:noFill/>
                          </a:ln>
                          <a:solidFill>
                            <a:schemeClr val="tx1"/>
                          </a:solidFill>
                          <a:effectLst/>
                          <a:latin typeface="Calibri" pitchFamily="34" charset="0"/>
                          <a:cs typeface="Arial" charset="0"/>
                        </a:rPr>
                        <a:t>Fixed Income (Bonds)</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smtClean="0">
                          <a:ln>
                            <a:noFill/>
                          </a:ln>
                          <a:solidFill>
                            <a:schemeClr val="tx1"/>
                          </a:solidFill>
                          <a:effectLst/>
                          <a:latin typeface="Calibri" pitchFamily="34" charset="0"/>
                          <a:cs typeface="Arial" charset="0"/>
                        </a:rPr>
                        <a:t>$2,606,416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smtClean="0">
                          <a:ln>
                            <a:noFill/>
                          </a:ln>
                          <a:solidFill>
                            <a:schemeClr val="tx1"/>
                          </a:solidFill>
                          <a:effectLst/>
                          <a:latin typeface="Calibri" pitchFamily="34" charset="0"/>
                          <a:cs typeface="Arial" charset="0"/>
                        </a:rPr>
                        <a:t>58%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0" i="0" u="none" strike="noStrike" cap="none" normalizeH="0" baseline="0" smtClean="0">
                          <a:ln>
                            <a:noFill/>
                          </a:ln>
                          <a:solidFill>
                            <a:schemeClr val="tx1"/>
                          </a:solidFill>
                          <a:effectLst/>
                          <a:latin typeface="Calibri" pitchFamily="34" charset="0"/>
                          <a:cs typeface="Arial" charset="0"/>
                        </a:rPr>
                        <a:t>5.13%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3714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CA" sz="2800" b="1" i="0" u="none" strike="noStrike" cap="none" normalizeH="0" baseline="0" smtClean="0">
                          <a:ln>
                            <a:noFill/>
                          </a:ln>
                          <a:solidFill>
                            <a:schemeClr val="tx1"/>
                          </a:solidFill>
                          <a:effectLst/>
                          <a:latin typeface="Calibri" pitchFamily="34" charset="0"/>
                          <a:cs typeface="Arial" charset="0"/>
                        </a:rPr>
                        <a:t>Total</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1" i="0" u="none" strike="noStrike" cap="none" normalizeH="0" baseline="0" smtClean="0">
                          <a:ln>
                            <a:noFill/>
                          </a:ln>
                          <a:solidFill>
                            <a:schemeClr val="tx1"/>
                          </a:solidFill>
                          <a:effectLst/>
                          <a:latin typeface="Calibri" pitchFamily="34" charset="0"/>
                          <a:cs typeface="Arial" charset="0"/>
                        </a:rPr>
                        <a:t>$4,482,282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CA" sz="2800" b="1" i="0" u="none" strike="noStrike" cap="none" normalizeH="0" baseline="0" smtClean="0">
                          <a:ln>
                            <a:noFill/>
                          </a:ln>
                          <a:solidFill>
                            <a:schemeClr val="tx1"/>
                          </a:solidFill>
                          <a:effectLst/>
                          <a:latin typeface="Calibri" pitchFamily="34" charset="0"/>
                          <a:cs typeface="Arial" charset="0"/>
                        </a:rPr>
                        <a:t>100%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endParaRPr kumimoji="0" lang="en-CA" sz="2800" b="1" i="0" u="none" strike="noStrike" cap="none" normalizeH="0" baseline="0" smtClean="0">
                        <a:ln>
                          <a:noFill/>
                        </a:ln>
                        <a:solidFill>
                          <a:schemeClr val="tx1"/>
                        </a:solidFill>
                        <a:effectLst/>
                        <a:latin typeface="Calibri" pitchFamily="34" charset="0"/>
                        <a:cs typeface="Arial"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CA" dirty="0"/>
          </a:p>
        </p:txBody>
      </p:sp>
      <p:sp>
        <p:nvSpPr>
          <p:cNvPr id="3" name="Content Placeholder 2"/>
          <p:cNvSpPr>
            <a:spLocks noGrp="1"/>
          </p:cNvSpPr>
          <p:nvPr>
            <p:ph idx="1"/>
          </p:nvPr>
        </p:nvSpPr>
        <p:spPr/>
        <p:txBody>
          <a:bodyPr/>
          <a:lstStyle/>
          <a:p>
            <a:r>
              <a:rPr lang="en-US" dirty="0" smtClean="0">
                <a:solidFill>
                  <a:schemeClr val="bg1">
                    <a:lumMod val="85000"/>
                  </a:schemeClr>
                </a:solidFill>
              </a:rPr>
              <a:t>Review of DotAsia in 2009</a:t>
            </a:r>
          </a:p>
          <a:p>
            <a:r>
              <a:rPr lang="en-US" dirty="0" smtClean="0">
                <a:solidFill>
                  <a:schemeClr val="bg1">
                    <a:lumMod val="85000"/>
                  </a:schemeClr>
                </a:solidFill>
              </a:rPr>
              <a:t>Update from </a:t>
            </a:r>
            <a:r>
              <a:rPr lang="en-US" dirty="0" err="1" smtClean="0">
                <a:solidFill>
                  <a:schemeClr val="bg1">
                    <a:lumMod val="85000"/>
                  </a:schemeClr>
                </a:solidFill>
              </a:rPr>
              <a:t>Afilias</a:t>
            </a:r>
            <a:r>
              <a:rPr lang="en-US" dirty="0" smtClean="0">
                <a:solidFill>
                  <a:schemeClr val="bg1">
                    <a:lumMod val="85000"/>
                  </a:schemeClr>
                </a:solidFill>
              </a:rPr>
              <a:t> (Technology Partner)</a:t>
            </a:r>
          </a:p>
          <a:p>
            <a:r>
              <a:rPr lang="en-US" dirty="0" smtClean="0">
                <a:solidFill>
                  <a:schemeClr val="bg1">
                    <a:lumMod val="85000"/>
                  </a:schemeClr>
                </a:solidFill>
              </a:rPr>
              <a:t>Audited Financial Report</a:t>
            </a:r>
          </a:p>
          <a:p>
            <a:pPr lvl="1"/>
            <a:r>
              <a:rPr lang="en-US" dirty="0" smtClean="0">
                <a:solidFill>
                  <a:schemeClr val="bg1">
                    <a:lumMod val="85000"/>
                  </a:schemeClr>
                </a:solidFill>
              </a:rPr>
              <a:t>Fiscal Year: Oct 2008 – Sep 2009</a:t>
            </a:r>
          </a:p>
          <a:p>
            <a:r>
              <a:rPr lang="en-US" dirty="0" smtClean="0"/>
              <a:t>Community Development &amp; Contributions</a:t>
            </a:r>
          </a:p>
          <a:p>
            <a:r>
              <a:rPr lang="en-US" dirty="0" smtClean="0">
                <a:solidFill>
                  <a:schemeClr val="bg1">
                    <a:lumMod val="75000"/>
                  </a:schemeClr>
                </a:solidFill>
              </a:rPr>
              <a:t>Strategic &amp; Operational Plans</a:t>
            </a:r>
          </a:p>
          <a:p>
            <a:r>
              <a:rPr lang="en-US" dirty="0" smtClean="0">
                <a:solidFill>
                  <a:schemeClr val="bg1">
                    <a:lumMod val="75000"/>
                  </a:schemeClr>
                </a:solidFill>
              </a:rPr>
              <a:t>Member Resolutions</a:t>
            </a:r>
          </a:p>
          <a:p>
            <a:r>
              <a:rPr lang="en-US" dirty="0" smtClean="0">
                <a:solidFill>
                  <a:schemeClr val="bg1">
                    <a:lumMod val="75000"/>
                  </a:schemeClr>
                </a:solidFill>
              </a:rPr>
              <a:t>Open Discussion </a:t>
            </a:r>
          </a:p>
          <a:p>
            <a:r>
              <a:rPr lang="en-US" dirty="0" smtClean="0">
                <a:solidFill>
                  <a:schemeClr val="bg1">
                    <a:lumMod val="75000"/>
                  </a:schemeClr>
                </a:solidFill>
              </a:rPr>
              <a:t>Joint AP* Dinner</a:t>
            </a:r>
            <a:endParaRPr lang="en-CA" dirty="0">
              <a:solidFill>
                <a:schemeClr val="bg1">
                  <a:lumMod val="75000"/>
                </a:schemeClr>
              </a:solidFill>
            </a:endParaRPr>
          </a:p>
        </p:txBody>
      </p:sp>
    </p:spTree>
  </p:cSld>
  <p:clrMapOvr>
    <a:masterClrMapping/>
  </p:clrMapOvr>
  <p:transition>
    <p:fade thruBlk="1"/>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82" y="1"/>
            <a:ext cx="8301038" cy="642918"/>
          </a:xfrm>
        </p:spPr>
        <p:txBody>
          <a:bodyPr/>
          <a:lstStyle/>
          <a:p>
            <a:r>
              <a:rPr lang="en-US" baseline="0" dirty="0" smtClean="0"/>
              <a:t>Ongoing Community Projects</a:t>
            </a:r>
            <a:endParaRPr lang="en-CA" dirty="0"/>
          </a:p>
        </p:txBody>
      </p:sp>
      <p:sp>
        <p:nvSpPr>
          <p:cNvPr id="3" name="Content Placeholder 2"/>
          <p:cNvSpPr>
            <a:spLocks noGrp="1"/>
          </p:cNvSpPr>
          <p:nvPr>
            <p:ph idx="1"/>
          </p:nvPr>
        </p:nvSpPr>
        <p:spPr>
          <a:xfrm>
            <a:off x="3929058" y="785818"/>
            <a:ext cx="5214942" cy="6215082"/>
          </a:xfrm>
        </p:spPr>
        <p:txBody>
          <a:bodyPr>
            <a:normAutofit fontScale="70000" lnSpcReduction="20000"/>
          </a:bodyPr>
          <a:lstStyle/>
          <a:p>
            <a:pPr lvl="0">
              <a:spcBef>
                <a:spcPts val="2400"/>
              </a:spcBef>
            </a:pPr>
            <a:r>
              <a:rPr lang="en-US" b="1" dirty="0" err="1" smtClean="0"/>
              <a:t>Relief.Asia</a:t>
            </a:r>
            <a:r>
              <a:rPr lang="en-US" dirty="0" smtClean="0"/>
              <a:t>: Disaster Relief</a:t>
            </a:r>
            <a:r>
              <a:rPr lang="en-US" baseline="0" dirty="0" smtClean="0"/>
              <a:t> and Rebuild knowledge platform</a:t>
            </a:r>
            <a:endParaRPr lang="en-US" dirty="0" smtClean="0"/>
          </a:p>
          <a:p>
            <a:pPr lvl="0">
              <a:spcBef>
                <a:spcPts val="2400"/>
              </a:spcBef>
            </a:pPr>
            <a:r>
              <a:rPr lang="en-US" b="1" dirty="0" err="1" smtClean="0"/>
              <a:t>ISIF.Asia</a:t>
            </a:r>
            <a:r>
              <a:rPr lang="en-US" dirty="0" smtClean="0"/>
              <a:t>: R&amp;D</a:t>
            </a:r>
            <a:r>
              <a:rPr lang="en-US" baseline="0" dirty="0" smtClean="0"/>
              <a:t> Innovations grants fund for ICT</a:t>
            </a:r>
            <a:endParaRPr lang="en-US" dirty="0" smtClean="0"/>
          </a:p>
          <a:p>
            <a:pPr lvl="0">
              <a:spcBef>
                <a:spcPts val="2400"/>
              </a:spcBef>
            </a:pPr>
            <a:r>
              <a:rPr lang="en-US" b="1" dirty="0" err="1" smtClean="0"/>
              <a:t>Creative</a:t>
            </a:r>
            <a:r>
              <a:rPr lang="en-US" b="1" baseline="0" dirty="0" err="1" smtClean="0"/>
              <a:t>Commons.Asia</a:t>
            </a:r>
            <a:r>
              <a:rPr lang="en-US" baseline="0" dirty="0" smtClean="0"/>
              <a:t>: Sharing &amp; Creative community</a:t>
            </a:r>
          </a:p>
          <a:p>
            <a:pPr lvl="0">
              <a:spcBef>
                <a:spcPts val="2400"/>
              </a:spcBef>
            </a:pPr>
            <a:r>
              <a:rPr lang="en-US" b="1" baseline="0" dirty="0" err="1" smtClean="0"/>
              <a:t>DSF.Asia</a:t>
            </a:r>
            <a:r>
              <a:rPr lang="en-US" baseline="0" dirty="0" smtClean="0"/>
              <a:t>: Digital Inclusion project grants fund</a:t>
            </a:r>
          </a:p>
          <a:p>
            <a:pPr lvl="0">
              <a:spcBef>
                <a:spcPts val="2400"/>
              </a:spcBef>
            </a:pPr>
            <a:r>
              <a:rPr lang="en-US" b="1" baseline="0" dirty="0" err="1" smtClean="0"/>
              <a:t>OSS.Asia</a:t>
            </a:r>
            <a:r>
              <a:rPr lang="en-US" baseline="0" dirty="0" smtClean="0"/>
              <a:t>: Regional Open Source Software platform</a:t>
            </a:r>
          </a:p>
          <a:p>
            <a:pPr lvl="0">
              <a:spcBef>
                <a:spcPts val="2400"/>
              </a:spcBef>
            </a:pPr>
            <a:r>
              <a:rPr lang="en-US" b="1" baseline="0" dirty="0" err="1" smtClean="0"/>
              <a:t>OLPC.Asia</a:t>
            </a:r>
            <a:r>
              <a:rPr lang="en-US" baseline="0" dirty="0" smtClean="0"/>
              <a:t>: One-Laptop-Per-Child Initiative in Asia</a:t>
            </a:r>
          </a:p>
          <a:p>
            <a:pPr lvl="0">
              <a:spcBef>
                <a:spcPts val="2400"/>
              </a:spcBef>
            </a:pPr>
            <a:r>
              <a:rPr lang="en-US" b="1" dirty="0" err="1" smtClean="0"/>
              <a:t>NetMission.Asia</a:t>
            </a:r>
            <a:r>
              <a:rPr lang="en-US" b="1" dirty="0" smtClean="0"/>
              <a:t>: </a:t>
            </a:r>
            <a:r>
              <a:rPr lang="en-US" dirty="0" smtClean="0"/>
              <a:t>Student Ambassadors on Digital Divide &amp; Internet Governance</a:t>
            </a:r>
            <a:endParaRPr lang="en-US" baseline="0" dirty="0" smtClean="0"/>
          </a:p>
        </p:txBody>
      </p:sp>
      <p:pic>
        <p:nvPicPr>
          <p:cNvPr id="1028" name="Picture 4"/>
          <p:cNvPicPr>
            <a:picLocks noChangeAspect="1" noChangeArrowheads="1"/>
          </p:cNvPicPr>
          <p:nvPr/>
        </p:nvPicPr>
        <p:blipFill>
          <a:blip r:embed="rId3" cstate="print"/>
          <a:srcRect/>
          <a:stretch>
            <a:fillRect/>
          </a:stretch>
        </p:blipFill>
        <p:spPr bwMode="auto">
          <a:xfrm>
            <a:off x="285720" y="598278"/>
            <a:ext cx="3430790" cy="2286016"/>
          </a:xfrm>
          <a:prstGeom prst="rect">
            <a:avLst/>
          </a:prstGeom>
          <a:ln>
            <a:noFill/>
          </a:ln>
          <a:effectLst>
            <a:outerShdw blurRad="292100" dist="139700" dir="2700000" algn="tl" rotWithShape="0">
              <a:srgbClr val="333333">
                <a:alpha val="65000"/>
              </a:srgbClr>
            </a:outerShdw>
          </a:effectLst>
        </p:spPr>
      </p:pic>
      <p:pic>
        <p:nvPicPr>
          <p:cNvPr id="1029" name="Picture 5"/>
          <p:cNvPicPr>
            <a:picLocks noChangeAspect="1" noChangeArrowheads="1"/>
          </p:cNvPicPr>
          <p:nvPr/>
        </p:nvPicPr>
        <p:blipFill>
          <a:blip r:embed="rId4" cstate="print"/>
          <a:srcRect/>
          <a:stretch>
            <a:fillRect/>
          </a:stretch>
        </p:blipFill>
        <p:spPr bwMode="auto">
          <a:xfrm>
            <a:off x="285720" y="1241220"/>
            <a:ext cx="3430789" cy="2286015"/>
          </a:xfrm>
          <a:prstGeom prst="rect">
            <a:avLst/>
          </a:prstGeom>
          <a:ln>
            <a:noFill/>
          </a:ln>
          <a:effectLst>
            <a:outerShdw blurRad="292100" dist="139700" dir="2700000" algn="tl" rotWithShape="0">
              <a:srgbClr val="333333">
                <a:alpha val="65000"/>
              </a:srgbClr>
            </a:outerShdw>
          </a:effectLst>
        </p:spPr>
      </p:pic>
      <p:pic>
        <p:nvPicPr>
          <p:cNvPr id="4" name="Picture 4"/>
          <p:cNvPicPr>
            <a:picLocks noChangeAspect="1" noChangeArrowheads="1"/>
          </p:cNvPicPr>
          <p:nvPr/>
        </p:nvPicPr>
        <p:blipFill>
          <a:blip r:embed="rId5" cstate="print"/>
          <a:srcRect/>
          <a:stretch>
            <a:fillRect/>
          </a:stretch>
        </p:blipFill>
        <p:spPr bwMode="auto">
          <a:xfrm>
            <a:off x="285720" y="2098476"/>
            <a:ext cx="3429024" cy="2284710"/>
          </a:xfrm>
          <a:prstGeom prst="rect">
            <a:avLst/>
          </a:prstGeom>
          <a:ln>
            <a:noFill/>
          </a:ln>
          <a:effectLst>
            <a:outerShdw blurRad="292100" dist="139700" dir="2700000" algn="tl" rotWithShape="0">
              <a:srgbClr val="333333">
                <a:alpha val="65000"/>
              </a:srgbClr>
            </a:outerShdw>
          </a:effectLst>
        </p:spPr>
      </p:pic>
      <p:pic>
        <p:nvPicPr>
          <p:cNvPr id="1031" name="Picture 7"/>
          <p:cNvPicPr>
            <a:picLocks noChangeAspect="1" noChangeArrowheads="1"/>
          </p:cNvPicPr>
          <p:nvPr/>
        </p:nvPicPr>
        <p:blipFill>
          <a:blip r:embed="rId6" cstate="print"/>
          <a:srcRect/>
          <a:stretch>
            <a:fillRect/>
          </a:stretch>
        </p:blipFill>
        <p:spPr bwMode="auto">
          <a:xfrm>
            <a:off x="285720" y="2741418"/>
            <a:ext cx="3430791" cy="2286016"/>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7" cstate="print"/>
          <a:srcRect/>
          <a:stretch>
            <a:fillRect/>
          </a:stretch>
        </p:blipFill>
        <p:spPr bwMode="auto">
          <a:xfrm>
            <a:off x="285720" y="3357562"/>
            <a:ext cx="3429023" cy="2241376"/>
          </a:xfrm>
          <a:prstGeom prst="rect">
            <a:avLst/>
          </a:prstGeom>
          <a:ln>
            <a:noFill/>
          </a:ln>
          <a:effectLst>
            <a:outerShdw blurRad="292100" dist="139700" dir="2700000" algn="tl" rotWithShape="0">
              <a:srgbClr val="333333">
                <a:alpha val="65000"/>
              </a:srgbClr>
            </a:outerShdw>
          </a:effectLst>
        </p:spPr>
      </p:pic>
      <p:pic>
        <p:nvPicPr>
          <p:cNvPr id="1026" name="Picture 2"/>
          <p:cNvPicPr>
            <a:picLocks noChangeAspect="1" noChangeArrowheads="1"/>
          </p:cNvPicPr>
          <p:nvPr/>
        </p:nvPicPr>
        <p:blipFill>
          <a:blip r:embed="rId8" cstate="print"/>
          <a:srcRect/>
          <a:stretch>
            <a:fillRect/>
          </a:stretch>
        </p:blipFill>
        <p:spPr bwMode="auto">
          <a:xfrm>
            <a:off x="285720" y="3990303"/>
            <a:ext cx="3429024" cy="2323015"/>
          </a:xfrm>
          <a:prstGeom prst="rect">
            <a:avLst/>
          </a:prstGeom>
          <a:ln>
            <a:noFill/>
          </a:ln>
          <a:effectLst>
            <a:outerShdw blurRad="292100" dist="139700" dir="2700000" algn="tl" rotWithShape="0">
              <a:srgbClr val="333333">
                <a:alpha val="65000"/>
              </a:srgbClr>
            </a:outerShdw>
          </a:effectLst>
        </p:spPr>
      </p:pic>
      <p:pic>
        <p:nvPicPr>
          <p:cNvPr id="5" name="Picture 2"/>
          <p:cNvPicPr>
            <a:picLocks noChangeAspect="1" noChangeArrowheads="1"/>
          </p:cNvPicPr>
          <p:nvPr/>
        </p:nvPicPr>
        <p:blipFill>
          <a:blip r:embed="rId9" cstate="print"/>
          <a:srcRect/>
          <a:stretch>
            <a:fillRect/>
          </a:stretch>
        </p:blipFill>
        <p:spPr bwMode="auto">
          <a:xfrm>
            <a:off x="285720" y="4572008"/>
            <a:ext cx="3448982" cy="2285992"/>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47" presetClass="entr" presetSubtype="0" fill="hold" nodeType="after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fade">
                                      <p:cBhvr>
                                        <p:cTn id="35" dur="1000"/>
                                        <p:tgtEl>
                                          <p:spTgt spid="1028"/>
                                        </p:tgtEl>
                                      </p:cBhvr>
                                    </p:animEffect>
                                    <p:anim calcmode="lin" valueType="num">
                                      <p:cBhvr>
                                        <p:cTn id="36" dur="1000" fill="hold"/>
                                        <p:tgtEl>
                                          <p:spTgt spid="1028"/>
                                        </p:tgtEl>
                                        <p:attrNameLst>
                                          <p:attrName>ppt_x</p:attrName>
                                        </p:attrNameLst>
                                      </p:cBhvr>
                                      <p:tavLst>
                                        <p:tav tm="0">
                                          <p:val>
                                            <p:strVal val="#ppt_x"/>
                                          </p:val>
                                        </p:tav>
                                        <p:tav tm="100000">
                                          <p:val>
                                            <p:strVal val="#ppt_x"/>
                                          </p:val>
                                        </p:tav>
                                      </p:tavLst>
                                    </p:anim>
                                    <p:anim calcmode="lin" valueType="num">
                                      <p:cBhvr>
                                        <p:cTn id="37" dur="1000" fill="hold"/>
                                        <p:tgtEl>
                                          <p:spTgt spid="1028"/>
                                        </p:tgtEl>
                                        <p:attrNameLst>
                                          <p:attrName>ppt_y</p:attrName>
                                        </p:attrNameLst>
                                      </p:cBhvr>
                                      <p:tavLst>
                                        <p:tav tm="0">
                                          <p:val>
                                            <p:strVal val="#ppt_y-.1"/>
                                          </p:val>
                                        </p:tav>
                                        <p:tav tm="100000">
                                          <p:val>
                                            <p:strVal val="#ppt_y"/>
                                          </p:val>
                                        </p:tav>
                                      </p:tavLst>
                                    </p:anim>
                                  </p:childTnLst>
                                </p:cTn>
                              </p:par>
                            </p:childTnLst>
                          </p:cTn>
                        </p:par>
                        <p:par>
                          <p:cTn id="38" fill="hold">
                            <p:stCondLst>
                              <p:cond delay="4500"/>
                            </p:stCondLst>
                            <p:childTnLst>
                              <p:par>
                                <p:cTn id="39" presetID="47" presetClass="entr" presetSubtype="0" fill="hold" nodeType="afterEffect">
                                  <p:stCondLst>
                                    <p:cond delay="0"/>
                                  </p:stCondLst>
                                  <p:childTnLst>
                                    <p:set>
                                      <p:cBhvr>
                                        <p:cTn id="40" dur="1" fill="hold">
                                          <p:stCondLst>
                                            <p:cond delay="0"/>
                                          </p:stCondLst>
                                        </p:cTn>
                                        <p:tgtEl>
                                          <p:spTgt spid="1029"/>
                                        </p:tgtEl>
                                        <p:attrNameLst>
                                          <p:attrName>style.visibility</p:attrName>
                                        </p:attrNameLst>
                                      </p:cBhvr>
                                      <p:to>
                                        <p:strVal val="visible"/>
                                      </p:to>
                                    </p:set>
                                    <p:animEffect transition="in" filter="fade">
                                      <p:cBhvr>
                                        <p:cTn id="41" dur="1000"/>
                                        <p:tgtEl>
                                          <p:spTgt spid="1029"/>
                                        </p:tgtEl>
                                      </p:cBhvr>
                                    </p:animEffect>
                                    <p:anim calcmode="lin" valueType="num">
                                      <p:cBhvr>
                                        <p:cTn id="42" dur="1000" fill="hold"/>
                                        <p:tgtEl>
                                          <p:spTgt spid="1029"/>
                                        </p:tgtEl>
                                        <p:attrNameLst>
                                          <p:attrName>ppt_x</p:attrName>
                                        </p:attrNameLst>
                                      </p:cBhvr>
                                      <p:tavLst>
                                        <p:tav tm="0">
                                          <p:val>
                                            <p:strVal val="#ppt_x"/>
                                          </p:val>
                                        </p:tav>
                                        <p:tav tm="100000">
                                          <p:val>
                                            <p:strVal val="#ppt_x"/>
                                          </p:val>
                                        </p:tav>
                                      </p:tavLst>
                                    </p:anim>
                                    <p:anim calcmode="lin" valueType="num">
                                      <p:cBhvr>
                                        <p:cTn id="43" dur="1000" fill="hold"/>
                                        <p:tgtEl>
                                          <p:spTgt spid="1029"/>
                                        </p:tgtEl>
                                        <p:attrNameLst>
                                          <p:attrName>ppt_y</p:attrName>
                                        </p:attrNameLst>
                                      </p:cBhvr>
                                      <p:tavLst>
                                        <p:tav tm="0">
                                          <p:val>
                                            <p:strVal val="#ppt_y-.1"/>
                                          </p:val>
                                        </p:tav>
                                        <p:tav tm="100000">
                                          <p:val>
                                            <p:strVal val="#ppt_y"/>
                                          </p:val>
                                        </p:tav>
                                      </p:tavLst>
                                    </p:anim>
                                  </p:childTnLst>
                                </p:cTn>
                              </p:par>
                            </p:childTnLst>
                          </p:cTn>
                        </p:par>
                        <p:par>
                          <p:cTn id="44" fill="hold">
                            <p:stCondLst>
                              <p:cond delay="5500"/>
                            </p:stCondLst>
                            <p:childTnLst>
                              <p:par>
                                <p:cTn id="45" presetID="47" presetClass="entr" presetSubtype="0" fill="hold"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1000"/>
                                        <p:tgtEl>
                                          <p:spTgt spid="4"/>
                                        </p:tgtEl>
                                      </p:cBhvr>
                                    </p:animEffect>
                                    <p:anim calcmode="lin" valueType="num">
                                      <p:cBhvr>
                                        <p:cTn id="48" dur="1000" fill="hold"/>
                                        <p:tgtEl>
                                          <p:spTgt spid="4"/>
                                        </p:tgtEl>
                                        <p:attrNameLst>
                                          <p:attrName>ppt_x</p:attrName>
                                        </p:attrNameLst>
                                      </p:cBhvr>
                                      <p:tavLst>
                                        <p:tav tm="0">
                                          <p:val>
                                            <p:strVal val="#ppt_x"/>
                                          </p:val>
                                        </p:tav>
                                        <p:tav tm="100000">
                                          <p:val>
                                            <p:strVal val="#ppt_x"/>
                                          </p:val>
                                        </p:tav>
                                      </p:tavLst>
                                    </p:anim>
                                    <p:anim calcmode="lin" valueType="num">
                                      <p:cBhvr>
                                        <p:cTn id="49" dur="1000" fill="hold"/>
                                        <p:tgtEl>
                                          <p:spTgt spid="4"/>
                                        </p:tgtEl>
                                        <p:attrNameLst>
                                          <p:attrName>ppt_y</p:attrName>
                                        </p:attrNameLst>
                                      </p:cBhvr>
                                      <p:tavLst>
                                        <p:tav tm="0">
                                          <p:val>
                                            <p:strVal val="#ppt_y-.1"/>
                                          </p:val>
                                        </p:tav>
                                        <p:tav tm="100000">
                                          <p:val>
                                            <p:strVal val="#ppt_y"/>
                                          </p:val>
                                        </p:tav>
                                      </p:tavLst>
                                    </p:anim>
                                  </p:childTnLst>
                                </p:cTn>
                              </p:par>
                            </p:childTnLst>
                          </p:cTn>
                        </p:par>
                        <p:par>
                          <p:cTn id="50" fill="hold">
                            <p:stCondLst>
                              <p:cond delay="6500"/>
                            </p:stCondLst>
                            <p:childTnLst>
                              <p:par>
                                <p:cTn id="51" presetID="47" presetClass="entr" presetSubtype="0" fill="hold" nodeType="afterEffect">
                                  <p:stCondLst>
                                    <p:cond delay="0"/>
                                  </p:stCondLst>
                                  <p:childTnLst>
                                    <p:set>
                                      <p:cBhvr>
                                        <p:cTn id="52" dur="1" fill="hold">
                                          <p:stCondLst>
                                            <p:cond delay="0"/>
                                          </p:stCondLst>
                                        </p:cTn>
                                        <p:tgtEl>
                                          <p:spTgt spid="1031"/>
                                        </p:tgtEl>
                                        <p:attrNameLst>
                                          <p:attrName>style.visibility</p:attrName>
                                        </p:attrNameLst>
                                      </p:cBhvr>
                                      <p:to>
                                        <p:strVal val="visible"/>
                                      </p:to>
                                    </p:set>
                                    <p:animEffect transition="in" filter="fade">
                                      <p:cBhvr>
                                        <p:cTn id="53" dur="1000"/>
                                        <p:tgtEl>
                                          <p:spTgt spid="1031"/>
                                        </p:tgtEl>
                                      </p:cBhvr>
                                    </p:animEffect>
                                    <p:anim calcmode="lin" valueType="num">
                                      <p:cBhvr>
                                        <p:cTn id="54" dur="1000" fill="hold"/>
                                        <p:tgtEl>
                                          <p:spTgt spid="1031"/>
                                        </p:tgtEl>
                                        <p:attrNameLst>
                                          <p:attrName>ppt_x</p:attrName>
                                        </p:attrNameLst>
                                      </p:cBhvr>
                                      <p:tavLst>
                                        <p:tav tm="0">
                                          <p:val>
                                            <p:strVal val="#ppt_x"/>
                                          </p:val>
                                        </p:tav>
                                        <p:tav tm="100000">
                                          <p:val>
                                            <p:strVal val="#ppt_x"/>
                                          </p:val>
                                        </p:tav>
                                      </p:tavLst>
                                    </p:anim>
                                    <p:anim calcmode="lin" valueType="num">
                                      <p:cBhvr>
                                        <p:cTn id="55" dur="1000" fill="hold"/>
                                        <p:tgtEl>
                                          <p:spTgt spid="1031"/>
                                        </p:tgtEl>
                                        <p:attrNameLst>
                                          <p:attrName>ppt_y</p:attrName>
                                        </p:attrNameLst>
                                      </p:cBhvr>
                                      <p:tavLst>
                                        <p:tav tm="0">
                                          <p:val>
                                            <p:strVal val="#ppt_y-.1"/>
                                          </p:val>
                                        </p:tav>
                                        <p:tav tm="100000">
                                          <p:val>
                                            <p:strVal val="#ppt_y"/>
                                          </p:val>
                                        </p:tav>
                                      </p:tavLst>
                                    </p:anim>
                                  </p:childTnLst>
                                </p:cTn>
                              </p:par>
                            </p:childTnLst>
                          </p:cTn>
                        </p:par>
                        <p:par>
                          <p:cTn id="56" fill="hold">
                            <p:stCondLst>
                              <p:cond delay="7500"/>
                            </p:stCondLst>
                            <p:childTnLst>
                              <p:par>
                                <p:cTn id="57" presetID="47" presetClass="entr" presetSubtype="0" fill="hold" nodeType="afterEffect">
                                  <p:stCondLst>
                                    <p:cond delay="0"/>
                                  </p:stCondLst>
                                  <p:childTnLst>
                                    <p:set>
                                      <p:cBhvr>
                                        <p:cTn id="58" dur="1" fill="hold">
                                          <p:stCondLst>
                                            <p:cond delay="0"/>
                                          </p:stCondLst>
                                        </p:cTn>
                                        <p:tgtEl>
                                          <p:spTgt spid="1027"/>
                                        </p:tgtEl>
                                        <p:attrNameLst>
                                          <p:attrName>style.visibility</p:attrName>
                                        </p:attrNameLst>
                                      </p:cBhvr>
                                      <p:to>
                                        <p:strVal val="visible"/>
                                      </p:to>
                                    </p:set>
                                    <p:animEffect transition="in" filter="fade">
                                      <p:cBhvr>
                                        <p:cTn id="59" dur="1000"/>
                                        <p:tgtEl>
                                          <p:spTgt spid="1027"/>
                                        </p:tgtEl>
                                      </p:cBhvr>
                                    </p:animEffect>
                                    <p:anim calcmode="lin" valueType="num">
                                      <p:cBhvr>
                                        <p:cTn id="60" dur="1000" fill="hold"/>
                                        <p:tgtEl>
                                          <p:spTgt spid="1027"/>
                                        </p:tgtEl>
                                        <p:attrNameLst>
                                          <p:attrName>ppt_x</p:attrName>
                                        </p:attrNameLst>
                                      </p:cBhvr>
                                      <p:tavLst>
                                        <p:tav tm="0">
                                          <p:val>
                                            <p:strVal val="#ppt_x"/>
                                          </p:val>
                                        </p:tav>
                                        <p:tav tm="100000">
                                          <p:val>
                                            <p:strVal val="#ppt_x"/>
                                          </p:val>
                                        </p:tav>
                                      </p:tavLst>
                                    </p:anim>
                                    <p:anim calcmode="lin" valueType="num">
                                      <p:cBhvr>
                                        <p:cTn id="61" dur="1000" fill="hold"/>
                                        <p:tgtEl>
                                          <p:spTgt spid="1027"/>
                                        </p:tgtEl>
                                        <p:attrNameLst>
                                          <p:attrName>ppt_y</p:attrName>
                                        </p:attrNameLst>
                                      </p:cBhvr>
                                      <p:tavLst>
                                        <p:tav tm="0">
                                          <p:val>
                                            <p:strVal val="#ppt_y-.1"/>
                                          </p:val>
                                        </p:tav>
                                        <p:tav tm="100000">
                                          <p:val>
                                            <p:strVal val="#ppt_y"/>
                                          </p:val>
                                        </p:tav>
                                      </p:tavLst>
                                    </p:anim>
                                  </p:childTnLst>
                                </p:cTn>
                              </p:par>
                            </p:childTnLst>
                          </p:cTn>
                        </p:par>
                        <p:par>
                          <p:cTn id="62" fill="hold">
                            <p:stCondLst>
                              <p:cond delay="8500"/>
                            </p:stCondLst>
                            <p:childTnLst>
                              <p:par>
                                <p:cTn id="63" presetID="47" presetClass="entr" presetSubtype="0" fill="hold" nodeType="afterEffect">
                                  <p:stCondLst>
                                    <p:cond delay="0"/>
                                  </p:stCondLst>
                                  <p:childTnLst>
                                    <p:set>
                                      <p:cBhvr>
                                        <p:cTn id="64" dur="1" fill="hold">
                                          <p:stCondLst>
                                            <p:cond delay="0"/>
                                          </p:stCondLst>
                                        </p:cTn>
                                        <p:tgtEl>
                                          <p:spTgt spid="1026"/>
                                        </p:tgtEl>
                                        <p:attrNameLst>
                                          <p:attrName>style.visibility</p:attrName>
                                        </p:attrNameLst>
                                      </p:cBhvr>
                                      <p:to>
                                        <p:strVal val="visible"/>
                                      </p:to>
                                    </p:set>
                                    <p:animEffect transition="in" filter="fade">
                                      <p:cBhvr>
                                        <p:cTn id="65" dur="1000"/>
                                        <p:tgtEl>
                                          <p:spTgt spid="1026"/>
                                        </p:tgtEl>
                                      </p:cBhvr>
                                    </p:animEffect>
                                    <p:anim calcmode="lin" valueType="num">
                                      <p:cBhvr>
                                        <p:cTn id="66" dur="1000" fill="hold"/>
                                        <p:tgtEl>
                                          <p:spTgt spid="1026"/>
                                        </p:tgtEl>
                                        <p:attrNameLst>
                                          <p:attrName>ppt_x</p:attrName>
                                        </p:attrNameLst>
                                      </p:cBhvr>
                                      <p:tavLst>
                                        <p:tav tm="0">
                                          <p:val>
                                            <p:strVal val="#ppt_x"/>
                                          </p:val>
                                        </p:tav>
                                        <p:tav tm="100000">
                                          <p:val>
                                            <p:strVal val="#ppt_x"/>
                                          </p:val>
                                        </p:tav>
                                      </p:tavLst>
                                    </p:anim>
                                    <p:anim calcmode="lin" valueType="num">
                                      <p:cBhvr>
                                        <p:cTn id="67" dur="1000" fill="hold"/>
                                        <p:tgtEl>
                                          <p:spTgt spid="1026"/>
                                        </p:tgtEl>
                                        <p:attrNameLst>
                                          <p:attrName>ppt_y</p:attrName>
                                        </p:attrNameLst>
                                      </p:cBhvr>
                                      <p:tavLst>
                                        <p:tav tm="0">
                                          <p:val>
                                            <p:strVal val="#ppt_y-.1"/>
                                          </p:val>
                                        </p:tav>
                                        <p:tav tm="100000">
                                          <p:val>
                                            <p:strVal val="#ppt_y"/>
                                          </p:val>
                                        </p:tav>
                                      </p:tavLst>
                                    </p:anim>
                                  </p:childTnLst>
                                </p:cTn>
                              </p:par>
                            </p:childTnLst>
                          </p:cTn>
                        </p:par>
                        <p:par>
                          <p:cTn id="68" fill="hold">
                            <p:stCondLst>
                              <p:cond delay="9500"/>
                            </p:stCondLst>
                            <p:childTnLst>
                              <p:par>
                                <p:cTn id="69" presetID="47" presetClass="entr" presetSubtype="0" fill="hold" nodeType="after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fade">
                                      <p:cBhvr>
                                        <p:cTn id="71" dur="1000"/>
                                        <p:tgtEl>
                                          <p:spTgt spid="5"/>
                                        </p:tgtEl>
                                      </p:cBhvr>
                                    </p:animEffect>
                                    <p:anim calcmode="lin" valueType="num">
                                      <p:cBhvr>
                                        <p:cTn id="72" dur="1000" fill="hold"/>
                                        <p:tgtEl>
                                          <p:spTgt spid="5"/>
                                        </p:tgtEl>
                                        <p:attrNameLst>
                                          <p:attrName>ppt_x</p:attrName>
                                        </p:attrNameLst>
                                      </p:cBhvr>
                                      <p:tavLst>
                                        <p:tav tm="0">
                                          <p:val>
                                            <p:strVal val="#ppt_x"/>
                                          </p:val>
                                        </p:tav>
                                        <p:tav tm="100000">
                                          <p:val>
                                            <p:strVal val="#ppt_x"/>
                                          </p:val>
                                        </p:tav>
                                      </p:tavLst>
                                    </p:anim>
                                    <p:anim calcmode="lin" valueType="num">
                                      <p:cBhvr>
                                        <p:cTn id="7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4290"/>
            <a:ext cx="8229600" cy="1296974"/>
          </a:xfrm>
        </p:spPr>
        <p:txBody>
          <a:bodyPr/>
          <a:lstStyle/>
          <a:p>
            <a:r>
              <a:rPr lang="en-US" dirty="0" smtClean="0"/>
              <a:t>Emerging Models (beyond direct cash funding and/or sponsorship)</a:t>
            </a:r>
            <a:endParaRPr lang="en-CA" dirty="0"/>
          </a:p>
        </p:txBody>
      </p:sp>
      <p:sp>
        <p:nvSpPr>
          <p:cNvPr id="3" name="Content Placeholder 2"/>
          <p:cNvSpPr>
            <a:spLocks noGrp="1"/>
          </p:cNvSpPr>
          <p:nvPr>
            <p:ph idx="1"/>
          </p:nvPr>
        </p:nvSpPr>
        <p:spPr>
          <a:xfrm>
            <a:off x="457200" y="1500174"/>
            <a:ext cx="8686800" cy="5357826"/>
          </a:xfrm>
        </p:spPr>
        <p:txBody>
          <a:bodyPr>
            <a:normAutofit/>
          </a:bodyPr>
          <a:lstStyle/>
          <a:p>
            <a:r>
              <a:rPr lang="en-US" b="1" dirty="0" smtClean="0"/>
              <a:t>Administrative Support &amp; Project Mgt</a:t>
            </a:r>
          </a:p>
          <a:p>
            <a:pPr lvl="1"/>
            <a:r>
              <a:rPr lang="en-US" dirty="0" smtClean="0"/>
              <a:t>Webmaster / Secretariat / etc.</a:t>
            </a:r>
          </a:p>
          <a:p>
            <a:pPr lvl="1"/>
            <a:r>
              <a:rPr lang="en-US" dirty="0" smtClean="0"/>
              <a:t>Joint Presentation of Special Events</a:t>
            </a:r>
          </a:p>
          <a:p>
            <a:pPr lvl="3"/>
            <a:endParaRPr lang="en-US" dirty="0" smtClean="0"/>
          </a:p>
          <a:p>
            <a:r>
              <a:rPr lang="en-US" b="1" dirty="0" smtClean="0"/>
              <a:t>Self Sustainability</a:t>
            </a:r>
          </a:p>
          <a:p>
            <a:pPr lvl="1"/>
            <a:r>
              <a:rPr lang="en-US" dirty="0" smtClean="0"/>
              <a:t>New projects emerging out of core event/project</a:t>
            </a:r>
          </a:p>
          <a:p>
            <a:pPr lvl="1"/>
            <a:r>
              <a:rPr lang="en-US" dirty="0" smtClean="0"/>
              <a:t>Attracting additional sponsors</a:t>
            </a:r>
          </a:p>
          <a:p>
            <a:pPr lvl="3"/>
            <a:endParaRPr lang="en-US" dirty="0" smtClean="0"/>
          </a:p>
          <a:p>
            <a:r>
              <a:rPr lang="en-US" b="1" dirty="0" smtClean="0"/>
              <a:t>Cost Recovery Model</a:t>
            </a:r>
          </a:p>
          <a:p>
            <a:pPr lvl="1"/>
            <a:r>
              <a:rPr lang="en-US" dirty="0" smtClean="0"/>
              <a:t>Cash Flow Support to Facilitate Projects</a:t>
            </a:r>
          </a:p>
          <a:p>
            <a:pPr lvl="1"/>
            <a:r>
              <a:rPr lang="en-US" dirty="0" smtClean="0"/>
              <a:t>Convertible Loans (unrecovered loans </a:t>
            </a:r>
            <a:r>
              <a:rPr lang="en-US" dirty="0" smtClean="0">
                <a:sym typeface="Wingdings" pitchFamily="2" charset="2"/>
              </a:rPr>
              <a:t> sponsorship)</a:t>
            </a:r>
            <a:endParaRPr lang="en-US" dirty="0" smtClean="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500"/>
                                        <p:tgtEl>
                                          <p:spTgt spid="3">
                                            <p:txEl>
                                              <p:pRg st="4" end="4"/>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500"/>
                                        <p:tgtEl>
                                          <p:spTgt spid="3">
                                            <p:txEl>
                                              <p:pRg st="5" end="5"/>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fade">
                                      <p:cBhvr>
                                        <p:cTn id="24" dur="500"/>
                                        <p:tgtEl>
                                          <p:spTgt spid="3">
                                            <p:txEl>
                                              <p:pRg st="6" end="6"/>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animEffect transition="in" filter="fade">
                                      <p:cBhvr>
                                        <p:cTn id="32" dur="500"/>
                                        <p:tgtEl>
                                          <p:spTgt spid="3">
                                            <p:txEl>
                                              <p:pRg st="9" end="9"/>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animEffect transition="in" filter="fade">
                                      <p:cBhvr>
                                        <p:cTn id="35"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CA" dirty="0"/>
          </a:p>
        </p:txBody>
      </p:sp>
      <p:sp>
        <p:nvSpPr>
          <p:cNvPr id="3" name="Content Placeholder 2"/>
          <p:cNvSpPr>
            <a:spLocks noGrp="1"/>
          </p:cNvSpPr>
          <p:nvPr>
            <p:ph idx="1"/>
          </p:nvPr>
        </p:nvSpPr>
        <p:spPr/>
        <p:txBody>
          <a:bodyPr/>
          <a:lstStyle/>
          <a:p>
            <a:r>
              <a:rPr lang="en-US" dirty="0" smtClean="0">
                <a:solidFill>
                  <a:schemeClr val="bg1">
                    <a:lumMod val="85000"/>
                  </a:schemeClr>
                </a:solidFill>
              </a:rPr>
              <a:t>Review of DotAsia in 2009</a:t>
            </a:r>
          </a:p>
          <a:p>
            <a:r>
              <a:rPr lang="en-US" dirty="0" smtClean="0">
                <a:solidFill>
                  <a:schemeClr val="bg1">
                    <a:lumMod val="85000"/>
                  </a:schemeClr>
                </a:solidFill>
              </a:rPr>
              <a:t>Update from </a:t>
            </a:r>
            <a:r>
              <a:rPr lang="en-US" dirty="0" err="1" smtClean="0">
                <a:solidFill>
                  <a:schemeClr val="bg1">
                    <a:lumMod val="85000"/>
                  </a:schemeClr>
                </a:solidFill>
              </a:rPr>
              <a:t>Afilias</a:t>
            </a:r>
            <a:r>
              <a:rPr lang="en-US" dirty="0" smtClean="0">
                <a:solidFill>
                  <a:schemeClr val="bg1">
                    <a:lumMod val="85000"/>
                  </a:schemeClr>
                </a:solidFill>
              </a:rPr>
              <a:t> (Technology Partner)</a:t>
            </a:r>
          </a:p>
          <a:p>
            <a:r>
              <a:rPr lang="en-US" dirty="0" smtClean="0">
                <a:solidFill>
                  <a:schemeClr val="bg1">
                    <a:lumMod val="85000"/>
                  </a:schemeClr>
                </a:solidFill>
              </a:rPr>
              <a:t>Audited Financial Report</a:t>
            </a:r>
          </a:p>
          <a:p>
            <a:pPr lvl="1"/>
            <a:r>
              <a:rPr lang="en-US" dirty="0" smtClean="0">
                <a:solidFill>
                  <a:schemeClr val="bg1">
                    <a:lumMod val="85000"/>
                  </a:schemeClr>
                </a:solidFill>
              </a:rPr>
              <a:t>Fiscal Year: Oct 2008 – Sep 2009</a:t>
            </a:r>
          </a:p>
          <a:p>
            <a:r>
              <a:rPr lang="en-US" dirty="0" smtClean="0">
                <a:solidFill>
                  <a:schemeClr val="bg1">
                    <a:lumMod val="85000"/>
                  </a:schemeClr>
                </a:solidFill>
              </a:rPr>
              <a:t>Community Development &amp; Contributions</a:t>
            </a:r>
          </a:p>
          <a:p>
            <a:r>
              <a:rPr lang="en-US" dirty="0" smtClean="0"/>
              <a:t>Strategic &amp; Operational Plans</a:t>
            </a:r>
          </a:p>
          <a:p>
            <a:r>
              <a:rPr lang="en-US" dirty="0" smtClean="0">
                <a:solidFill>
                  <a:schemeClr val="bg1">
                    <a:lumMod val="75000"/>
                  </a:schemeClr>
                </a:solidFill>
              </a:rPr>
              <a:t>Member Resolutions</a:t>
            </a:r>
          </a:p>
          <a:p>
            <a:r>
              <a:rPr lang="en-US" dirty="0" smtClean="0">
                <a:solidFill>
                  <a:schemeClr val="bg1">
                    <a:lumMod val="75000"/>
                  </a:schemeClr>
                </a:solidFill>
              </a:rPr>
              <a:t>Open Discussion </a:t>
            </a:r>
          </a:p>
          <a:p>
            <a:r>
              <a:rPr lang="en-US" dirty="0" smtClean="0">
                <a:solidFill>
                  <a:schemeClr val="bg1">
                    <a:lumMod val="75000"/>
                  </a:schemeClr>
                </a:solidFill>
              </a:rPr>
              <a:t>Joint AP* Dinner</a:t>
            </a:r>
            <a:endParaRPr lang="en-CA" dirty="0">
              <a:solidFill>
                <a:schemeClr val="bg1">
                  <a:lumMod val="75000"/>
                </a:schemeClr>
              </a:solidFill>
            </a:endParaRPr>
          </a:p>
        </p:txBody>
      </p:sp>
    </p:spTree>
  </p:cSld>
  <p:clrMapOvr>
    <a:masterClrMapping/>
  </p:clrMapOvr>
  <p:transition>
    <p:fade thruBlk="1"/>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1571612"/>
            <a:ext cx="9144000" cy="5286388"/>
          </a:xfrm>
          <a:prstGeom prst="rect">
            <a:avLst/>
          </a:prstGeom>
          <a:solidFill>
            <a:srgbClr val="FFFFFF">
              <a:alpha val="1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098" name="Picture 2"/>
          <p:cNvPicPr>
            <a:picLocks noChangeAspect="1" noChangeArrowheads="1"/>
          </p:cNvPicPr>
          <p:nvPr/>
        </p:nvPicPr>
        <p:blipFill>
          <a:blip r:embed="rId2" cstate="print">
            <a:clrChange>
              <a:clrFrom>
                <a:srgbClr val="231F20"/>
              </a:clrFrom>
              <a:clrTo>
                <a:srgbClr val="231F20">
                  <a:alpha val="0"/>
                </a:srgbClr>
              </a:clrTo>
            </a:clrChange>
          </a:blip>
          <a:srcRect r="3465" b="9482"/>
          <a:stretch>
            <a:fillRect/>
          </a:stretch>
        </p:blipFill>
        <p:spPr bwMode="auto">
          <a:xfrm>
            <a:off x="2000232" y="0"/>
            <a:ext cx="4864514" cy="1571612"/>
          </a:xfrm>
          <a:prstGeom prst="rect">
            <a:avLst/>
          </a:prstGeom>
          <a:noFill/>
          <a:ln w="9525">
            <a:noFill/>
            <a:miter lim="800000"/>
            <a:headEnd/>
            <a:tailEnd/>
          </a:ln>
          <a:effectLst/>
        </p:spPr>
      </p:pic>
      <p:sp>
        <p:nvSpPr>
          <p:cNvPr id="5" name="Content Placeholder 4"/>
          <p:cNvSpPr>
            <a:spLocks noGrp="1"/>
          </p:cNvSpPr>
          <p:nvPr>
            <p:ph idx="1"/>
          </p:nvPr>
        </p:nvSpPr>
        <p:spPr>
          <a:xfrm>
            <a:off x="457200" y="1643050"/>
            <a:ext cx="8686800" cy="5214950"/>
          </a:xfrm>
        </p:spPr>
        <p:txBody>
          <a:bodyPr>
            <a:normAutofit lnSpcReduction="10000"/>
          </a:bodyPr>
          <a:lstStyle/>
          <a:p>
            <a:r>
              <a:rPr lang="en-US" dirty="0" smtClean="0"/>
              <a:t>Not-for-profit Organization</a:t>
            </a:r>
          </a:p>
          <a:p>
            <a:r>
              <a:rPr lang="en-US" b="1" dirty="0" smtClean="0"/>
              <a:t>Core Mandate of DotAsia: Promote </a:t>
            </a:r>
            <a:r>
              <a:rPr lang="en-US" b="1" dirty="0" smtClean="0">
                <a:solidFill>
                  <a:srgbClr val="00B0F0"/>
                </a:solidFill>
              </a:rPr>
              <a:t>Internet Development &amp; Adoption in Asia</a:t>
            </a:r>
          </a:p>
          <a:p>
            <a:pPr lvl="1"/>
            <a:r>
              <a:rPr lang="en-US" dirty="0" smtClean="0"/>
              <a:t>Digital Divide (Digital Inclusion)</a:t>
            </a:r>
          </a:p>
          <a:p>
            <a:pPr lvl="1"/>
            <a:r>
              <a:rPr lang="en-US" dirty="0" smtClean="0"/>
              <a:t>Education</a:t>
            </a:r>
          </a:p>
          <a:p>
            <a:pPr lvl="1"/>
            <a:r>
              <a:rPr lang="en-US" dirty="0" smtClean="0"/>
              <a:t>Research &amp; Development</a:t>
            </a:r>
          </a:p>
          <a:p>
            <a:pPr lvl="3"/>
            <a:endParaRPr lang="en-US" dirty="0" smtClean="0"/>
          </a:p>
          <a:p>
            <a:r>
              <a:rPr lang="en-US" b="1" dirty="0" smtClean="0"/>
              <a:t>Success of “.Asia” domain critical to success of DotAsia Organisation</a:t>
            </a:r>
          </a:p>
          <a:p>
            <a:pPr lvl="1"/>
            <a:r>
              <a:rPr lang="en-US" dirty="0" smtClean="0">
                <a:solidFill>
                  <a:srgbClr val="00B0F0"/>
                </a:solidFill>
              </a:rPr>
              <a:t>Core source of income</a:t>
            </a:r>
          </a:p>
          <a:p>
            <a:pPr lvl="1"/>
            <a:r>
              <a:rPr lang="en-US" dirty="0" smtClean="0">
                <a:solidFill>
                  <a:srgbClr val="00B0F0"/>
                </a:solidFill>
              </a:rPr>
              <a:t>Awareness and brand</a:t>
            </a:r>
          </a:p>
          <a:p>
            <a:endParaRPr lang="en-CA"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5">
                                            <p:txEl>
                                              <p:pRg st="2" end="2"/>
                                            </p:txEl>
                                          </p:spTgt>
                                        </p:tgtEl>
                                        <p:attrNameLst>
                                          <p:attrName>style.visibility</p:attrName>
                                        </p:attrNameLst>
                                      </p:cBhvr>
                                      <p:to>
                                        <p:strVal val="visible"/>
                                      </p:to>
                                    </p:set>
                                    <p:animEffect transition="in" filter="fade">
                                      <p:cBhvr>
                                        <p:cTn id="14" dur="500"/>
                                        <p:tgtEl>
                                          <p:spTgt spid="5">
                                            <p:txEl>
                                              <p:pRg st="2" end="2"/>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animEffect transition="in" filter="fade">
                                      <p:cBhvr>
                                        <p:cTn id="17" dur="500"/>
                                        <p:tgtEl>
                                          <p:spTgt spid="5">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5">
                                            <p:txEl>
                                              <p:pRg st="4" end="4"/>
                                            </p:txEl>
                                          </p:spTgt>
                                        </p:tgtEl>
                                        <p:attrNameLst>
                                          <p:attrName>style.visibility</p:attrName>
                                        </p:attrNameLst>
                                      </p:cBhvr>
                                      <p:to>
                                        <p:strVal val="visible"/>
                                      </p:to>
                                    </p:set>
                                    <p:animEffect transition="in" filter="fade">
                                      <p:cBhvr>
                                        <p:cTn id="20" dur="500"/>
                                        <p:tgtEl>
                                          <p:spTgt spid="5">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fade">
                                      <p:cBhvr>
                                        <p:cTn id="25" dur="500"/>
                                        <p:tgtEl>
                                          <p:spTgt spid="5">
                                            <p:txEl>
                                              <p:pRg st="6" end="6"/>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fade">
                                      <p:cBhvr>
                                        <p:cTn id="28" dur="500"/>
                                        <p:tgtEl>
                                          <p:spTgt spid="5">
                                            <p:txEl>
                                              <p:pRg st="7" end="7"/>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fade">
                                      <p:cBhvr>
                                        <p:cTn id="31" dur="500"/>
                                        <p:tgtEl>
                                          <p:spTgt spid="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Every .Asia Domain Contributes to Internet Development in the Region</a:t>
            </a:r>
            <a:endParaRPr lang="en-CA" dirty="0"/>
          </a:p>
        </p:txBody>
      </p:sp>
      <p:sp>
        <p:nvSpPr>
          <p:cNvPr id="3" name="Text Placeholder 2"/>
          <p:cNvSpPr>
            <a:spLocks noGrp="1"/>
          </p:cNvSpPr>
          <p:nvPr>
            <p:ph type="body" idx="1"/>
          </p:nvPr>
        </p:nvSpPr>
        <p:spPr/>
        <p:txBody>
          <a:bodyPr/>
          <a:lstStyle/>
          <a:p>
            <a:endParaRPr lang="en-CA"/>
          </a:p>
        </p:txBody>
      </p:sp>
    </p:spTree>
  </p:cSld>
  <p:clrMapOvr>
    <a:masterClrMapping/>
  </p:clrMapOvr>
  <p:transition>
    <p:fade thruBlk="1"/>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Launching </a:t>
            </a:r>
            <a:r>
              <a:rPr lang="en-US" dirty="0" err="1" smtClean="0"/>
              <a:t>IDN.Asia</a:t>
            </a:r>
            <a:endParaRPr lang="en-CA" dirty="0"/>
          </a:p>
        </p:txBody>
      </p:sp>
      <p:sp>
        <p:nvSpPr>
          <p:cNvPr id="3" name="Content Placeholder 2"/>
          <p:cNvSpPr>
            <a:spLocks noGrp="1"/>
          </p:cNvSpPr>
          <p:nvPr>
            <p:ph idx="1"/>
          </p:nvPr>
        </p:nvSpPr>
        <p:spPr/>
        <p:txBody>
          <a:bodyPr/>
          <a:lstStyle/>
          <a:p>
            <a:r>
              <a:rPr lang="en-US" dirty="0" smtClean="0"/>
              <a:t>Sunrise Policies Posted Dec 2009</a:t>
            </a:r>
          </a:p>
          <a:p>
            <a:pPr lvl="1"/>
            <a:r>
              <a:rPr lang="en-US" dirty="0" smtClean="0"/>
              <a:t>Multi-phased launch process</a:t>
            </a:r>
          </a:p>
          <a:p>
            <a:r>
              <a:rPr lang="en-US" dirty="0" smtClean="0"/>
              <a:t>Estimated </a:t>
            </a:r>
            <a:r>
              <a:rPr lang="en-US" dirty="0" smtClean="0"/>
              <a:t>Timeline:</a:t>
            </a:r>
          </a:p>
          <a:p>
            <a:pPr lvl="1"/>
            <a:r>
              <a:rPr lang="en-US" dirty="0" smtClean="0"/>
              <a:t>Q12010</a:t>
            </a:r>
            <a:r>
              <a:rPr lang="en-US" dirty="0" smtClean="0"/>
              <a:t>: Finalization of </a:t>
            </a:r>
            <a:r>
              <a:rPr lang="en-US" dirty="0" smtClean="0"/>
              <a:t>Sunrise/Launch Policies</a:t>
            </a:r>
          </a:p>
          <a:p>
            <a:pPr lvl="1"/>
            <a:r>
              <a:rPr lang="en-US" dirty="0" smtClean="0"/>
              <a:t>Q2/Q32010: Finalization of Language Policies</a:t>
            </a:r>
            <a:endParaRPr lang="en-US" dirty="0" smtClean="0"/>
          </a:p>
          <a:p>
            <a:pPr lvl="1"/>
            <a:r>
              <a:rPr lang="en-US" dirty="0" smtClean="0"/>
              <a:t>Q3</a:t>
            </a:r>
            <a:r>
              <a:rPr lang="en-US" dirty="0" smtClean="0"/>
              <a:t>2010</a:t>
            </a:r>
            <a:r>
              <a:rPr lang="en-US" dirty="0" smtClean="0"/>
              <a:t>: Pioneer Phase</a:t>
            </a:r>
          </a:p>
          <a:p>
            <a:pPr lvl="1"/>
            <a:r>
              <a:rPr lang="en-US" dirty="0" smtClean="0"/>
              <a:t>Q42010 : </a:t>
            </a:r>
            <a:r>
              <a:rPr lang="en-US" dirty="0" smtClean="0"/>
              <a:t>Sunrise</a:t>
            </a:r>
          </a:p>
          <a:p>
            <a:pPr lvl="1"/>
            <a:r>
              <a:rPr lang="en-US" dirty="0" smtClean="0"/>
              <a:t>Q12011</a:t>
            </a:r>
            <a:r>
              <a:rPr lang="en-US" dirty="0" smtClean="0"/>
              <a:t>: </a:t>
            </a:r>
            <a:r>
              <a:rPr lang="en-US" dirty="0" err="1" smtClean="0"/>
              <a:t>Landrush</a:t>
            </a:r>
            <a:endParaRPr lang="en-US" dirty="0" smtClean="0"/>
          </a:p>
          <a:p>
            <a:pPr lvl="1"/>
            <a:r>
              <a:rPr lang="en-US" dirty="0" smtClean="0"/>
              <a:t>Q22011</a:t>
            </a:r>
            <a:r>
              <a:rPr lang="en-US" dirty="0" smtClean="0"/>
              <a:t>: Go Live</a:t>
            </a:r>
            <a:endParaRPr lang="en-CA" dirty="0"/>
          </a:p>
        </p:txBody>
      </p:sp>
    </p:spTree>
  </p:cSld>
  <p:clrMapOvr>
    <a:masterClrMapping/>
  </p:clrMapOvr>
  <p:transition>
    <p:fade thruBlk="1"/>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Highlights of Proposed Policies</a:t>
            </a:r>
            <a:endParaRPr lang="en-CA" dirty="0"/>
          </a:p>
        </p:txBody>
      </p:sp>
      <p:sp>
        <p:nvSpPr>
          <p:cNvPr id="3" name="Content Placeholder 2"/>
          <p:cNvSpPr>
            <a:spLocks noGrp="1"/>
          </p:cNvSpPr>
          <p:nvPr>
            <p:ph idx="1"/>
          </p:nvPr>
        </p:nvSpPr>
        <p:spPr/>
        <p:txBody>
          <a:bodyPr/>
          <a:lstStyle/>
          <a:p>
            <a:r>
              <a:rPr lang="en-US" dirty="0" smtClean="0"/>
              <a:t>Similar to launch of ASCII .Asia</a:t>
            </a:r>
          </a:p>
          <a:p>
            <a:pPr lvl="1"/>
            <a:r>
              <a:rPr lang="en-US" dirty="0" smtClean="0"/>
              <a:t>Simplified Sunrise process</a:t>
            </a:r>
          </a:p>
          <a:p>
            <a:pPr lvl="1"/>
            <a:r>
              <a:rPr lang="en-US" dirty="0" smtClean="0"/>
              <a:t>Auction process for Sunrise &amp; </a:t>
            </a:r>
            <a:r>
              <a:rPr lang="en-US" dirty="0" err="1" smtClean="0"/>
              <a:t>Landrush</a:t>
            </a:r>
            <a:endParaRPr lang="en-US" dirty="0" smtClean="0"/>
          </a:p>
          <a:p>
            <a:r>
              <a:rPr lang="en-US" dirty="0" smtClean="0"/>
              <a:t>Consideration for existing .Asia domain holders</a:t>
            </a:r>
          </a:p>
          <a:p>
            <a:pPr lvl="1"/>
            <a:r>
              <a:rPr lang="en-US" dirty="0" smtClean="0"/>
              <a:t>Existing Romanized .Asia domains can participate in Sunrise process for Priority registration</a:t>
            </a:r>
          </a:p>
          <a:p>
            <a:r>
              <a:rPr lang="en-US" dirty="0" smtClean="0"/>
              <a:t>Commitment to Grandfather registrations for future IDN TLDs</a:t>
            </a:r>
          </a:p>
          <a:p>
            <a:pPr lvl="1"/>
            <a:r>
              <a:rPr lang="zh-TW" altLang="en-US" dirty="0" smtClean="0">
                <a:latin typeface="Arial Unicode MS" pitchFamily="34" charset="-128"/>
                <a:ea typeface="Arial Unicode MS" pitchFamily="34" charset="-128"/>
                <a:cs typeface="Arial Unicode MS" pitchFamily="34" charset="-128"/>
              </a:rPr>
              <a:t>中</a:t>
            </a:r>
            <a:r>
              <a:rPr lang="zh-TW" altLang="en-US" dirty="0" smtClean="0">
                <a:latin typeface="Arial Unicode MS" pitchFamily="34" charset="-128"/>
                <a:ea typeface="Arial Unicode MS" pitchFamily="34" charset="-128"/>
                <a:cs typeface="Arial Unicode MS" pitchFamily="34" charset="-128"/>
              </a:rPr>
              <a:t>文</a:t>
            </a:r>
            <a:r>
              <a:rPr lang="en-US" dirty="0" smtClean="0">
                <a:sym typeface="Wingdings" pitchFamily="2" charset="2"/>
              </a:rPr>
              <a:t>.Asia </a:t>
            </a:r>
            <a:r>
              <a:rPr lang="zh-TW" altLang="en-US" dirty="0" smtClean="0">
                <a:latin typeface="Arial Unicode MS" pitchFamily="34" charset="-128"/>
                <a:ea typeface="Arial Unicode MS" pitchFamily="34" charset="-128"/>
                <a:cs typeface="Arial Unicode MS" pitchFamily="34" charset="-128"/>
              </a:rPr>
              <a:t>中</a:t>
            </a:r>
            <a:r>
              <a:rPr lang="zh-TW" altLang="en-US" dirty="0" smtClean="0">
                <a:latin typeface="Arial Unicode MS" pitchFamily="34" charset="-128"/>
                <a:ea typeface="Arial Unicode MS" pitchFamily="34" charset="-128"/>
                <a:cs typeface="Arial Unicode MS" pitchFamily="34" charset="-128"/>
              </a:rPr>
              <a:t>文</a:t>
            </a:r>
            <a:r>
              <a:rPr lang="en-US" altLang="zh-TW" dirty="0" smtClean="0">
                <a:latin typeface="Arial Unicode MS" pitchFamily="34" charset="-128"/>
                <a:ea typeface="Arial Unicode MS" pitchFamily="34" charset="-128"/>
                <a:cs typeface="Arial Unicode MS" pitchFamily="34" charset="-128"/>
              </a:rPr>
              <a:t>. </a:t>
            </a:r>
            <a:r>
              <a:rPr lang="zh-TW" altLang="en-US" dirty="0" smtClean="0">
                <a:latin typeface="Arial Unicode MS" pitchFamily="34" charset="-128"/>
                <a:ea typeface="Arial Unicode MS" pitchFamily="34" charset="-128"/>
                <a:cs typeface="Arial Unicode MS" pitchFamily="34" charset="-128"/>
              </a:rPr>
              <a:t>亞</a:t>
            </a:r>
            <a:r>
              <a:rPr lang="zh-TW" altLang="en-US" dirty="0" smtClean="0">
                <a:latin typeface="Arial Unicode MS" pitchFamily="34" charset="-128"/>
                <a:ea typeface="Arial Unicode MS" pitchFamily="34" charset="-128"/>
                <a:cs typeface="Arial Unicode MS" pitchFamily="34" charset="-128"/>
              </a:rPr>
              <a:t>洲</a:t>
            </a:r>
            <a:endParaRPr lang="en-US" altLang="zh-TW" dirty="0" smtClean="0">
              <a:latin typeface="Arial Unicode MS" pitchFamily="34" charset="-128"/>
              <a:ea typeface="Arial Unicode MS" pitchFamily="34" charset="-128"/>
              <a:cs typeface="Arial Unicode MS" pitchFamily="34" charset="-128"/>
            </a:endParaRPr>
          </a:p>
        </p:txBody>
      </p:sp>
    </p:spTree>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Developing Content &amp; Community</a:t>
            </a:r>
            <a:endParaRPr lang="en-CA" b="1" dirty="0"/>
          </a:p>
        </p:txBody>
      </p:sp>
      <p:grpSp>
        <p:nvGrpSpPr>
          <p:cNvPr id="13" name="Group 12"/>
          <p:cNvGrpSpPr/>
          <p:nvPr/>
        </p:nvGrpSpPr>
        <p:grpSpPr>
          <a:xfrm>
            <a:off x="357158" y="214290"/>
            <a:ext cx="4071966" cy="2826300"/>
            <a:chOff x="357158" y="214290"/>
            <a:chExt cx="4071966" cy="2826300"/>
          </a:xfrm>
        </p:grpSpPr>
        <p:pic>
          <p:nvPicPr>
            <p:cNvPr id="3074" name="Picture 2"/>
            <p:cNvPicPr>
              <a:picLocks noChangeAspect="1" noChangeArrowheads="1"/>
            </p:cNvPicPr>
            <p:nvPr/>
          </p:nvPicPr>
          <p:blipFill>
            <a:blip r:embed="rId2" cstate="print"/>
            <a:srcRect/>
            <a:stretch>
              <a:fillRect/>
            </a:stretch>
          </p:blipFill>
          <p:spPr bwMode="auto">
            <a:xfrm>
              <a:off x="357158" y="500042"/>
              <a:ext cx="4071934" cy="2540548"/>
            </a:xfrm>
            <a:prstGeom prst="rect">
              <a:avLst/>
            </a:prstGeom>
            <a:ln>
              <a:noFill/>
            </a:ln>
            <a:effectLst>
              <a:outerShdw blurRad="292100" dist="139700" dir="2700000" algn="tl" rotWithShape="0">
                <a:srgbClr val="333333">
                  <a:alpha val="65000"/>
                </a:srgbClr>
              </a:outerShdw>
            </a:effectLst>
          </p:spPr>
        </p:pic>
        <p:sp>
          <p:nvSpPr>
            <p:cNvPr id="8" name="TextBox 7"/>
            <p:cNvSpPr txBox="1"/>
            <p:nvPr/>
          </p:nvSpPr>
          <p:spPr>
            <a:xfrm>
              <a:off x="357158" y="214290"/>
              <a:ext cx="4071966" cy="461665"/>
            </a:xfrm>
            <a:prstGeom prst="rect">
              <a:avLst/>
            </a:prstGeom>
            <a:noFill/>
          </p:spPr>
          <p:txBody>
            <a:bodyPr wrap="square" rtlCol="0">
              <a:spAutoFit/>
            </a:bodyPr>
            <a:lstStyle/>
            <a:p>
              <a:pPr algn="ctr"/>
              <a:r>
                <a:rPr lang="en-US" sz="2400" b="1" dirty="0" smtClean="0">
                  <a:effectLst>
                    <a:glow rad="228600">
                      <a:schemeClr val="accent3">
                        <a:satMod val="175000"/>
                        <a:alpha val="40000"/>
                      </a:schemeClr>
                    </a:glow>
                  </a:effectLst>
                </a:rPr>
                <a:t>www.KeepClicking.asia</a:t>
              </a:r>
              <a:endParaRPr lang="en-CA" sz="2400" b="1" dirty="0">
                <a:effectLst>
                  <a:glow rad="228600">
                    <a:schemeClr val="accent3">
                      <a:satMod val="175000"/>
                      <a:alpha val="40000"/>
                    </a:schemeClr>
                  </a:glow>
                </a:effectLst>
              </a:endParaRPr>
            </a:p>
          </p:txBody>
        </p:sp>
      </p:grpSp>
      <p:grpSp>
        <p:nvGrpSpPr>
          <p:cNvPr id="14" name="Group 13"/>
          <p:cNvGrpSpPr/>
          <p:nvPr/>
        </p:nvGrpSpPr>
        <p:grpSpPr>
          <a:xfrm>
            <a:off x="4643438" y="214290"/>
            <a:ext cx="4071966" cy="2826320"/>
            <a:chOff x="4643438" y="214290"/>
            <a:chExt cx="4071966" cy="2826320"/>
          </a:xfrm>
        </p:grpSpPr>
        <p:pic>
          <p:nvPicPr>
            <p:cNvPr id="3075" name="Picture 3"/>
            <p:cNvPicPr>
              <a:picLocks noChangeAspect="1" noChangeArrowheads="1"/>
            </p:cNvPicPr>
            <p:nvPr/>
          </p:nvPicPr>
          <p:blipFill>
            <a:blip r:embed="rId3" cstate="print"/>
            <a:srcRect/>
            <a:stretch>
              <a:fillRect/>
            </a:stretch>
          </p:blipFill>
          <p:spPr bwMode="auto">
            <a:xfrm>
              <a:off x="4643438" y="500042"/>
              <a:ext cx="4071966" cy="2540568"/>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a:off x="4643438" y="214290"/>
              <a:ext cx="4071966" cy="461665"/>
            </a:xfrm>
            <a:prstGeom prst="rect">
              <a:avLst/>
            </a:prstGeom>
            <a:noFill/>
          </p:spPr>
          <p:txBody>
            <a:bodyPr wrap="square" rtlCol="0">
              <a:spAutoFit/>
            </a:bodyPr>
            <a:lstStyle/>
            <a:p>
              <a:pPr algn="ctr"/>
              <a:r>
                <a:rPr lang="en-US" sz="2400" b="1" dirty="0" smtClean="0">
                  <a:effectLst>
                    <a:glow rad="228600">
                      <a:schemeClr val="accent3">
                        <a:satMod val="175000"/>
                        <a:alpha val="40000"/>
                      </a:schemeClr>
                    </a:glow>
                  </a:effectLst>
                </a:rPr>
                <a:t>www.ListenUp.asia</a:t>
              </a:r>
              <a:endParaRPr lang="en-CA" sz="2400" b="1" dirty="0">
                <a:effectLst>
                  <a:glow rad="228600">
                    <a:schemeClr val="accent3">
                      <a:satMod val="175000"/>
                      <a:alpha val="40000"/>
                    </a:schemeClr>
                  </a:glow>
                </a:effectLst>
              </a:endParaRPr>
            </a:p>
          </p:txBody>
        </p:sp>
      </p:grpSp>
      <p:grpSp>
        <p:nvGrpSpPr>
          <p:cNvPr id="18" name="Group 17"/>
          <p:cNvGrpSpPr/>
          <p:nvPr/>
        </p:nvGrpSpPr>
        <p:grpSpPr>
          <a:xfrm>
            <a:off x="357158" y="3857628"/>
            <a:ext cx="4097636" cy="2786082"/>
            <a:chOff x="357158" y="3857628"/>
            <a:chExt cx="4097636" cy="2786082"/>
          </a:xfrm>
        </p:grpSpPr>
        <p:pic>
          <p:nvPicPr>
            <p:cNvPr id="17" name="Picture 2"/>
            <p:cNvPicPr>
              <a:picLocks noChangeAspect="1" noChangeArrowheads="1"/>
            </p:cNvPicPr>
            <p:nvPr/>
          </p:nvPicPr>
          <p:blipFill>
            <a:blip r:embed="rId4" cstate="print"/>
            <a:srcRect/>
            <a:stretch>
              <a:fillRect/>
            </a:stretch>
          </p:blipFill>
          <p:spPr bwMode="auto">
            <a:xfrm>
              <a:off x="357158" y="3857628"/>
              <a:ext cx="4097636" cy="2571768"/>
            </a:xfrm>
            <a:prstGeom prst="rect">
              <a:avLst/>
            </a:prstGeom>
            <a:ln>
              <a:noFill/>
            </a:ln>
            <a:effectLst>
              <a:outerShdw blurRad="292100" dist="139700" dir="2700000" algn="tl" rotWithShape="0">
                <a:srgbClr val="333333">
                  <a:alpha val="65000"/>
                </a:srgbClr>
              </a:outerShdw>
            </a:effectLst>
          </p:spPr>
        </p:pic>
        <p:sp>
          <p:nvSpPr>
            <p:cNvPr id="10" name="TextBox 9"/>
            <p:cNvSpPr txBox="1"/>
            <p:nvPr/>
          </p:nvSpPr>
          <p:spPr>
            <a:xfrm>
              <a:off x="357158" y="6182045"/>
              <a:ext cx="4071966" cy="461665"/>
            </a:xfrm>
            <a:prstGeom prst="rect">
              <a:avLst/>
            </a:prstGeom>
            <a:noFill/>
          </p:spPr>
          <p:txBody>
            <a:bodyPr wrap="square" rtlCol="0">
              <a:spAutoFit/>
            </a:bodyPr>
            <a:lstStyle/>
            <a:p>
              <a:pPr algn="ctr"/>
              <a:r>
                <a:rPr lang="en-US" sz="2400" b="1" dirty="0" smtClean="0">
                  <a:effectLst>
                    <a:glow rad="228600">
                      <a:schemeClr val="accent3">
                        <a:satMod val="175000"/>
                        <a:alpha val="40000"/>
                      </a:schemeClr>
                    </a:glow>
                  </a:effectLst>
                </a:rPr>
                <a:t>www.APEA.asia</a:t>
              </a:r>
              <a:endParaRPr lang="en-CA" sz="2400" b="1" dirty="0">
                <a:effectLst>
                  <a:glow rad="228600">
                    <a:schemeClr val="accent3">
                      <a:satMod val="175000"/>
                      <a:alpha val="40000"/>
                    </a:schemeClr>
                  </a:glow>
                </a:effectLst>
              </a:endParaRPr>
            </a:p>
          </p:txBody>
        </p:sp>
      </p:grpSp>
      <p:grpSp>
        <p:nvGrpSpPr>
          <p:cNvPr id="19" name="Group 18"/>
          <p:cNvGrpSpPr/>
          <p:nvPr/>
        </p:nvGrpSpPr>
        <p:grpSpPr>
          <a:xfrm>
            <a:off x="4643438" y="3857628"/>
            <a:ext cx="4261140" cy="2786082"/>
            <a:chOff x="4643438" y="3857628"/>
            <a:chExt cx="4261140" cy="2786082"/>
          </a:xfrm>
        </p:grpSpPr>
        <p:pic>
          <p:nvPicPr>
            <p:cNvPr id="5122" name="Picture 2"/>
            <p:cNvPicPr>
              <a:picLocks noChangeAspect="1" noChangeArrowheads="1"/>
            </p:cNvPicPr>
            <p:nvPr/>
          </p:nvPicPr>
          <p:blipFill>
            <a:blip r:embed="rId5" cstate="print"/>
            <a:srcRect/>
            <a:stretch>
              <a:fillRect/>
            </a:stretch>
          </p:blipFill>
          <p:spPr bwMode="auto">
            <a:xfrm>
              <a:off x="4643438" y="3857628"/>
              <a:ext cx="4261140" cy="2571768"/>
            </a:xfrm>
            <a:prstGeom prst="rect">
              <a:avLst/>
            </a:prstGeom>
            <a:ln>
              <a:noFill/>
            </a:ln>
            <a:effectLst>
              <a:outerShdw blurRad="292100" dist="139700" dir="2700000" algn="tl" rotWithShape="0">
                <a:srgbClr val="333333">
                  <a:alpha val="65000"/>
                </a:srgbClr>
              </a:outerShdw>
            </a:effectLst>
          </p:spPr>
        </p:pic>
        <p:sp>
          <p:nvSpPr>
            <p:cNvPr id="12" name="TextBox 11"/>
            <p:cNvSpPr txBox="1"/>
            <p:nvPr/>
          </p:nvSpPr>
          <p:spPr>
            <a:xfrm>
              <a:off x="4643438" y="6182045"/>
              <a:ext cx="4071966" cy="461665"/>
            </a:xfrm>
            <a:prstGeom prst="rect">
              <a:avLst/>
            </a:prstGeom>
            <a:noFill/>
          </p:spPr>
          <p:txBody>
            <a:bodyPr wrap="square" rtlCol="0">
              <a:spAutoFit/>
            </a:bodyPr>
            <a:lstStyle/>
            <a:p>
              <a:pPr algn="ctr"/>
              <a:r>
                <a:rPr lang="en-US" sz="2400" b="1" dirty="0" smtClean="0">
                  <a:effectLst>
                    <a:glow rad="228600">
                      <a:schemeClr val="accent3">
                        <a:satMod val="175000"/>
                        <a:alpha val="40000"/>
                      </a:schemeClr>
                    </a:glow>
                  </a:effectLst>
                </a:rPr>
                <a:t>www.Future100.asia</a:t>
              </a:r>
              <a:endParaRPr lang="en-CA" sz="2400" b="1" dirty="0">
                <a:effectLst>
                  <a:glow rad="228600">
                    <a:schemeClr val="accent3">
                      <a:satMod val="175000"/>
                      <a:alpha val="40000"/>
                    </a:schemeClr>
                  </a:glow>
                </a:effectLst>
              </a:endParaR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fltVal val="0"/>
                                          </p:val>
                                        </p:tav>
                                        <p:tav tm="100000">
                                          <p:val>
                                            <p:strVal val="#ppt_w"/>
                                          </p:val>
                                        </p:tav>
                                      </p:tavLst>
                                    </p:anim>
                                    <p:anim calcmode="lin" valueType="num">
                                      <p:cBhvr>
                                        <p:cTn id="8" dur="1000" fill="hold"/>
                                        <p:tgtEl>
                                          <p:spTgt spid="13"/>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nodeType="after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1000" fill="hold"/>
                                        <p:tgtEl>
                                          <p:spTgt spid="14"/>
                                        </p:tgtEl>
                                        <p:attrNameLst>
                                          <p:attrName>ppt_w</p:attrName>
                                        </p:attrNameLst>
                                      </p:cBhvr>
                                      <p:tavLst>
                                        <p:tav tm="0">
                                          <p:val>
                                            <p:fltVal val="0"/>
                                          </p:val>
                                        </p:tav>
                                        <p:tav tm="100000">
                                          <p:val>
                                            <p:strVal val="#ppt_w"/>
                                          </p:val>
                                        </p:tav>
                                      </p:tavLst>
                                    </p:anim>
                                    <p:anim calcmode="lin" valueType="num">
                                      <p:cBhvr>
                                        <p:cTn id="13" dur="1000" fill="hold"/>
                                        <p:tgtEl>
                                          <p:spTgt spid="14"/>
                                        </p:tgtEl>
                                        <p:attrNameLst>
                                          <p:attrName>ppt_h</p:attrName>
                                        </p:attrNameLst>
                                      </p:cBhvr>
                                      <p:tavLst>
                                        <p:tav tm="0">
                                          <p:val>
                                            <p:fltVal val="0"/>
                                          </p:val>
                                        </p:tav>
                                        <p:tav tm="100000">
                                          <p:val>
                                            <p:strVal val="#ppt_h"/>
                                          </p:val>
                                        </p:tav>
                                      </p:tavLst>
                                    </p:anim>
                                  </p:childTnLst>
                                </p:cTn>
                              </p:par>
                            </p:childTnLst>
                          </p:cTn>
                        </p:par>
                        <p:par>
                          <p:cTn id="14" fill="hold">
                            <p:stCondLst>
                              <p:cond delay="2000"/>
                            </p:stCondLst>
                            <p:childTnLst>
                              <p:par>
                                <p:cTn id="15" presetID="23" presetClass="entr" presetSubtype="16"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p:cTn id="17" dur="1000" fill="hold"/>
                                        <p:tgtEl>
                                          <p:spTgt spid="19"/>
                                        </p:tgtEl>
                                        <p:attrNameLst>
                                          <p:attrName>ppt_w</p:attrName>
                                        </p:attrNameLst>
                                      </p:cBhvr>
                                      <p:tavLst>
                                        <p:tav tm="0">
                                          <p:val>
                                            <p:fltVal val="0"/>
                                          </p:val>
                                        </p:tav>
                                        <p:tav tm="100000">
                                          <p:val>
                                            <p:strVal val="#ppt_w"/>
                                          </p:val>
                                        </p:tav>
                                      </p:tavLst>
                                    </p:anim>
                                    <p:anim calcmode="lin" valueType="num">
                                      <p:cBhvr>
                                        <p:cTn id="18" dur="1000" fill="hold"/>
                                        <p:tgtEl>
                                          <p:spTgt spid="19"/>
                                        </p:tgtEl>
                                        <p:attrNameLst>
                                          <p:attrName>ppt_h</p:attrName>
                                        </p:attrNameLst>
                                      </p:cBhvr>
                                      <p:tavLst>
                                        <p:tav tm="0">
                                          <p:val>
                                            <p:fltVal val="0"/>
                                          </p:val>
                                        </p:tav>
                                        <p:tav tm="100000">
                                          <p:val>
                                            <p:strVal val="#ppt_h"/>
                                          </p:val>
                                        </p:tav>
                                      </p:tavLst>
                                    </p:anim>
                                  </p:childTnLst>
                                </p:cTn>
                              </p:par>
                            </p:childTnLst>
                          </p:cTn>
                        </p:par>
                        <p:par>
                          <p:cTn id="19" fill="hold">
                            <p:stCondLst>
                              <p:cond delay="3000"/>
                            </p:stCondLst>
                            <p:childTnLst>
                              <p:par>
                                <p:cTn id="20" presetID="23" presetClass="entr" presetSubtype="16"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1000" fill="hold"/>
                                        <p:tgtEl>
                                          <p:spTgt spid="18"/>
                                        </p:tgtEl>
                                        <p:attrNameLst>
                                          <p:attrName>ppt_w</p:attrName>
                                        </p:attrNameLst>
                                      </p:cBhvr>
                                      <p:tavLst>
                                        <p:tav tm="0">
                                          <p:val>
                                            <p:fltVal val="0"/>
                                          </p:val>
                                        </p:tav>
                                        <p:tav tm="100000">
                                          <p:val>
                                            <p:strVal val="#ppt_w"/>
                                          </p:val>
                                        </p:tav>
                                      </p:tavLst>
                                    </p:anim>
                                    <p:anim calcmode="lin" valueType="num">
                                      <p:cBhvr>
                                        <p:cTn id="23" dur="1000" fill="hold"/>
                                        <p:tgtEl>
                                          <p:spTgt spid="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Languages to be included in Launch</a:t>
            </a:r>
            <a:endParaRPr lang="en-CA" dirty="0"/>
          </a:p>
        </p:txBody>
      </p:sp>
      <p:sp>
        <p:nvSpPr>
          <p:cNvPr id="3" name="Content Placeholder 2"/>
          <p:cNvSpPr>
            <a:spLocks noGrp="1"/>
          </p:cNvSpPr>
          <p:nvPr>
            <p:ph idx="1"/>
          </p:nvPr>
        </p:nvSpPr>
        <p:spPr>
          <a:xfrm>
            <a:off x="457200" y="1071563"/>
            <a:ext cx="8686800" cy="5286375"/>
          </a:xfrm>
        </p:spPr>
        <p:txBody>
          <a:bodyPr/>
          <a:lstStyle/>
          <a:p>
            <a:r>
              <a:rPr lang="en-US" dirty="0" smtClean="0"/>
              <a:t>CJK: Chinese, Japanese,  Korean</a:t>
            </a:r>
          </a:p>
          <a:p>
            <a:r>
              <a:rPr lang="en-US" dirty="0" smtClean="0"/>
              <a:t>Arabic: including Arabic/Persian/Urdu, etc.</a:t>
            </a:r>
          </a:p>
          <a:p>
            <a:r>
              <a:rPr lang="en-US" dirty="0" smtClean="0"/>
              <a:t>Indic Languages</a:t>
            </a:r>
          </a:p>
          <a:p>
            <a:endParaRPr lang="en-US" dirty="0" smtClean="0"/>
          </a:p>
          <a:p>
            <a:r>
              <a:rPr lang="en-US" dirty="0" smtClean="0"/>
              <a:t>Language Policy Considerations</a:t>
            </a:r>
          </a:p>
          <a:p>
            <a:pPr lvl="1"/>
            <a:r>
              <a:rPr lang="en-US" dirty="0" smtClean="0"/>
              <a:t>ccTLD Language Policies may be different than </a:t>
            </a:r>
            <a:r>
              <a:rPr lang="en-US" dirty="0" err="1" smtClean="0"/>
              <a:t>gTLD</a:t>
            </a:r>
            <a:endParaRPr lang="en-US" dirty="0" smtClean="0"/>
          </a:p>
          <a:p>
            <a:pPr lvl="1"/>
            <a:r>
              <a:rPr lang="en-US" dirty="0" smtClean="0"/>
              <a:t>E.g. Arabic script languages, Chinese &amp; Japanese</a:t>
            </a:r>
          </a:p>
          <a:p>
            <a:r>
              <a:rPr lang="en-US" dirty="0" smtClean="0"/>
              <a:t>Variant Management Considerations</a:t>
            </a:r>
          </a:p>
          <a:p>
            <a:pPr lvl="1"/>
            <a:r>
              <a:rPr lang="en-US" dirty="0" smtClean="0"/>
              <a:t>Reserved / Blocked / Automatically Delegated</a:t>
            </a:r>
            <a:endParaRPr lang="en-US" altLang="zh-TW" dirty="0" smtClean="0">
              <a:latin typeface="Arial Unicode MS" pitchFamily="34" charset="-128"/>
              <a:ea typeface="Arial Unicode MS" pitchFamily="34" charset="-128"/>
              <a:cs typeface="Arial Unicode MS" pitchFamily="34" charset="-128"/>
            </a:endParaRPr>
          </a:p>
          <a:p>
            <a:r>
              <a:rPr lang="en-US" altLang="zh-TW" dirty="0" smtClean="0">
                <a:latin typeface="Arial Unicode MS" pitchFamily="34" charset="-128"/>
                <a:ea typeface="Arial Unicode MS" pitchFamily="34" charset="-128"/>
                <a:cs typeface="Arial Unicode MS" pitchFamily="34" charset="-128"/>
                <a:hlinkClick r:id="rId2"/>
              </a:rPr>
              <a:t>http://www.idn.asia</a:t>
            </a:r>
            <a:endParaRPr lang="en-US" altLang="zh-TW" dirty="0" smtClean="0">
              <a:latin typeface="Arial Unicode MS" pitchFamily="34" charset="-128"/>
              <a:ea typeface="Arial Unicode MS" pitchFamily="34" charset="-128"/>
              <a:cs typeface="Arial Unicode MS" pitchFamily="34" charset="-128"/>
            </a:endParaRPr>
          </a:p>
          <a:p>
            <a:pPr lvl="1"/>
            <a:endParaRPr lang="en-CA" dirty="0"/>
          </a:p>
        </p:txBody>
      </p:sp>
    </p:spTree>
  </p:cSld>
  <p:clrMapOvr>
    <a:masterClrMapping/>
  </p:clrMapOvr>
  <p:transition>
    <p:fade thruBlk="1"/>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Promoting Market Awareness</a:t>
            </a:r>
            <a:endParaRPr lang="en-CA" dirty="0"/>
          </a:p>
        </p:txBody>
      </p:sp>
      <p:sp>
        <p:nvSpPr>
          <p:cNvPr id="3" name="Text Placeholder 2"/>
          <p:cNvSpPr>
            <a:spLocks noGrp="1"/>
          </p:cNvSpPr>
          <p:nvPr>
            <p:ph type="body" idx="1"/>
          </p:nvPr>
        </p:nvSpPr>
        <p:spPr/>
        <p:txBody>
          <a:bodyPr>
            <a:normAutofit/>
          </a:bodyPr>
          <a:lstStyle/>
          <a:p>
            <a:pPr algn="ctr"/>
            <a:r>
              <a:rPr lang="en-US" sz="2800" dirty="0" smtClean="0"/>
              <a:t>Channel Development</a:t>
            </a:r>
            <a:r>
              <a:rPr lang="en-CA" sz="2800" dirty="0" smtClean="0"/>
              <a:t> &amp;</a:t>
            </a:r>
          </a:p>
          <a:p>
            <a:pPr algn="ctr"/>
            <a:r>
              <a:rPr lang="en-US" sz="2800" dirty="0" smtClean="0"/>
              <a:t>Strategic Community Contributions</a:t>
            </a:r>
          </a:p>
        </p:txBody>
      </p:sp>
    </p:spTree>
  </p:cSld>
  <p:clrMapOvr>
    <a:masterClrMapping/>
  </p:clrMapOvr>
  <p:transition>
    <p:fade thruBlk="1"/>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Channel Development</a:t>
            </a:r>
            <a:endParaRPr lang="en-CA" dirty="0"/>
          </a:p>
        </p:txBody>
      </p:sp>
      <p:sp>
        <p:nvSpPr>
          <p:cNvPr id="3" name="Content Placeholder 2"/>
          <p:cNvSpPr>
            <a:spLocks noGrp="1"/>
          </p:cNvSpPr>
          <p:nvPr>
            <p:ph idx="1"/>
          </p:nvPr>
        </p:nvSpPr>
        <p:spPr/>
        <p:txBody>
          <a:bodyPr/>
          <a:lstStyle/>
          <a:p>
            <a:r>
              <a:rPr lang="en-US" dirty="0" smtClean="0"/>
              <a:t>Key Goals:</a:t>
            </a:r>
          </a:p>
          <a:p>
            <a:pPr lvl="1"/>
            <a:r>
              <a:rPr lang="en-US" dirty="0" smtClean="0"/>
              <a:t>Encourage more resellers to offer .Asia domains</a:t>
            </a:r>
          </a:p>
          <a:p>
            <a:pPr lvl="1"/>
            <a:r>
              <a:rPr lang="en-US" dirty="0" smtClean="0"/>
              <a:t>Bring down street prices</a:t>
            </a:r>
          </a:p>
          <a:p>
            <a:pPr lvl="1"/>
            <a:r>
              <a:rPr lang="en-US" dirty="0" smtClean="0"/>
              <a:t>Further develop market awareness</a:t>
            </a:r>
          </a:p>
          <a:p>
            <a:r>
              <a:rPr lang="en-US" dirty="0" smtClean="0"/>
              <a:t>Working more directly with Registrars</a:t>
            </a:r>
          </a:p>
          <a:p>
            <a:r>
              <a:rPr lang="en-US" dirty="0" smtClean="0"/>
              <a:t>Developing Resellers and end customer markets</a:t>
            </a:r>
          </a:p>
          <a:p>
            <a:r>
              <a:rPr lang="en-US" dirty="0" smtClean="0"/>
              <a:t>Explore possibilities for updating Charter Eligibility Requirements for registration of .Asia domains</a:t>
            </a:r>
          </a:p>
        </p:txBody>
      </p:sp>
    </p:spTree>
  </p:cSld>
  <p:clrMapOvr>
    <a:masterClrMapping/>
  </p:clrMapOvr>
  <p:transition>
    <p:fade thruBlk="1"/>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686800" cy="725487"/>
          </a:xfrm>
        </p:spPr>
        <p:txBody>
          <a:bodyPr/>
          <a:lstStyle/>
          <a:p>
            <a:r>
              <a:rPr lang="en-US" dirty="0" smtClean="0"/>
              <a:t>Community </a:t>
            </a:r>
            <a:r>
              <a:rPr lang="en-US" dirty="0" smtClean="0"/>
              <a:t>Contributions [AGM 2009]</a:t>
            </a:r>
            <a:endParaRPr lang="en-CA" dirty="0"/>
          </a:p>
        </p:txBody>
      </p:sp>
      <p:sp>
        <p:nvSpPr>
          <p:cNvPr id="3" name="Content Placeholder 2"/>
          <p:cNvSpPr>
            <a:spLocks noGrp="1"/>
          </p:cNvSpPr>
          <p:nvPr>
            <p:ph idx="1"/>
          </p:nvPr>
        </p:nvSpPr>
        <p:spPr/>
        <p:txBody>
          <a:bodyPr/>
          <a:lstStyle/>
          <a:p>
            <a:r>
              <a:rPr lang="en-US" dirty="0" smtClean="0"/>
              <a:t>Moderation on Sponsorships</a:t>
            </a:r>
          </a:p>
          <a:p>
            <a:r>
              <a:rPr lang="en-US" dirty="0" smtClean="0"/>
              <a:t>Explore sustainable support</a:t>
            </a:r>
          </a:p>
          <a:p>
            <a:pPr lvl="1"/>
            <a:r>
              <a:rPr lang="en-US" dirty="0" smtClean="0"/>
              <a:t>Preference on self-sustainable</a:t>
            </a:r>
            <a:r>
              <a:rPr lang="en-US" baseline="0" dirty="0" smtClean="0"/>
              <a:t> projects</a:t>
            </a:r>
          </a:p>
          <a:p>
            <a:pPr lvl="1"/>
            <a:r>
              <a:rPr lang="en-US" baseline="0" dirty="0" smtClean="0"/>
              <a:t>Provide support in cash flow</a:t>
            </a:r>
          </a:p>
          <a:p>
            <a:pPr lvl="1"/>
            <a:r>
              <a:rPr lang="en-US" baseline="0" dirty="0" smtClean="0"/>
              <a:t>Aim for cost-recovery on supported projects</a:t>
            </a:r>
          </a:p>
          <a:p>
            <a:pPr lvl="1"/>
            <a:r>
              <a:rPr lang="en-US" baseline="0" dirty="0" smtClean="0"/>
              <a:t>Loan or investment structure</a:t>
            </a:r>
          </a:p>
          <a:p>
            <a:pPr lvl="0"/>
            <a:r>
              <a:rPr lang="en-US" baseline="0" dirty="0" smtClean="0"/>
              <a:t>Efforts &amp; Expertise based Contributions</a:t>
            </a:r>
          </a:p>
          <a:p>
            <a:pPr lvl="1"/>
            <a:r>
              <a:rPr lang="en-US" baseline="0" dirty="0" smtClean="0"/>
              <a:t>.Asia domain names (and domain names in general)</a:t>
            </a:r>
          </a:p>
          <a:p>
            <a:pPr lvl="1"/>
            <a:r>
              <a:rPr lang="en-US" baseline="0" dirty="0" smtClean="0"/>
              <a:t>Website development and maintenance</a:t>
            </a:r>
          </a:p>
          <a:p>
            <a:pPr lvl="1"/>
            <a:r>
              <a:rPr lang="en-US" baseline="0" dirty="0" smtClean="0"/>
              <a:t>Leveraging network</a:t>
            </a: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500"/>
                                        <p:tgtEl>
                                          <p:spTgt spid="3">
                                            <p:txEl>
                                              <p:pRg st="2" end="2"/>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fade">
                                      <p:cBhvr>
                                        <p:cTn id="20" dur="500"/>
                                        <p:tgtEl>
                                          <p:spTgt spid="3">
                                            <p:txEl>
                                              <p:pRg st="4" end="4"/>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500"/>
                                        <p:tgtEl>
                                          <p:spTgt spid="3">
                                            <p:txEl>
                                              <p:pRg st="5" end="5"/>
                                            </p:txEl>
                                          </p:spTgt>
                                        </p:tgtEl>
                                      </p:cBhvr>
                                    </p:animEffect>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fade">
                                      <p:cBhvr>
                                        <p:cTn id="27" dur="500"/>
                                        <p:tgtEl>
                                          <p:spTgt spid="3">
                                            <p:txEl>
                                              <p:pRg st="6" end="6"/>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500"/>
                                        <p:tgtEl>
                                          <p:spTgt spid="3">
                                            <p:txEl>
                                              <p:pRg st="7" end="7"/>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animEffect transition="in" filter="fade">
                                      <p:cBhvr>
                                        <p:cTn id="33" dur="500"/>
                                        <p:tgtEl>
                                          <p:spTgt spid="3">
                                            <p:txEl>
                                              <p:pRg st="8" end="8"/>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
                                            <p:txEl>
                                              <p:pRg st="9" end="9"/>
                                            </p:txEl>
                                          </p:spTgt>
                                        </p:tgtEl>
                                        <p:attrNameLst>
                                          <p:attrName>style.visibility</p:attrName>
                                        </p:attrNameLst>
                                      </p:cBhvr>
                                      <p:to>
                                        <p:strVal val="visible"/>
                                      </p:to>
                                    </p:set>
                                    <p:animEffect transition="in" filter="fade">
                                      <p:cBhvr>
                                        <p:cTn id="36"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Sponsor Community Projects (SCP)</a:t>
            </a:r>
            <a:endParaRPr lang="en-CA" dirty="0"/>
          </a:p>
        </p:txBody>
      </p:sp>
      <p:sp>
        <p:nvSpPr>
          <p:cNvPr id="3" name="Content Placeholder 2"/>
          <p:cNvSpPr>
            <a:spLocks noGrp="1"/>
          </p:cNvSpPr>
          <p:nvPr>
            <p:ph idx="1"/>
          </p:nvPr>
        </p:nvSpPr>
        <p:spPr/>
        <p:txBody>
          <a:bodyPr/>
          <a:lstStyle/>
          <a:p>
            <a:r>
              <a:rPr lang="en-US" dirty="0" smtClean="0"/>
              <a:t>For each .Asia domain registered, an amount is allocated (currently US$1) into a Sponsor Community Projects (SCP) Fund</a:t>
            </a:r>
          </a:p>
          <a:p>
            <a:r>
              <a:rPr lang="en-US" dirty="0" smtClean="0"/>
              <a:t>The fund currently has: ~US$300k</a:t>
            </a:r>
          </a:p>
          <a:p>
            <a:r>
              <a:rPr lang="en-US" dirty="0" smtClean="0"/>
              <a:t>Joint community projects with Sponsor Members (</a:t>
            </a:r>
            <a:r>
              <a:rPr lang="en-US" dirty="0" err="1" smtClean="0"/>
              <a:t>ccTLDs</a:t>
            </a:r>
            <a:r>
              <a:rPr lang="en-US" dirty="0" smtClean="0"/>
              <a:t>)</a:t>
            </a:r>
          </a:p>
          <a:p>
            <a:r>
              <a:rPr lang="en-US" dirty="0" smtClean="0"/>
              <a:t>Leveraging this fund to further develop market awareness around Asia</a:t>
            </a:r>
            <a:endParaRPr lang="en-CA" dirty="0"/>
          </a:p>
        </p:txBody>
      </p:sp>
    </p:spTree>
  </p:cSld>
  <p:clrMapOvr>
    <a:masterClrMapping/>
  </p:clrMapOvr>
  <p:transition>
    <p:fade thruBlk="1"/>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Criteria For SCP</a:t>
            </a:r>
            <a:endParaRPr lang="en-CA" dirty="0"/>
          </a:p>
        </p:txBody>
      </p:sp>
      <p:sp>
        <p:nvSpPr>
          <p:cNvPr id="3" name="Content Placeholder 2"/>
          <p:cNvSpPr>
            <a:spLocks noGrp="1"/>
          </p:cNvSpPr>
          <p:nvPr>
            <p:ph idx="1"/>
          </p:nvPr>
        </p:nvSpPr>
        <p:spPr>
          <a:xfrm>
            <a:off x="457200" y="1071563"/>
            <a:ext cx="8472518" cy="5286375"/>
          </a:xfrm>
        </p:spPr>
        <p:txBody>
          <a:bodyPr/>
          <a:lstStyle/>
          <a:p>
            <a:r>
              <a:rPr lang="en-US" dirty="0" smtClean="0"/>
              <a:t>Utilization of “.Asia” domain</a:t>
            </a:r>
          </a:p>
          <a:p>
            <a:r>
              <a:rPr lang="en-US" dirty="0" smtClean="0"/>
              <a:t>Creating online content</a:t>
            </a:r>
          </a:p>
          <a:p>
            <a:pPr lvl="1"/>
            <a:r>
              <a:rPr lang="en-US" dirty="0" smtClean="0"/>
              <a:t>Blog / Wiki / etc.</a:t>
            </a:r>
          </a:p>
          <a:p>
            <a:pPr lvl="1"/>
            <a:r>
              <a:rPr lang="en-US" dirty="0" smtClean="0"/>
              <a:t>Supporting the promotion of awareness </a:t>
            </a:r>
            <a:r>
              <a:rPr lang="en-US" dirty="0" smtClean="0"/>
              <a:t>of .Asia domain</a:t>
            </a:r>
            <a:endParaRPr lang="en-US" dirty="0" smtClean="0"/>
          </a:p>
          <a:p>
            <a:r>
              <a:rPr lang="en-US" dirty="0" smtClean="0"/>
              <a:t>Tax Exemption </a:t>
            </a:r>
            <a:r>
              <a:rPr lang="en-US" dirty="0" smtClean="0"/>
              <a:t>Requirements to meet Charitable charter</a:t>
            </a:r>
            <a:endParaRPr lang="en-US" dirty="0" smtClean="0"/>
          </a:p>
          <a:p>
            <a:pPr lvl="1"/>
            <a:r>
              <a:rPr lang="en-US" dirty="0" smtClean="0"/>
              <a:t>Relief of </a:t>
            </a:r>
            <a:r>
              <a:rPr lang="en-US" dirty="0" smtClean="0"/>
              <a:t>Poverty</a:t>
            </a:r>
          </a:p>
          <a:p>
            <a:pPr lvl="1"/>
            <a:r>
              <a:rPr lang="en-US" dirty="0" smtClean="0"/>
              <a:t>Advancement </a:t>
            </a:r>
            <a:r>
              <a:rPr lang="en-US" dirty="0" smtClean="0"/>
              <a:t>of </a:t>
            </a:r>
            <a:r>
              <a:rPr lang="en-US" dirty="0" smtClean="0"/>
              <a:t>Education</a:t>
            </a:r>
          </a:p>
          <a:p>
            <a:pPr lvl="1"/>
            <a:r>
              <a:rPr lang="en-US" dirty="0" smtClean="0"/>
              <a:t>Advancement </a:t>
            </a:r>
            <a:r>
              <a:rPr lang="en-US" dirty="0" smtClean="0"/>
              <a:t>of </a:t>
            </a:r>
            <a:r>
              <a:rPr lang="en-US" dirty="0" smtClean="0"/>
              <a:t>Religion</a:t>
            </a:r>
            <a:endParaRPr lang="en-US" dirty="0" smtClean="0"/>
          </a:p>
          <a:p>
            <a:pPr lvl="1"/>
            <a:r>
              <a:rPr lang="en-US" dirty="0" smtClean="0"/>
              <a:t>Other Charitable Community Benefits (Substantially expended within Hong Kong)</a:t>
            </a:r>
            <a:endParaRPr lang="en-CA"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Budget Development &amp; Management</a:t>
            </a:r>
            <a:endParaRPr lang="en-CA" dirty="0"/>
          </a:p>
        </p:txBody>
      </p:sp>
      <p:sp>
        <p:nvSpPr>
          <p:cNvPr id="4" name="Text Placeholder 3"/>
          <p:cNvSpPr>
            <a:spLocks noGrp="1"/>
          </p:cNvSpPr>
          <p:nvPr>
            <p:ph type="body" idx="1"/>
          </p:nvPr>
        </p:nvSpPr>
        <p:spPr/>
        <p:txBody>
          <a:bodyPr/>
          <a:lstStyle/>
          <a:p>
            <a:endParaRPr lang="en-CA"/>
          </a:p>
        </p:txBody>
      </p:sp>
    </p:spTree>
  </p:cSld>
  <p:clrMapOvr>
    <a:masterClrMapping/>
  </p:clrMapOvr>
  <p:transition>
    <p:fade thruBlk="1"/>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Conceptual Framework of Budget</a:t>
            </a:r>
            <a:endParaRPr lang="en-CA" dirty="0"/>
          </a:p>
        </p:txBody>
      </p:sp>
      <p:sp>
        <p:nvSpPr>
          <p:cNvPr id="3" name="Content Placeholder 2"/>
          <p:cNvSpPr>
            <a:spLocks noGrp="1"/>
          </p:cNvSpPr>
          <p:nvPr>
            <p:ph idx="1"/>
          </p:nvPr>
        </p:nvSpPr>
        <p:spPr/>
        <p:txBody>
          <a:bodyPr/>
          <a:lstStyle/>
          <a:p>
            <a:r>
              <a:rPr lang="en-US" dirty="0" smtClean="0"/>
              <a:t>Remain Conservative</a:t>
            </a:r>
          </a:p>
          <a:p>
            <a:pPr lvl="1"/>
            <a:r>
              <a:rPr lang="en-US" dirty="0" smtClean="0"/>
              <a:t>Cash </a:t>
            </a:r>
            <a:r>
              <a:rPr lang="en-US" dirty="0" smtClean="0"/>
              <a:t>Enough to run </a:t>
            </a:r>
            <a:r>
              <a:rPr lang="en-US" dirty="0" smtClean="0"/>
              <a:t>budget for 2 Years</a:t>
            </a:r>
          </a:p>
          <a:p>
            <a:pPr lvl="1"/>
            <a:r>
              <a:rPr lang="en-US" dirty="0" smtClean="0"/>
              <a:t>Similar concept as 2008/2009</a:t>
            </a:r>
            <a:endParaRPr lang="en-US" dirty="0" smtClean="0"/>
          </a:p>
          <a:p>
            <a:r>
              <a:rPr lang="en-US" dirty="0" smtClean="0"/>
              <a:t>Leveraging Community Projects</a:t>
            </a:r>
            <a:endParaRPr lang="en-US" dirty="0" smtClean="0"/>
          </a:p>
          <a:p>
            <a:pPr lvl="1"/>
            <a:r>
              <a:rPr lang="en-US" dirty="0" smtClean="0"/>
              <a:t>Marketing </a:t>
            </a:r>
            <a:r>
              <a:rPr lang="en-US" dirty="0" smtClean="0"/>
              <a:t>allocations </a:t>
            </a:r>
            <a:r>
              <a:rPr lang="en-US" dirty="0" smtClean="0"/>
              <a:t>start to be focused </a:t>
            </a:r>
            <a:r>
              <a:rPr lang="en-US" dirty="0" smtClean="0"/>
              <a:t>more on domain pricing incentives</a:t>
            </a:r>
          </a:p>
          <a:p>
            <a:r>
              <a:rPr lang="en-US" dirty="0" smtClean="0"/>
              <a:t>General Resource </a:t>
            </a:r>
            <a:r>
              <a:rPr lang="en-US" dirty="0" smtClean="0"/>
              <a:t>Allocations</a:t>
            </a:r>
          </a:p>
          <a:p>
            <a:pPr lvl="1"/>
            <a:r>
              <a:rPr lang="en-US" dirty="0" smtClean="0"/>
              <a:t>Human Resources: </a:t>
            </a:r>
            <a:r>
              <a:rPr lang="en-US" dirty="0" smtClean="0"/>
              <a:t>				~50%</a:t>
            </a:r>
            <a:endParaRPr lang="en-US" dirty="0" smtClean="0"/>
          </a:p>
          <a:p>
            <a:pPr lvl="1"/>
            <a:r>
              <a:rPr lang="en-US" dirty="0" smtClean="0"/>
              <a:t>Marketing &amp; Community Contribution: </a:t>
            </a:r>
            <a:r>
              <a:rPr lang="en-US" dirty="0" smtClean="0"/>
              <a:t>	~40%</a:t>
            </a:r>
            <a:endParaRPr lang="en-US" dirty="0" smtClean="0"/>
          </a:p>
          <a:p>
            <a:pPr lvl="2"/>
            <a:r>
              <a:rPr lang="en-US" dirty="0" smtClean="0"/>
              <a:t>Marketing: </a:t>
            </a:r>
            <a:r>
              <a:rPr lang="en-US" dirty="0" smtClean="0"/>
              <a:t>				~25</a:t>
            </a:r>
            <a:r>
              <a:rPr lang="en-US" dirty="0" smtClean="0"/>
              <a:t>%</a:t>
            </a:r>
          </a:p>
          <a:p>
            <a:pPr lvl="2"/>
            <a:r>
              <a:rPr lang="en-US" dirty="0" smtClean="0"/>
              <a:t>Community Contributions: </a:t>
            </a:r>
            <a:r>
              <a:rPr lang="en-US" dirty="0" smtClean="0"/>
              <a:t>		~15%</a:t>
            </a:r>
            <a:endParaRPr lang="en-US" dirty="0" smtClean="0"/>
          </a:p>
          <a:p>
            <a:pPr lvl="1"/>
            <a:r>
              <a:rPr lang="en-US" dirty="0" smtClean="0"/>
              <a:t>Other Administrative Costs: </a:t>
            </a:r>
            <a:r>
              <a:rPr lang="en-US" dirty="0" smtClean="0"/>
              <a:t>			~10%</a:t>
            </a:r>
            <a:endParaRPr lang="en-US" dirty="0" smtClean="0"/>
          </a:p>
        </p:txBody>
      </p:sp>
      <p:graphicFrame>
        <p:nvGraphicFramePr>
          <p:cNvPr id="9218" name="Chart 7"/>
          <p:cNvGraphicFramePr>
            <a:graphicFrameLocks/>
          </p:cNvGraphicFramePr>
          <p:nvPr/>
        </p:nvGraphicFramePr>
        <p:xfrm>
          <a:off x="3714750" y="76200"/>
          <a:ext cx="7000875" cy="4857750"/>
        </p:xfrm>
        <a:graphic>
          <a:graphicData uri="http://schemas.openxmlformats.org/presentationml/2006/ole">
            <p:oleObj spid="_x0000_s9218" name="Chart" r:id="rId3" imgW="7000916" imgH="4857725" progId="Excel.Chart.8">
              <p:embed/>
            </p:oleObj>
          </a:graphicData>
        </a:graphic>
      </p:graphicFrame>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218"/>
                                        </p:tgtEl>
                                        <p:attrNameLst>
                                          <p:attrName>style.visibility</p:attrName>
                                        </p:attrNameLst>
                                      </p:cBhvr>
                                      <p:to>
                                        <p:strVal val="visible"/>
                                      </p:to>
                                    </p:set>
                                    <p:anim calcmode="lin" valueType="num">
                                      <p:cBhvr>
                                        <p:cTn id="7" dur="500" fill="hold"/>
                                        <p:tgtEl>
                                          <p:spTgt spid="9218"/>
                                        </p:tgtEl>
                                        <p:attrNameLst>
                                          <p:attrName>ppt_w</p:attrName>
                                        </p:attrNameLst>
                                      </p:cBhvr>
                                      <p:tavLst>
                                        <p:tav tm="0">
                                          <p:val>
                                            <p:fltVal val="0"/>
                                          </p:val>
                                        </p:tav>
                                        <p:tav tm="100000">
                                          <p:val>
                                            <p:strVal val="#ppt_w"/>
                                          </p:val>
                                        </p:tav>
                                      </p:tavLst>
                                    </p:anim>
                                    <p:anim calcmode="lin" valueType="num">
                                      <p:cBhvr>
                                        <p:cTn id="8" dur="500" fill="hold"/>
                                        <p:tgtEl>
                                          <p:spTgt spid="921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921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Tax Exemption Application</a:t>
            </a:r>
            <a:endParaRPr lang="en-CA" dirty="0"/>
          </a:p>
        </p:txBody>
      </p:sp>
      <p:sp>
        <p:nvSpPr>
          <p:cNvPr id="3" name="Text Placeholder 2"/>
          <p:cNvSpPr>
            <a:spLocks noGrp="1"/>
          </p:cNvSpPr>
          <p:nvPr>
            <p:ph type="body" idx="1"/>
          </p:nvPr>
        </p:nvSpPr>
        <p:spPr/>
        <p:txBody>
          <a:bodyPr/>
          <a:lstStyle/>
          <a:p>
            <a:endParaRPr lang="en-CA"/>
          </a:p>
        </p:txBody>
      </p:sp>
    </p:spTree>
  </p:cSld>
  <p:clrMapOvr>
    <a:masterClrMapping/>
  </p:clrMapOvr>
  <p:transition>
    <p:fade thruBlk="1"/>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Organizational Structure Adjustment</a:t>
            </a:r>
            <a:endParaRPr lang="en-CA" dirty="0"/>
          </a:p>
        </p:txBody>
      </p:sp>
      <p:sp>
        <p:nvSpPr>
          <p:cNvPr id="3" name="Content Placeholder 2"/>
          <p:cNvSpPr>
            <a:spLocks noGrp="1"/>
          </p:cNvSpPr>
          <p:nvPr>
            <p:ph idx="1"/>
          </p:nvPr>
        </p:nvSpPr>
        <p:spPr/>
        <p:txBody>
          <a:bodyPr/>
          <a:lstStyle/>
          <a:p>
            <a:r>
              <a:rPr lang="en-US" dirty="0" smtClean="0"/>
              <a:t>Tax Exemption Application as a Not-For-Profit Organization incorporated in Hong Kong</a:t>
            </a:r>
          </a:p>
          <a:p>
            <a:pPr lvl="1"/>
            <a:r>
              <a:rPr lang="en-US" dirty="0" smtClean="0"/>
              <a:t>Based on Consultation with Inland Revenue Department (IRD) and BDO (our auditors)</a:t>
            </a:r>
          </a:p>
          <a:p>
            <a:r>
              <a:rPr lang="en-US" dirty="0" smtClean="0"/>
              <a:t>DotAsia to constitute of 2 Legal Entities:</a:t>
            </a:r>
          </a:p>
          <a:p>
            <a:pPr lvl="1"/>
            <a:r>
              <a:rPr lang="en-US" dirty="0" smtClean="0"/>
              <a:t>Charitable Foundation (new subsidiary to be formed)</a:t>
            </a:r>
          </a:p>
          <a:p>
            <a:pPr lvl="1"/>
            <a:r>
              <a:rPr lang="en-US" dirty="0" smtClean="0"/>
              <a:t>Application for Revenues Generated Overseas (from Hong Kong)</a:t>
            </a:r>
          </a:p>
          <a:p>
            <a:r>
              <a:rPr lang="en-US" dirty="0" smtClean="0"/>
              <a:t>Governance Structure to remain the same</a:t>
            </a:r>
            <a:endParaRPr lang="en-CA" dirty="0"/>
          </a:p>
        </p:txBody>
      </p:sp>
    </p:spTree>
  </p:cSld>
  <p:clrMapOvr>
    <a:masterClrMapping/>
  </p:clrMapOvr>
  <p:transition>
    <p:fade thruBlk="1"/>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Projects &amp; Activities in 2009</a:t>
            </a:r>
            <a:endParaRPr lang="en-CA" dirty="0"/>
          </a:p>
        </p:txBody>
      </p:sp>
      <p:sp>
        <p:nvSpPr>
          <p:cNvPr id="4" name="Title 1"/>
          <p:cNvSpPr txBox="1">
            <a:spLocks/>
          </p:cNvSpPr>
          <p:nvPr/>
        </p:nvSpPr>
        <p:spPr bwMode="auto">
          <a:xfrm>
            <a:off x="285720" y="142852"/>
            <a:ext cx="8572560" cy="27860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lgn="ctr"/>
            <a:r>
              <a:rPr kumimoji="0" lang="en-US" sz="3200" dirty="0" smtClean="0">
                <a:solidFill>
                  <a:srgbClr val="00B0F0"/>
                </a:solidFill>
                <a:latin typeface="Helvetica-Light" pitchFamily="34" charset="0"/>
                <a:ea typeface="+mj-ea"/>
                <a:cs typeface="+mj-cs"/>
              </a:rPr>
              <a:t>Marketing / Awareness</a:t>
            </a:r>
            <a:r>
              <a:rPr kumimoji="0" lang="en-US" sz="3200" dirty="0" smtClean="0">
                <a:solidFill>
                  <a:srgbClr val="00B0F0"/>
                </a:solidFill>
                <a:latin typeface="Helvetica-Light" pitchFamily="34" charset="0"/>
              </a:rPr>
              <a:t>:</a:t>
            </a:r>
            <a:r>
              <a:rPr kumimoji="0" lang="en-US" sz="3200" dirty="0" smtClean="0">
                <a:solidFill>
                  <a:schemeClr val="bg1">
                    <a:lumMod val="50000"/>
                  </a:schemeClr>
                </a:solidFill>
                <a:latin typeface="Helvetica-Light" pitchFamily="34" charset="0"/>
              </a:rPr>
              <a:t> </a:t>
            </a:r>
            <a:r>
              <a:rPr kumimoji="0" lang="en-US" sz="3200" dirty="0" err="1" smtClean="0">
                <a:solidFill>
                  <a:schemeClr val="bg1">
                    <a:lumMod val="50000"/>
                  </a:schemeClr>
                </a:solidFill>
                <a:latin typeface="Helvetica-Light" pitchFamily="34" charset="0"/>
              </a:rPr>
              <a:t>Goomusic.Asia</a:t>
            </a:r>
            <a:r>
              <a:rPr kumimoji="0" lang="en-US" sz="3200" dirty="0" smtClean="0">
                <a:solidFill>
                  <a:schemeClr val="bg1">
                    <a:lumMod val="50000"/>
                  </a:schemeClr>
                </a:solidFill>
                <a:latin typeface="Helvetica-Light" pitchFamily="34" charset="0"/>
              </a:rPr>
              <a:t> | </a:t>
            </a:r>
            <a:r>
              <a:rPr kumimoji="0" lang="en-US" sz="3200" dirty="0" err="1" smtClean="0">
                <a:solidFill>
                  <a:schemeClr val="bg1">
                    <a:lumMod val="50000"/>
                  </a:schemeClr>
                </a:solidFill>
                <a:latin typeface="Helvetica-Light" pitchFamily="34" charset="0"/>
              </a:rPr>
              <a:t>Whatsup.Asia</a:t>
            </a:r>
            <a:r>
              <a:rPr kumimoji="0" lang="en-US" sz="3200" dirty="0" smtClean="0">
                <a:solidFill>
                  <a:schemeClr val="bg1">
                    <a:lumMod val="50000"/>
                  </a:schemeClr>
                </a:solidFill>
                <a:latin typeface="Helvetica-Light" pitchFamily="34" charset="0"/>
              </a:rPr>
              <a:t> | China Domain Industry Convention | ADNDRC Meeting | </a:t>
            </a:r>
            <a:r>
              <a:rPr kumimoji="0" lang="en-US" sz="3200" dirty="0" err="1" smtClean="0">
                <a:solidFill>
                  <a:schemeClr val="bg1">
                    <a:lumMod val="50000"/>
                  </a:schemeClr>
                </a:solidFill>
                <a:latin typeface="Helvetica-Light" pitchFamily="34" charset="0"/>
              </a:rPr>
              <a:t>DomainFest</a:t>
            </a:r>
            <a:r>
              <a:rPr kumimoji="0" lang="en-US" sz="3200" dirty="0" smtClean="0">
                <a:solidFill>
                  <a:schemeClr val="bg1">
                    <a:lumMod val="50000"/>
                  </a:schemeClr>
                </a:solidFill>
                <a:latin typeface="Helvetica-Light" pitchFamily="34" charset="0"/>
              </a:rPr>
              <a:t> | </a:t>
            </a:r>
            <a:r>
              <a:rPr kumimoji="0" lang="en-US" sz="3200" dirty="0" err="1" smtClean="0">
                <a:solidFill>
                  <a:schemeClr val="bg1">
                    <a:lumMod val="50000"/>
                  </a:schemeClr>
                </a:solidFill>
                <a:latin typeface="Helvetica-Light" pitchFamily="34" charset="0"/>
              </a:rPr>
              <a:t>TrafficDownUnder</a:t>
            </a:r>
            <a:r>
              <a:rPr kumimoji="0" lang="en-US" sz="3200" dirty="0" smtClean="0">
                <a:solidFill>
                  <a:schemeClr val="bg1">
                    <a:lumMod val="50000"/>
                  </a:schemeClr>
                </a:solidFill>
                <a:latin typeface="Helvetica-Light" pitchFamily="34" charset="0"/>
              </a:rPr>
              <a:t> | SYSTEM Munich | Double-Double | Home Market Growth | </a:t>
            </a:r>
            <a:r>
              <a:rPr kumimoji="0" lang="en-US" sz="3200" dirty="0" err="1" smtClean="0">
                <a:solidFill>
                  <a:schemeClr val="bg1">
                    <a:lumMod val="50000"/>
                  </a:schemeClr>
                </a:solidFill>
                <a:latin typeface="Helvetica-Light" pitchFamily="34" charset="0"/>
              </a:rPr>
              <a:t>FreeB.Asia</a:t>
            </a:r>
            <a:r>
              <a:rPr kumimoji="0" lang="en-US" sz="3200" dirty="0" smtClean="0">
                <a:solidFill>
                  <a:schemeClr val="bg1">
                    <a:lumMod val="50000"/>
                  </a:schemeClr>
                </a:solidFill>
                <a:latin typeface="Helvetica-Light" pitchFamily="34" charset="0"/>
              </a:rPr>
              <a:t> | </a:t>
            </a:r>
            <a:r>
              <a:rPr kumimoji="0" lang="en-US" sz="3200" dirty="0" err="1" smtClean="0">
                <a:solidFill>
                  <a:schemeClr val="bg1">
                    <a:lumMod val="50000"/>
                  </a:schemeClr>
                </a:solidFill>
                <a:latin typeface="Helvetica-Light" pitchFamily="34" charset="0"/>
              </a:rPr>
              <a:t>Communic.Asia</a:t>
            </a:r>
            <a:r>
              <a:rPr kumimoji="0" lang="en-US" sz="3200" dirty="0" smtClean="0">
                <a:solidFill>
                  <a:schemeClr val="bg1">
                    <a:lumMod val="50000"/>
                  </a:schemeClr>
                </a:solidFill>
                <a:latin typeface="Helvetica-Light" pitchFamily="34" charset="0"/>
              </a:rPr>
              <a:t> | </a:t>
            </a:r>
            <a:r>
              <a:rPr kumimoji="0" lang="en-US" sz="3200" dirty="0" err="1" smtClean="0">
                <a:solidFill>
                  <a:schemeClr val="bg1">
                    <a:lumMod val="50000"/>
                  </a:schemeClr>
                </a:solidFill>
                <a:latin typeface="Helvetica-Light" pitchFamily="34" charset="0"/>
              </a:rPr>
              <a:t>DJMagFest.Asia</a:t>
            </a:r>
            <a:r>
              <a:rPr kumimoji="0" lang="en-US" sz="3200" dirty="0" smtClean="0">
                <a:solidFill>
                  <a:schemeClr val="bg1">
                    <a:lumMod val="50000"/>
                  </a:schemeClr>
                </a:solidFill>
                <a:latin typeface="Helvetica-Light" pitchFamily="34" charset="0"/>
              </a:rPr>
              <a:t> | ……</a:t>
            </a:r>
            <a:endParaRPr kumimoji="0" lang="en-CA" sz="3200" b="0" i="0" u="none" strike="noStrike" kern="1200" cap="none" spc="0" normalizeH="0" baseline="0" noProof="0" dirty="0">
              <a:ln>
                <a:noFill/>
              </a:ln>
              <a:solidFill>
                <a:srgbClr val="00B0F0"/>
              </a:solidFill>
              <a:effectLst/>
              <a:uLnTx/>
              <a:uFillTx/>
              <a:latin typeface="Helvetica-Light" pitchFamily="34" charset="0"/>
              <a:ea typeface="+mj-ea"/>
              <a:cs typeface="+mj-cs"/>
            </a:endParaRPr>
          </a:p>
        </p:txBody>
      </p:sp>
      <p:sp>
        <p:nvSpPr>
          <p:cNvPr id="5" name="Title 1"/>
          <p:cNvSpPr txBox="1">
            <a:spLocks/>
          </p:cNvSpPr>
          <p:nvPr/>
        </p:nvSpPr>
        <p:spPr bwMode="auto">
          <a:xfrm>
            <a:off x="285720" y="3786190"/>
            <a:ext cx="8572560" cy="2786082"/>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lvl="0" algn="ctr"/>
            <a:r>
              <a:rPr kumimoji="0" lang="en-US" sz="3200" dirty="0" smtClean="0">
                <a:solidFill>
                  <a:srgbClr val="00B0F0"/>
                </a:solidFill>
                <a:latin typeface="Helvetica-Light" pitchFamily="34" charset="0"/>
                <a:ea typeface="+mj-ea"/>
                <a:cs typeface="+mj-cs"/>
              </a:rPr>
              <a:t>Community Contributions:</a:t>
            </a:r>
            <a:r>
              <a:rPr kumimoji="0" lang="en-US" sz="3200" dirty="0" smtClean="0">
                <a:solidFill>
                  <a:schemeClr val="bg1">
                    <a:lumMod val="50000"/>
                  </a:schemeClr>
                </a:solidFill>
                <a:latin typeface="Helvetica-Light" pitchFamily="34" charset="0"/>
                <a:ea typeface="+mj-ea"/>
                <a:cs typeface="+mj-cs"/>
              </a:rPr>
              <a:t> </a:t>
            </a:r>
            <a:r>
              <a:rPr kumimoji="0" lang="en-US" sz="3200" dirty="0" err="1" smtClean="0">
                <a:solidFill>
                  <a:schemeClr val="bg1">
                    <a:lumMod val="50000"/>
                  </a:schemeClr>
                </a:solidFill>
                <a:latin typeface="Helvetica-Light" pitchFamily="34" charset="0"/>
                <a:ea typeface="+mj-ea"/>
                <a:cs typeface="+mj-cs"/>
              </a:rPr>
              <a:t>DSF.Asia</a:t>
            </a:r>
            <a:r>
              <a:rPr kumimoji="0" lang="en-US" sz="3200" dirty="0" smtClean="0">
                <a:solidFill>
                  <a:schemeClr val="bg1">
                    <a:lumMod val="50000"/>
                  </a:schemeClr>
                </a:solidFill>
                <a:latin typeface="Helvetica-Light" pitchFamily="34" charset="0"/>
                <a:ea typeface="+mj-ea"/>
                <a:cs typeface="+mj-cs"/>
              </a:rPr>
              <a:t> | AP* Retreat (Manila &amp; Beijing) | </a:t>
            </a:r>
            <a:r>
              <a:rPr kumimoji="0" lang="en-US" sz="3200" dirty="0" err="1" smtClean="0">
                <a:solidFill>
                  <a:schemeClr val="bg1">
                    <a:lumMod val="50000"/>
                  </a:schemeClr>
                </a:solidFill>
                <a:latin typeface="Helvetica-Light" pitchFamily="34" charset="0"/>
                <a:ea typeface="+mj-ea"/>
                <a:cs typeface="+mj-cs"/>
              </a:rPr>
              <a:t>APXLDS.Asia</a:t>
            </a:r>
            <a:r>
              <a:rPr kumimoji="0" lang="en-US" sz="3200" dirty="0" smtClean="0">
                <a:solidFill>
                  <a:schemeClr val="bg1">
                    <a:lumMod val="50000"/>
                  </a:schemeClr>
                </a:solidFill>
                <a:latin typeface="Helvetica-Light" pitchFamily="34" charset="0"/>
                <a:ea typeface="+mj-ea"/>
                <a:cs typeface="+mj-cs"/>
              </a:rPr>
              <a:t> | APNG Camp | </a:t>
            </a:r>
            <a:r>
              <a:rPr kumimoji="0" lang="en-US" sz="3200" dirty="0" err="1" smtClean="0">
                <a:solidFill>
                  <a:schemeClr val="bg1">
                    <a:lumMod val="50000"/>
                  </a:schemeClr>
                </a:solidFill>
                <a:latin typeface="Helvetica-Light" pitchFamily="34" charset="0"/>
                <a:ea typeface="+mj-ea"/>
                <a:cs typeface="+mj-cs"/>
              </a:rPr>
              <a:t>CIRC.Asia</a:t>
            </a:r>
            <a:r>
              <a:rPr kumimoji="0" lang="en-US" sz="3200" dirty="0" smtClean="0">
                <a:solidFill>
                  <a:schemeClr val="bg1">
                    <a:lumMod val="50000"/>
                  </a:schemeClr>
                </a:solidFill>
                <a:latin typeface="Helvetica-Light" pitchFamily="34" charset="0"/>
                <a:ea typeface="+mj-ea"/>
                <a:cs typeface="+mj-cs"/>
              </a:rPr>
              <a:t> | IPv6world.Asia | </a:t>
            </a:r>
            <a:r>
              <a:rPr kumimoji="0" lang="en-US" sz="3200" dirty="0" err="1" smtClean="0">
                <a:solidFill>
                  <a:schemeClr val="bg1">
                    <a:lumMod val="50000"/>
                  </a:schemeClr>
                </a:solidFill>
                <a:latin typeface="Helvetica-Light" pitchFamily="34" charset="0"/>
                <a:ea typeface="+mj-ea"/>
                <a:cs typeface="+mj-cs"/>
              </a:rPr>
              <a:t>Chido.Asia</a:t>
            </a:r>
            <a:r>
              <a:rPr kumimoji="0" lang="en-US" sz="3200" dirty="0" smtClean="0">
                <a:solidFill>
                  <a:schemeClr val="bg1">
                    <a:lumMod val="50000"/>
                  </a:schemeClr>
                </a:solidFill>
                <a:latin typeface="Helvetica-Light" pitchFamily="34" charset="0"/>
                <a:ea typeface="+mj-ea"/>
                <a:cs typeface="+mj-cs"/>
              </a:rPr>
              <a:t> | </a:t>
            </a:r>
            <a:r>
              <a:rPr kumimoji="0" lang="en-US" sz="3200" dirty="0" err="1" smtClean="0">
                <a:solidFill>
                  <a:schemeClr val="bg1">
                    <a:lumMod val="50000"/>
                  </a:schemeClr>
                </a:solidFill>
                <a:latin typeface="Helvetica-Light" pitchFamily="34" charset="0"/>
                <a:ea typeface="+mj-ea"/>
                <a:cs typeface="+mj-cs"/>
              </a:rPr>
              <a:t>Interchallenge.Asia</a:t>
            </a:r>
            <a:r>
              <a:rPr kumimoji="0" lang="en-US" sz="3200" dirty="0" smtClean="0">
                <a:solidFill>
                  <a:schemeClr val="bg1">
                    <a:lumMod val="50000"/>
                  </a:schemeClr>
                </a:solidFill>
                <a:latin typeface="Helvetica-Light" pitchFamily="34" charset="0"/>
                <a:ea typeface="+mj-ea"/>
                <a:cs typeface="+mj-cs"/>
              </a:rPr>
              <a:t> | </a:t>
            </a:r>
            <a:r>
              <a:rPr kumimoji="0" lang="en-US" sz="3200" dirty="0" err="1" smtClean="0">
                <a:solidFill>
                  <a:schemeClr val="bg1">
                    <a:lumMod val="50000"/>
                  </a:schemeClr>
                </a:solidFill>
                <a:latin typeface="Helvetica-Light" pitchFamily="34" charset="0"/>
                <a:ea typeface="+mj-ea"/>
                <a:cs typeface="+mj-cs"/>
              </a:rPr>
              <a:t>ICANN.Asia</a:t>
            </a:r>
            <a:r>
              <a:rPr kumimoji="0" lang="en-US" sz="3200" dirty="0" smtClean="0">
                <a:solidFill>
                  <a:schemeClr val="bg1">
                    <a:lumMod val="50000"/>
                  </a:schemeClr>
                </a:solidFill>
                <a:latin typeface="Helvetica-Light" pitchFamily="34" charset="0"/>
                <a:ea typeface="+mj-ea"/>
                <a:cs typeface="+mj-cs"/>
              </a:rPr>
              <a:t> | 3C Creativity Dialogue | </a:t>
            </a:r>
            <a:r>
              <a:rPr kumimoji="0" lang="en-US" sz="3200" dirty="0" err="1" smtClean="0">
                <a:solidFill>
                  <a:schemeClr val="bg1">
                    <a:lumMod val="50000"/>
                  </a:schemeClr>
                </a:solidFill>
                <a:latin typeface="Helvetica-Light" pitchFamily="34" charset="0"/>
                <a:ea typeface="+mj-ea"/>
                <a:cs typeface="+mj-cs"/>
              </a:rPr>
              <a:t>GoGreenIT.Asia</a:t>
            </a:r>
            <a:r>
              <a:rPr kumimoji="0" lang="en-US" sz="3200" dirty="0" smtClean="0">
                <a:solidFill>
                  <a:schemeClr val="bg1">
                    <a:lumMod val="50000"/>
                  </a:schemeClr>
                </a:solidFill>
                <a:latin typeface="Helvetica-Light" pitchFamily="34" charset="0"/>
                <a:ea typeface="+mj-ea"/>
                <a:cs typeface="+mj-cs"/>
              </a:rPr>
              <a:t> | IGF Workshop, HK | </a:t>
            </a:r>
            <a:r>
              <a:rPr kumimoji="0" lang="en-US" sz="3200" dirty="0" err="1" smtClean="0">
                <a:solidFill>
                  <a:schemeClr val="bg1">
                    <a:lumMod val="50000"/>
                  </a:schemeClr>
                </a:solidFill>
                <a:latin typeface="Helvetica-Light" pitchFamily="34" charset="0"/>
                <a:ea typeface="+mj-ea"/>
                <a:cs typeface="+mj-cs"/>
              </a:rPr>
              <a:t>CVCF.cyberport.Asia</a:t>
            </a:r>
            <a:r>
              <a:rPr kumimoji="0" lang="en-US" sz="3200" dirty="0" smtClean="0">
                <a:solidFill>
                  <a:schemeClr val="bg1">
                    <a:lumMod val="50000"/>
                  </a:schemeClr>
                </a:solidFill>
                <a:latin typeface="Helvetica-Light" pitchFamily="34" charset="0"/>
                <a:ea typeface="+mj-ea"/>
                <a:cs typeface="+mj-cs"/>
              </a:rPr>
              <a:t> | …</a:t>
            </a:r>
            <a:endParaRPr kumimoji="0" lang="en-CA" sz="3200" b="0" i="0" u="none" strike="noStrike" kern="1200" cap="none" spc="0" normalizeH="0" baseline="0" noProof="0" dirty="0">
              <a:ln>
                <a:noFill/>
              </a:ln>
              <a:solidFill>
                <a:schemeClr val="bg1">
                  <a:lumMod val="50000"/>
                </a:schemeClr>
              </a:solidFill>
              <a:effectLst/>
              <a:uLnTx/>
              <a:uFillTx/>
              <a:latin typeface="Helvetica-Light" pitchFamily="34" charset="0"/>
              <a:ea typeface="+mj-ea"/>
              <a:cs typeface="+mj-cs"/>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CA" dirty="0"/>
          </a:p>
        </p:txBody>
      </p:sp>
      <p:sp>
        <p:nvSpPr>
          <p:cNvPr id="3" name="Content Placeholder 2"/>
          <p:cNvSpPr>
            <a:spLocks noGrp="1"/>
          </p:cNvSpPr>
          <p:nvPr>
            <p:ph idx="1"/>
          </p:nvPr>
        </p:nvSpPr>
        <p:spPr/>
        <p:txBody>
          <a:bodyPr/>
          <a:lstStyle/>
          <a:p>
            <a:r>
              <a:rPr lang="en-US" dirty="0" smtClean="0">
                <a:solidFill>
                  <a:schemeClr val="bg1">
                    <a:lumMod val="85000"/>
                  </a:schemeClr>
                </a:solidFill>
              </a:rPr>
              <a:t>Review of DotAsia in 2009</a:t>
            </a:r>
          </a:p>
          <a:p>
            <a:r>
              <a:rPr lang="en-US" dirty="0" smtClean="0">
                <a:solidFill>
                  <a:schemeClr val="bg1">
                    <a:lumMod val="85000"/>
                  </a:schemeClr>
                </a:solidFill>
              </a:rPr>
              <a:t>Update from </a:t>
            </a:r>
            <a:r>
              <a:rPr lang="en-US" dirty="0" err="1" smtClean="0">
                <a:solidFill>
                  <a:schemeClr val="bg1">
                    <a:lumMod val="85000"/>
                  </a:schemeClr>
                </a:solidFill>
              </a:rPr>
              <a:t>Afilias</a:t>
            </a:r>
            <a:r>
              <a:rPr lang="en-US" dirty="0" smtClean="0">
                <a:solidFill>
                  <a:schemeClr val="bg1">
                    <a:lumMod val="85000"/>
                  </a:schemeClr>
                </a:solidFill>
              </a:rPr>
              <a:t> (Technology Partner)</a:t>
            </a:r>
          </a:p>
          <a:p>
            <a:r>
              <a:rPr lang="en-US" dirty="0" smtClean="0">
                <a:solidFill>
                  <a:schemeClr val="bg1">
                    <a:lumMod val="85000"/>
                  </a:schemeClr>
                </a:solidFill>
              </a:rPr>
              <a:t>Audited Financial Report</a:t>
            </a:r>
          </a:p>
          <a:p>
            <a:pPr lvl="1"/>
            <a:r>
              <a:rPr lang="en-US" dirty="0" smtClean="0">
                <a:solidFill>
                  <a:schemeClr val="bg1">
                    <a:lumMod val="85000"/>
                  </a:schemeClr>
                </a:solidFill>
              </a:rPr>
              <a:t>Fiscal Year: Oct 2008 – Sep 2009</a:t>
            </a:r>
          </a:p>
          <a:p>
            <a:r>
              <a:rPr lang="en-US" dirty="0" smtClean="0">
                <a:solidFill>
                  <a:schemeClr val="bg1">
                    <a:lumMod val="85000"/>
                  </a:schemeClr>
                </a:solidFill>
              </a:rPr>
              <a:t>Community Development &amp; Contributions</a:t>
            </a:r>
          </a:p>
          <a:p>
            <a:r>
              <a:rPr lang="en-US" dirty="0" smtClean="0">
                <a:solidFill>
                  <a:schemeClr val="bg1">
                    <a:lumMod val="85000"/>
                  </a:schemeClr>
                </a:solidFill>
              </a:rPr>
              <a:t>Strategic &amp; Operational Plans</a:t>
            </a:r>
          </a:p>
          <a:p>
            <a:r>
              <a:rPr lang="en-US" dirty="0" smtClean="0"/>
              <a:t>Member Resolutions</a:t>
            </a:r>
          </a:p>
          <a:p>
            <a:r>
              <a:rPr lang="en-US" dirty="0" smtClean="0">
                <a:solidFill>
                  <a:schemeClr val="bg1">
                    <a:lumMod val="75000"/>
                  </a:schemeClr>
                </a:solidFill>
              </a:rPr>
              <a:t>Open Discussion </a:t>
            </a:r>
          </a:p>
          <a:p>
            <a:r>
              <a:rPr lang="en-US" dirty="0" smtClean="0">
                <a:solidFill>
                  <a:schemeClr val="bg1">
                    <a:lumMod val="75000"/>
                  </a:schemeClr>
                </a:solidFill>
              </a:rPr>
              <a:t>Joint AP* Dinner</a:t>
            </a:r>
            <a:endParaRPr lang="en-CA" dirty="0">
              <a:solidFill>
                <a:schemeClr val="bg1">
                  <a:lumMod val="75000"/>
                </a:schemeClr>
              </a:solidFill>
            </a:endParaRPr>
          </a:p>
        </p:txBody>
      </p:sp>
    </p:spTree>
  </p:cSld>
  <p:clrMapOvr>
    <a:masterClrMapping/>
  </p:clrMapOvr>
  <p:transition>
    <p:fade thruBlk="1"/>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Ratification of Board Elections</a:t>
            </a:r>
            <a:br>
              <a:rPr lang="en-US" dirty="0" smtClean="0"/>
            </a:br>
            <a:r>
              <a:rPr lang="en-US" dirty="0" smtClean="0"/>
              <a:t>2010 Results</a:t>
            </a:r>
            <a:endParaRPr lang="en-CA" dirty="0"/>
          </a:p>
        </p:txBody>
      </p:sp>
      <p:sp>
        <p:nvSpPr>
          <p:cNvPr id="3" name="Text Placeholder 2"/>
          <p:cNvSpPr>
            <a:spLocks noGrp="1"/>
          </p:cNvSpPr>
          <p:nvPr>
            <p:ph type="body" idx="1"/>
          </p:nvPr>
        </p:nvSpPr>
        <p:spPr/>
        <p:txBody>
          <a:bodyPr/>
          <a:lstStyle/>
          <a:p>
            <a:endParaRPr lang="en-CA"/>
          </a:p>
        </p:txBody>
      </p:sp>
    </p:spTree>
  </p:cSld>
  <p:clrMapOvr>
    <a:masterClrMapping/>
  </p:clrMapOvr>
  <p:transition>
    <p:fade thruBlk="1"/>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Board Elections 2010</a:t>
            </a:r>
            <a:endParaRPr lang="en-CA" dirty="0"/>
          </a:p>
        </p:txBody>
      </p:sp>
      <p:sp>
        <p:nvSpPr>
          <p:cNvPr id="3" name="Content Placeholder 2"/>
          <p:cNvSpPr>
            <a:spLocks noGrp="1"/>
          </p:cNvSpPr>
          <p:nvPr>
            <p:ph idx="1"/>
          </p:nvPr>
        </p:nvSpPr>
        <p:spPr/>
        <p:txBody>
          <a:bodyPr>
            <a:normAutofit/>
          </a:bodyPr>
          <a:lstStyle/>
          <a:p>
            <a:r>
              <a:rPr lang="en-US" dirty="0" smtClean="0"/>
              <a:t>Seats up for election</a:t>
            </a:r>
          </a:p>
          <a:p>
            <a:pPr lvl="1"/>
            <a:r>
              <a:rPr lang="en-US" dirty="0" smtClean="0"/>
              <a:t>4 seats from Sponsor Member Category</a:t>
            </a:r>
          </a:p>
          <a:p>
            <a:pPr lvl="1"/>
            <a:r>
              <a:rPr lang="en-US" dirty="0" smtClean="0"/>
              <a:t>1 seat from Co-Sponsor Member Category</a:t>
            </a:r>
          </a:p>
          <a:p>
            <a:r>
              <a:rPr lang="en-US" dirty="0" smtClean="0"/>
              <a:t>Development of Election Procedures</a:t>
            </a:r>
          </a:p>
          <a:p>
            <a:pPr lvl="1"/>
            <a:r>
              <a:rPr lang="en-US" dirty="0" smtClean="0"/>
              <a:t>First Draft Posted: Nov 18, 2009</a:t>
            </a:r>
          </a:p>
          <a:p>
            <a:pPr lvl="1"/>
            <a:r>
              <a:rPr lang="en-US" dirty="0" smtClean="0"/>
              <a:t>Second Draft Posted: Dec 1, 2009</a:t>
            </a:r>
          </a:p>
          <a:p>
            <a:pPr lvl="1"/>
            <a:r>
              <a:rPr lang="en-US" dirty="0" smtClean="0"/>
              <a:t>Final Procedures Posted: Dec 7, 2009</a:t>
            </a:r>
          </a:p>
        </p:txBody>
      </p:sp>
    </p:spTree>
  </p:cSld>
  <p:clrMapOvr>
    <a:masterClrMapping/>
  </p:clrMapOvr>
  <p:transition>
    <p:fade thruBlk="1"/>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Highlights of Procedures</a:t>
            </a:r>
            <a:endParaRPr lang="en-CA" dirty="0"/>
          </a:p>
        </p:txBody>
      </p:sp>
      <p:sp>
        <p:nvSpPr>
          <p:cNvPr id="3" name="Content Placeholder 2"/>
          <p:cNvSpPr>
            <a:spLocks noGrp="1"/>
          </p:cNvSpPr>
          <p:nvPr>
            <p:ph idx="1"/>
          </p:nvPr>
        </p:nvSpPr>
        <p:spPr/>
        <p:txBody>
          <a:bodyPr/>
          <a:lstStyle/>
          <a:p>
            <a:r>
              <a:rPr lang="en-US" dirty="0" smtClean="0"/>
              <a:t>Nominations &amp; Voting Process (via email)</a:t>
            </a:r>
          </a:p>
          <a:p>
            <a:pPr lvl="1"/>
            <a:r>
              <a:rPr lang="en-US" dirty="0" smtClean="0"/>
              <a:t>Number of Eligible Members: 27</a:t>
            </a:r>
          </a:p>
          <a:p>
            <a:pPr lvl="1"/>
            <a:r>
              <a:rPr lang="en-US" dirty="0" smtClean="0"/>
              <a:t>Eligible No. of Nominations &amp; Seconds: No. of Vacancy in Category</a:t>
            </a:r>
          </a:p>
          <a:p>
            <a:pPr lvl="1"/>
            <a:r>
              <a:rPr lang="en-US" dirty="0" smtClean="0"/>
              <a:t>Eligible No. of Votes: No. of Vacancy in Category</a:t>
            </a:r>
            <a:endParaRPr lang="en-CA" dirty="0" smtClean="0"/>
          </a:p>
          <a:p>
            <a:pPr>
              <a:defRPr/>
            </a:pPr>
            <a:r>
              <a:rPr lang="en-CA" dirty="0" smtClean="0"/>
              <a:t>Sub-Regions (Sponsor Category):</a:t>
            </a:r>
          </a:p>
          <a:p>
            <a:pPr lvl="1">
              <a:defRPr/>
            </a:pPr>
            <a:r>
              <a:rPr lang="en-CA" dirty="0" smtClean="0"/>
              <a:t>At least 1 member from each of the 4 Sub-Regions</a:t>
            </a:r>
          </a:p>
          <a:p>
            <a:pPr lvl="2"/>
            <a:r>
              <a:rPr lang="en-CA" dirty="0" smtClean="0"/>
              <a:t>North and Northeast </a:t>
            </a:r>
            <a:r>
              <a:rPr lang="en-CA" dirty="0" smtClean="0"/>
              <a:t>Asia</a:t>
            </a:r>
          </a:p>
          <a:p>
            <a:pPr lvl="2"/>
            <a:r>
              <a:rPr lang="en-CA" dirty="0" smtClean="0"/>
              <a:t>South and Southeast </a:t>
            </a:r>
            <a:r>
              <a:rPr lang="en-CA" dirty="0" smtClean="0"/>
              <a:t>Asia</a:t>
            </a:r>
          </a:p>
          <a:p>
            <a:pPr lvl="2"/>
            <a:r>
              <a:rPr lang="en-CA" dirty="0" smtClean="0"/>
              <a:t>Middle East, Asia Minor and </a:t>
            </a:r>
            <a:r>
              <a:rPr lang="en-CA" dirty="0" smtClean="0"/>
              <a:t>Eurasia</a:t>
            </a:r>
          </a:p>
          <a:p>
            <a:pPr lvl="2"/>
            <a:r>
              <a:rPr lang="en-CA" dirty="0" smtClean="0"/>
              <a:t>Australia and </a:t>
            </a:r>
            <a:r>
              <a:rPr lang="en-CA" dirty="0" smtClean="0"/>
              <a:t>Pacific Asia</a:t>
            </a:r>
            <a:endParaRPr lang="en-CA" dirty="0"/>
          </a:p>
        </p:txBody>
      </p:sp>
    </p:spTree>
  </p:cSld>
  <p:clrMapOvr>
    <a:masterClrMapping/>
  </p:clrMapOvr>
  <p:transition>
    <p:fade thruBlk="1"/>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Nominations Process</a:t>
            </a:r>
            <a:endParaRPr lang="en-CA" dirty="0"/>
          </a:p>
        </p:txBody>
      </p:sp>
      <p:sp>
        <p:nvSpPr>
          <p:cNvPr id="3" name="Content Placeholder 2"/>
          <p:cNvSpPr>
            <a:spLocks noGrp="1"/>
          </p:cNvSpPr>
          <p:nvPr>
            <p:ph idx="1"/>
          </p:nvPr>
        </p:nvSpPr>
        <p:spPr/>
        <p:txBody>
          <a:bodyPr/>
          <a:lstStyle/>
          <a:p>
            <a:r>
              <a:rPr lang="en-US" dirty="0" smtClean="0"/>
              <a:t>Nomination Period:</a:t>
            </a:r>
          </a:p>
          <a:p>
            <a:pPr lvl="1"/>
            <a:r>
              <a:rPr lang="en-US" dirty="0" smtClean="0"/>
              <a:t>Dec 9, 2009 – Jan 13, 2010</a:t>
            </a:r>
          </a:p>
          <a:p>
            <a:r>
              <a:rPr lang="en-US" dirty="0" smtClean="0"/>
              <a:t>Candidates Nominated: 6</a:t>
            </a:r>
          </a:p>
          <a:p>
            <a:pPr lvl="1"/>
            <a:r>
              <a:rPr lang="en-US" dirty="0" smtClean="0"/>
              <a:t>Sponsor Category: 5</a:t>
            </a:r>
          </a:p>
          <a:p>
            <a:pPr lvl="2">
              <a:buNone/>
            </a:pPr>
            <a:endParaRPr lang="en-US" dirty="0" smtClean="0"/>
          </a:p>
          <a:p>
            <a:pPr lvl="2">
              <a:buNone/>
            </a:pPr>
            <a:endParaRPr lang="en-US" dirty="0" smtClean="0"/>
          </a:p>
          <a:p>
            <a:pPr lvl="2">
              <a:buNone/>
            </a:pPr>
            <a:endParaRPr lang="en-US" dirty="0" smtClean="0"/>
          </a:p>
          <a:p>
            <a:pPr lvl="2">
              <a:buNone/>
            </a:pPr>
            <a:endParaRPr lang="en-US" dirty="0" smtClean="0"/>
          </a:p>
          <a:p>
            <a:pPr lvl="2">
              <a:buNone/>
            </a:pPr>
            <a:endParaRPr lang="en-US" dirty="0" smtClean="0"/>
          </a:p>
          <a:p>
            <a:pPr lvl="2">
              <a:buNone/>
            </a:pPr>
            <a:endParaRPr lang="en-US" dirty="0" smtClean="0"/>
          </a:p>
          <a:p>
            <a:pPr lvl="1"/>
            <a:r>
              <a:rPr lang="en-US" dirty="0" smtClean="0"/>
              <a:t>Co-Sponsor Category: 1</a:t>
            </a:r>
          </a:p>
        </p:txBody>
      </p:sp>
      <p:graphicFrame>
        <p:nvGraphicFramePr>
          <p:cNvPr id="4" name="Table 3"/>
          <p:cNvGraphicFramePr>
            <a:graphicFrameLocks noGrp="1"/>
          </p:cNvGraphicFramePr>
          <p:nvPr/>
        </p:nvGraphicFramePr>
        <p:xfrm>
          <a:off x="1500166" y="3071810"/>
          <a:ext cx="6929487" cy="2225040"/>
        </p:xfrm>
        <a:graphic>
          <a:graphicData uri="http://schemas.openxmlformats.org/drawingml/2006/table">
            <a:tbl>
              <a:tblPr firstRow="1" bandRow="1">
                <a:tableStyleId>{5C22544A-7EE6-4342-B048-85BDC9FD1C3A}</a:tableStyleId>
              </a:tblPr>
              <a:tblGrid>
                <a:gridCol w="3071834"/>
                <a:gridCol w="2000264"/>
                <a:gridCol w="1857389"/>
              </a:tblGrid>
              <a:tr h="370840">
                <a:tc>
                  <a:txBody>
                    <a:bodyPr/>
                    <a:lstStyle/>
                    <a:p>
                      <a:r>
                        <a:rPr lang="en-US" dirty="0" smtClean="0">
                          <a:latin typeface="Helvetica" pitchFamily="34" charset="0"/>
                        </a:rPr>
                        <a:t>Candidate</a:t>
                      </a:r>
                      <a:endParaRPr lang="en-CA" dirty="0">
                        <a:latin typeface="Helvetica" pitchFamily="34" charset="0"/>
                      </a:endParaRPr>
                    </a:p>
                  </a:txBody>
                  <a:tcPr/>
                </a:tc>
                <a:tc>
                  <a:txBody>
                    <a:bodyPr/>
                    <a:lstStyle/>
                    <a:p>
                      <a:r>
                        <a:rPr lang="en-US" dirty="0" smtClean="0">
                          <a:latin typeface="Helvetica" pitchFamily="34" charset="0"/>
                        </a:rPr>
                        <a:t>Nominated by:</a:t>
                      </a:r>
                      <a:endParaRPr lang="en-CA" dirty="0">
                        <a:latin typeface="Helvetica" pitchFamily="34" charset="0"/>
                      </a:endParaRPr>
                    </a:p>
                  </a:txBody>
                  <a:tcPr/>
                </a:tc>
                <a:tc>
                  <a:txBody>
                    <a:bodyPr/>
                    <a:lstStyle/>
                    <a:p>
                      <a:r>
                        <a:rPr lang="en-US" dirty="0" smtClean="0">
                          <a:latin typeface="Helvetica" pitchFamily="34" charset="0"/>
                        </a:rPr>
                        <a:t>Seconded by:</a:t>
                      </a:r>
                      <a:endParaRPr lang="en-CA" dirty="0">
                        <a:latin typeface="Helvetica" pitchFamily="34" charset="0"/>
                      </a:endParaRPr>
                    </a:p>
                  </a:txBody>
                  <a:tcPr/>
                </a:tc>
              </a:tr>
              <a:tr h="370840">
                <a:tc>
                  <a:txBody>
                    <a:bodyPr/>
                    <a:lstStyle/>
                    <a:p>
                      <a:r>
                        <a:rPr lang="en-US" dirty="0" smtClean="0">
                          <a:latin typeface="Helvetica" pitchFamily="34" charset="0"/>
                        </a:rPr>
                        <a:t>Alireza SALEH</a:t>
                      </a:r>
                      <a:endParaRPr lang="en-CA" dirty="0">
                        <a:latin typeface="Helvetica" pitchFamily="34" charset="0"/>
                      </a:endParaRPr>
                    </a:p>
                  </a:txBody>
                  <a:tcPr/>
                </a:tc>
                <a:tc>
                  <a:txBody>
                    <a:bodyPr/>
                    <a:lstStyle/>
                    <a:p>
                      <a:r>
                        <a:rPr lang="en-US" dirty="0" smtClean="0">
                          <a:latin typeface="Helvetica" pitchFamily="34" charset="0"/>
                        </a:rPr>
                        <a:t>JPRS (.JP)</a:t>
                      </a:r>
                      <a:endParaRPr lang="en-CA" dirty="0">
                        <a:latin typeface="Helvetica" pitchFamily="34" charset="0"/>
                      </a:endParaRPr>
                    </a:p>
                  </a:txBody>
                  <a:tcPr/>
                </a:tc>
                <a:tc>
                  <a:txBody>
                    <a:bodyPr/>
                    <a:lstStyle/>
                    <a:p>
                      <a:r>
                        <a:rPr lang="en-US" dirty="0" smtClean="0">
                          <a:latin typeface="Helvetica" pitchFamily="34" charset="0"/>
                        </a:rPr>
                        <a:t>CNNIC (.CN)</a:t>
                      </a:r>
                      <a:endParaRPr lang="en-CA" dirty="0">
                        <a:latin typeface="Helvetica" pitchFamily="34" charset="0"/>
                      </a:endParaRPr>
                    </a:p>
                  </a:txBody>
                  <a:tcPr/>
                </a:tc>
              </a:tr>
              <a:tr h="370840">
                <a:tc>
                  <a:txBody>
                    <a:bodyPr/>
                    <a:lstStyle/>
                    <a:p>
                      <a:r>
                        <a:rPr lang="en-US" dirty="0" smtClean="0">
                          <a:latin typeface="Helvetica" pitchFamily="34" charset="0"/>
                        </a:rPr>
                        <a:t>Joel DISINI</a:t>
                      </a:r>
                      <a:endParaRPr lang="en-CA" dirty="0">
                        <a:latin typeface="Helvetica" pitchFamily="34" charset="0"/>
                      </a:endParaRPr>
                    </a:p>
                  </a:txBody>
                  <a:tcPr/>
                </a:tc>
                <a:tc>
                  <a:txBody>
                    <a:bodyPr/>
                    <a:lstStyle/>
                    <a:p>
                      <a:r>
                        <a:rPr lang="en-US" dirty="0" smtClean="0">
                          <a:latin typeface="Helvetica" pitchFamily="34" charset="0"/>
                        </a:rPr>
                        <a:t>IRNIC</a:t>
                      </a:r>
                      <a:r>
                        <a:rPr lang="en-US" baseline="0" dirty="0" smtClean="0">
                          <a:latin typeface="Helvetica" pitchFamily="34" charset="0"/>
                        </a:rPr>
                        <a:t> (.IR)</a:t>
                      </a:r>
                      <a:endParaRPr lang="en-CA" dirty="0">
                        <a:latin typeface="Helvetica" pitchFamily="34" charset="0"/>
                      </a:endParaRPr>
                    </a:p>
                  </a:txBody>
                  <a:tcPr/>
                </a:tc>
                <a:tc>
                  <a:txBody>
                    <a:bodyPr/>
                    <a:lstStyle/>
                    <a:p>
                      <a:r>
                        <a:rPr lang="en-US" dirty="0" smtClean="0">
                          <a:latin typeface="Helvetica" pitchFamily="34" charset="0"/>
                        </a:rPr>
                        <a:t>IUSN (.NU)</a:t>
                      </a:r>
                      <a:endParaRPr lang="en-CA" dirty="0">
                        <a:latin typeface="Helvetica" pitchFamily="34" charset="0"/>
                      </a:endParaRPr>
                    </a:p>
                  </a:txBody>
                  <a:tcPr/>
                </a:tc>
              </a:tr>
              <a:tr h="370840">
                <a:tc>
                  <a:txBody>
                    <a:bodyPr/>
                    <a:lstStyle/>
                    <a:p>
                      <a:r>
                        <a:rPr lang="en-US" dirty="0" smtClean="0">
                          <a:latin typeface="Helvetica" pitchFamily="34" charset="0"/>
                        </a:rPr>
                        <a:t>Stafford GUEST</a:t>
                      </a:r>
                      <a:endParaRPr lang="en-CA" dirty="0">
                        <a:latin typeface="Helvetica" pitchFamily="34" charset="0"/>
                      </a:endParaRPr>
                    </a:p>
                  </a:txBody>
                  <a:tcPr/>
                </a:tc>
                <a:tc>
                  <a:txBody>
                    <a:bodyPr/>
                    <a:lstStyle/>
                    <a:p>
                      <a:r>
                        <a:rPr lang="en-US" dirty="0" smtClean="0">
                          <a:latin typeface="Helvetica" pitchFamily="34" charset="0"/>
                        </a:rPr>
                        <a:t>IUSN (.NU)</a:t>
                      </a:r>
                      <a:endParaRPr lang="en-CA" dirty="0">
                        <a:latin typeface="Helvetica" pitchFamily="34" charset="0"/>
                      </a:endParaRPr>
                    </a:p>
                  </a:txBody>
                  <a:tcPr/>
                </a:tc>
                <a:tc>
                  <a:txBody>
                    <a:bodyPr/>
                    <a:lstStyle/>
                    <a:p>
                      <a:r>
                        <a:rPr lang="en-US" dirty="0" smtClean="0">
                          <a:latin typeface="Helvetica" pitchFamily="34" charset="0"/>
                        </a:rPr>
                        <a:t>JPRS (.JP)</a:t>
                      </a:r>
                      <a:endParaRPr lang="en-CA" dirty="0">
                        <a:latin typeface="Helvetica" pitchFamily="34" charset="0"/>
                      </a:endParaRPr>
                    </a:p>
                  </a:txBody>
                  <a:tcPr/>
                </a:tc>
              </a:tr>
              <a:tr h="370840">
                <a:tc>
                  <a:txBody>
                    <a:bodyPr/>
                    <a:lstStyle/>
                    <a:p>
                      <a:r>
                        <a:rPr lang="en-US" dirty="0" smtClean="0">
                          <a:latin typeface="Helvetica" pitchFamily="34" charset="0"/>
                        </a:rPr>
                        <a:t>Chen-Wen TARN</a:t>
                      </a:r>
                      <a:endParaRPr lang="en-CA" dirty="0">
                        <a:latin typeface="Helvetica" pitchFamily="34" charset="0"/>
                      </a:endParaRPr>
                    </a:p>
                  </a:txBody>
                  <a:tcPr/>
                </a:tc>
                <a:tc>
                  <a:txBody>
                    <a:bodyPr/>
                    <a:lstStyle/>
                    <a:p>
                      <a:r>
                        <a:rPr lang="en-US" dirty="0" smtClean="0">
                          <a:latin typeface="Helvetica" pitchFamily="34" charset="0"/>
                        </a:rPr>
                        <a:t>TWNIC (.TW)</a:t>
                      </a:r>
                      <a:endParaRPr lang="en-CA" dirty="0">
                        <a:latin typeface="Helvetica" pitchFamily="34" charset="0"/>
                      </a:endParaRPr>
                    </a:p>
                  </a:txBody>
                  <a:tcPr/>
                </a:tc>
                <a:tc>
                  <a:txBody>
                    <a:bodyPr/>
                    <a:lstStyle/>
                    <a:p>
                      <a:r>
                        <a:rPr lang="en-US" dirty="0" smtClean="0">
                          <a:latin typeface="Helvetica" pitchFamily="34" charset="0"/>
                        </a:rPr>
                        <a:t>CNNIC (.CN)</a:t>
                      </a:r>
                      <a:endParaRPr lang="en-CA" dirty="0">
                        <a:latin typeface="Helvetica" pitchFamily="34" charset="0"/>
                      </a:endParaRPr>
                    </a:p>
                  </a:txBody>
                  <a:tcPr/>
                </a:tc>
              </a:tr>
              <a:tr h="370840">
                <a:tc>
                  <a:txBody>
                    <a:bodyPr/>
                    <a:lstStyle/>
                    <a:p>
                      <a:r>
                        <a:rPr lang="en-US" dirty="0" smtClean="0">
                          <a:latin typeface="Helvetica" pitchFamily="34" charset="0"/>
                        </a:rPr>
                        <a:t>Dr. SIR Jae </a:t>
                      </a:r>
                      <a:r>
                        <a:rPr lang="en-US" dirty="0" err="1" smtClean="0">
                          <a:latin typeface="Helvetica" pitchFamily="34" charset="0"/>
                        </a:rPr>
                        <a:t>Chul</a:t>
                      </a:r>
                      <a:endParaRPr lang="en-CA" dirty="0">
                        <a:latin typeface="Helvetica" pitchFamily="34" charset="0"/>
                      </a:endParaRPr>
                    </a:p>
                  </a:txBody>
                  <a:tcPr/>
                </a:tc>
                <a:tc>
                  <a:txBody>
                    <a:bodyPr/>
                    <a:lstStyle/>
                    <a:p>
                      <a:r>
                        <a:rPr lang="en-US" dirty="0" smtClean="0">
                          <a:latin typeface="Helvetica" pitchFamily="34" charset="0"/>
                        </a:rPr>
                        <a:t>KISA (.KR)</a:t>
                      </a:r>
                      <a:endParaRPr lang="en-CA" dirty="0">
                        <a:latin typeface="Helvetica" pitchFamily="34" charset="0"/>
                      </a:endParaRPr>
                    </a:p>
                  </a:txBody>
                  <a:tcPr/>
                </a:tc>
                <a:tc>
                  <a:txBody>
                    <a:bodyPr/>
                    <a:lstStyle/>
                    <a:p>
                      <a:r>
                        <a:rPr lang="en-US" dirty="0" smtClean="0">
                          <a:latin typeface="Helvetica" pitchFamily="34" charset="0"/>
                        </a:rPr>
                        <a:t>JPRS (.JP)</a:t>
                      </a:r>
                      <a:endParaRPr lang="en-CA" dirty="0">
                        <a:latin typeface="Helvetica" pitchFamily="34" charset="0"/>
                      </a:endParaRPr>
                    </a:p>
                  </a:txBody>
                  <a:tcPr/>
                </a:tc>
              </a:tr>
            </a:tbl>
          </a:graphicData>
        </a:graphic>
      </p:graphicFrame>
      <p:graphicFrame>
        <p:nvGraphicFramePr>
          <p:cNvPr id="5" name="Table 4"/>
          <p:cNvGraphicFramePr>
            <a:graphicFrameLocks noGrp="1"/>
          </p:cNvGraphicFramePr>
          <p:nvPr/>
        </p:nvGraphicFramePr>
        <p:xfrm>
          <a:off x="1500166" y="5715016"/>
          <a:ext cx="6929487" cy="741680"/>
        </p:xfrm>
        <a:graphic>
          <a:graphicData uri="http://schemas.openxmlformats.org/drawingml/2006/table">
            <a:tbl>
              <a:tblPr firstRow="1" bandRow="1">
                <a:tableStyleId>{5C22544A-7EE6-4342-B048-85BDC9FD1C3A}</a:tableStyleId>
              </a:tblPr>
              <a:tblGrid>
                <a:gridCol w="3071834"/>
                <a:gridCol w="2000264"/>
                <a:gridCol w="1857389"/>
              </a:tblGrid>
              <a:tr h="370840">
                <a:tc>
                  <a:txBody>
                    <a:bodyPr/>
                    <a:lstStyle/>
                    <a:p>
                      <a:r>
                        <a:rPr lang="en-US" dirty="0" smtClean="0">
                          <a:latin typeface="Helvetica" pitchFamily="34" charset="0"/>
                        </a:rPr>
                        <a:t>Candidate</a:t>
                      </a:r>
                      <a:endParaRPr lang="en-CA" dirty="0">
                        <a:latin typeface="Helvetica" pitchFamily="34" charset="0"/>
                      </a:endParaRPr>
                    </a:p>
                  </a:txBody>
                  <a:tcPr/>
                </a:tc>
                <a:tc>
                  <a:txBody>
                    <a:bodyPr/>
                    <a:lstStyle/>
                    <a:p>
                      <a:r>
                        <a:rPr lang="en-US" dirty="0" smtClean="0">
                          <a:latin typeface="Helvetica" pitchFamily="34" charset="0"/>
                        </a:rPr>
                        <a:t>Nominated by:</a:t>
                      </a:r>
                      <a:endParaRPr lang="en-CA" dirty="0">
                        <a:latin typeface="Helvetica" pitchFamily="34" charset="0"/>
                      </a:endParaRPr>
                    </a:p>
                  </a:txBody>
                  <a:tcPr/>
                </a:tc>
                <a:tc>
                  <a:txBody>
                    <a:bodyPr/>
                    <a:lstStyle/>
                    <a:p>
                      <a:r>
                        <a:rPr lang="en-US" dirty="0" smtClean="0">
                          <a:latin typeface="Helvetica" pitchFamily="34" charset="0"/>
                        </a:rPr>
                        <a:t>Seconded by:</a:t>
                      </a:r>
                      <a:endParaRPr lang="en-CA" dirty="0">
                        <a:latin typeface="Helvetica" pitchFamily="34" charset="0"/>
                      </a:endParaRPr>
                    </a:p>
                  </a:txBody>
                  <a:tcPr/>
                </a:tc>
              </a:tr>
              <a:tr h="370840">
                <a:tc>
                  <a:txBody>
                    <a:bodyPr/>
                    <a:lstStyle/>
                    <a:p>
                      <a:r>
                        <a:rPr lang="en-US" dirty="0" smtClean="0">
                          <a:latin typeface="Helvetica" pitchFamily="34" charset="0"/>
                        </a:rPr>
                        <a:t>Che-Hoo CHENG</a:t>
                      </a:r>
                      <a:endParaRPr lang="en-CA" dirty="0">
                        <a:latin typeface="Helvetica" pitchFamily="34" charset="0"/>
                      </a:endParaRPr>
                    </a:p>
                  </a:txBody>
                  <a:tcPr/>
                </a:tc>
                <a:tc>
                  <a:txBody>
                    <a:bodyPr/>
                    <a:lstStyle/>
                    <a:p>
                      <a:r>
                        <a:rPr lang="en-US" dirty="0" smtClean="0">
                          <a:latin typeface="Helvetica" pitchFamily="34" charset="0"/>
                        </a:rPr>
                        <a:t>APNG</a:t>
                      </a:r>
                      <a:endParaRPr lang="en-CA" dirty="0">
                        <a:latin typeface="Helvetica" pitchFamily="34" charset="0"/>
                      </a:endParaRPr>
                    </a:p>
                  </a:txBody>
                  <a:tcPr/>
                </a:tc>
                <a:tc>
                  <a:txBody>
                    <a:bodyPr/>
                    <a:lstStyle/>
                    <a:p>
                      <a:r>
                        <a:rPr lang="en-US" dirty="0" smtClean="0">
                          <a:latin typeface="Helvetica" pitchFamily="34" charset="0"/>
                        </a:rPr>
                        <a:t>IDRC/PAN</a:t>
                      </a:r>
                      <a:endParaRPr lang="en-CA" dirty="0">
                        <a:latin typeface="Helvetica" pitchFamily="34" charset="0"/>
                      </a:endParaRPr>
                    </a:p>
                  </a:txBody>
                  <a:tcPr/>
                </a:tc>
              </a:tr>
            </a:tbl>
          </a:graphicData>
        </a:graphic>
      </p:graphicFrame>
    </p:spTree>
  </p:cSld>
  <p:clrMapOvr>
    <a:masterClrMapping/>
  </p:clrMapOvr>
  <p:transition>
    <p:fade thruBlk="1"/>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Voting Process</a:t>
            </a:r>
            <a:endParaRPr lang="en-CA" dirty="0"/>
          </a:p>
        </p:txBody>
      </p:sp>
      <p:sp>
        <p:nvSpPr>
          <p:cNvPr id="3" name="Content Placeholder 2"/>
          <p:cNvSpPr>
            <a:spLocks noGrp="1"/>
          </p:cNvSpPr>
          <p:nvPr>
            <p:ph idx="1"/>
          </p:nvPr>
        </p:nvSpPr>
        <p:spPr/>
        <p:txBody>
          <a:bodyPr/>
          <a:lstStyle/>
          <a:p>
            <a:r>
              <a:rPr lang="en-US" dirty="0" smtClean="0"/>
              <a:t>Deemed Elected:</a:t>
            </a:r>
          </a:p>
          <a:p>
            <a:pPr lvl="1"/>
            <a:r>
              <a:rPr lang="en-CA" dirty="0" smtClean="0"/>
              <a:t>Alireza SALEH </a:t>
            </a:r>
            <a:r>
              <a:rPr lang="en-CA" i="1" dirty="0" smtClean="0"/>
              <a:t>(Only </a:t>
            </a:r>
            <a:r>
              <a:rPr lang="en-CA" i="1" dirty="0" smtClean="0"/>
              <a:t>candidate from </a:t>
            </a:r>
            <a:r>
              <a:rPr lang="en-CA" i="1" dirty="0" smtClean="0"/>
              <a:t>Middle </a:t>
            </a:r>
            <a:r>
              <a:rPr lang="en-CA" i="1" dirty="0" smtClean="0"/>
              <a:t>East, Asia Minor and Eurasia </a:t>
            </a:r>
            <a:r>
              <a:rPr lang="en-CA" i="1" dirty="0" smtClean="0"/>
              <a:t>sub-region)</a:t>
            </a:r>
            <a:endParaRPr lang="en-CA" i="1" dirty="0" smtClean="0"/>
          </a:p>
          <a:p>
            <a:pPr lvl="1"/>
            <a:r>
              <a:rPr lang="en-CA" dirty="0" smtClean="0"/>
              <a:t>Stafford </a:t>
            </a:r>
            <a:r>
              <a:rPr lang="en-CA" dirty="0" smtClean="0"/>
              <a:t>GUEST </a:t>
            </a:r>
            <a:r>
              <a:rPr lang="en-CA" i="1" dirty="0" smtClean="0"/>
              <a:t>(Only </a:t>
            </a:r>
            <a:r>
              <a:rPr lang="en-CA" i="1" dirty="0" smtClean="0"/>
              <a:t>candidate from </a:t>
            </a:r>
            <a:r>
              <a:rPr lang="en-CA" i="1" dirty="0" smtClean="0"/>
              <a:t>Australia </a:t>
            </a:r>
            <a:r>
              <a:rPr lang="en-CA" i="1" dirty="0" smtClean="0"/>
              <a:t>and Pacific </a:t>
            </a:r>
            <a:r>
              <a:rPr lang="en-CA" i="1" dirty="0" smtClean="0"/>
              <a:t>sub-region)</a:t>
            </a:r>
            <a:endParaRPr lang="en-CA" i="1" dirty="0" smtClean="0"/>
          </a:p>
          <a:p>
            <a:pPr lvl="1"/>
            <a:r>
              <a:rPr lang="en-US" dirty="0" smtClean="0"/>
              <a:t>Che-Hoo CHENG (</a:t>
            </a:r>
            <a:r>
              <a:rPr lang="en-US" i="1" dirty="0" smtClean="0"/>
              <a:t>Only candidate in the Co-Sponsor Member Category</a:t>
            </a:r>
            <a:r>
              <a:rPr lang="en-US" dirty="0" smtClean="0"/>
              <a:t>)</a:t>
            </a:r>
          </a:p>
          <a:p>
            <a:r>
              <a:rPr lang="en-US" dirty="0" smtClean="0"/>
              <a:t>Voting Period: Jan 27 – Feb 10, 2010</a:t>
            </a:r>
          </a:p>
          <a:p>
            <a:pPr lvl="1"/>
            <a:r>
              <a:rPr lang="en-US" dirty="0" smtClean="0"/>
              <a:t>13 votes casted (9 ballots received)</a:t>
            </a:r>
          </a:p>
          <a:p>
            <a:pPr lvl="1"/>
            <a:r>
              <a:rPr lang="en-US" dirty="0" smtClean="0"/>
              <a:t>Joel DISINI		4 votes</a:t>
            </a:r>
          </a:p>
          <a:p>
            <a:pPr lvl="1"/>
            <a:r>
              <a:rPr lang="en-US" dirty="0" smtClean="0"/>
              <a:t>Chen-Wen TARN	3 votes</a:t>
            </a:r>
          </a:p>
          <a:p>
            <a:pPr lvl="1"/>
            <a:r>
              <a:rPr lang="en-US" dirty="0" smtClean="0"/>
              <a:t>Dr. SIR Jae-</a:t>
            </a:r>
            <a:r>
              <a:rPr lang="en-US" dirty="0" err="1" smtClean="0"/>
              <a:t>Chul</a:t>
            </a:r>
            <a:r>
              <a:rPr lang="en-US" dirty="0" smtClean="0"/>
              <a:t>	6 votes</a:t>
            </a:r>
            <a:endParaRPr lang="en-CA" dirty="0"/>
          </a:p>
        </p:txBody>
      </p:sp>
    </p:spTree>
  </p:cSld>
  <p:clrMapOvr>
    <a:masterClrMapping/>
  </p:clrMapOvr>
  <p:transition>
    <p:fade thruBlk="1"/>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Board Elections 2010 Results</a:t>
            </a:r>
            <a:endParaRPr lang="en-CA" dirty="0"/>
          </a:p>
        </p:txBody>
      </p:sp>
      <p:sp>
        <p:nvSpPr>
          <p:cNvPr id="3" name="Content Placeholder 2"/>
          <p:cNvSpPr>
            <a:spLocks noGrp="1"/>
          </p:cNvSpPr>
          <p:nvPr>
            <p:ph idx="1"/>
          </p:nvPr>
        </p:nvSpPr>
        <p:spPr/>
        <p:txBody>
          <a:bodyPr>
            <a:normAutofit fontScale="85000" lnSpcReduction="10000"/>
          </a:bodyPr>
          <a:lstStyle/>
          <a:p>
            <a:r>
              <a:rPr lang="en-US" dirty="0" smtClean="0"/>
              <a:t>Elected Board Members (serving until AGM 2012):</a:t>
            </a:r>
          </a:p>
          <a:p>
            <a:pPr lvl="1"/>
            <a:r>
              <a:rPr lang="en-US" dirty="0" smtClean="0"/>
              <a:t>Che-Hoo </a:t>
            </a:r>
            <a:r>
              <a:rPr lang="en-US" dirty="0" smtClean="0"/>
              <a:t>CHENG  </a:t>
            </a:r>
            <a:r>
              <a:rPr lang="en-US" dirty="0" smtClean="0"/>
              <a:t>	(</a:t>
            </a:r>
            <a:r>
              <a:rPr lang="en-US" dirty="0" smtClean="0"/>
              <a:t>re-elected)</a:t>
            </a:r>
          </a:p>
          <a:p>
            <a:pPr lvl="1"/>
            <a:r>
              <a:rPr lang="en-US" dirty="0" smtClean="0"/>
              <a:t>Joel </a:t>
            </a:r>
            <a:r>
              <a:rPr lang="en-US" dirty="0" smtClean="0"/>
              <a:t>DISINI  </a:t>
            </a:r>
            <a:r>
              <a:rPr lang="en-US" dirty="0" smtClean="0"/>
              <a:t>		(</a:t>
            </a:r>
            <a:r>
              <a:rPr lang="en-US" dirty="0" smtClean="0"/>
              <a:t>re-elected)</a:t>
            </a:r>
          </a:p>
          <a:p>
            <a:pPr lvl="1"/>
            <a:r>
              <a:rPr lang="en-US" dirty="0" smtClean="0"/>
              <a:t>Stafford </a:t>
            </a:r>
            <a:r>
              <a:rPr lang="en-US" dirty="0" smtClean="0"/>
              <a:t>GUEST  </a:t>
            </a:r>
            <a:r>
              <a:rPr lang="en-US" dirty="0" smtClean="0"/>
              <a:t>		(</a:t>
            </a:r>
            <a:r>
              <a:rPr lang="en-US" dirty="0" smtClean="0"/>
              <a:t>newly elected)</a:t>
            </a:r>
          </a:p>
          <a:p>
            <a:pPr lvl="1"/>
            <a:r>
              <a:rPr lang="en-US" dirty="0" smtClean="0"/>
              <a:t>Alireza </a:t>
            </a:r>
            <a:r>
              <a:rPr lang="en-US" dirty="0" smtClean="0"/>
              <a:t>SALEH  </a:t>
            </a:r>
            <a:r>
              <a:rPr lang="en-US" dirty="0" smtClean="0"/>
              <a:t>		(</a:t>
            </a:r>
            <a:r>
              <a:rPr lang="en-US" dirty="0" smtClean="0"/>
              <a:t>re-elected)</a:t>
            </a:r>
          </a:p>
          <a:p>
            <a:pPr lvl="1"/>
            <a:r>
              <a:rPr lang="en-US" dirty="0" smtClean="0"/>
              <a:t>Dr</a:t>
            </a:r>
            <a:r>
              <a:rPr lang="en-US" dirty="0" smtClean="0"/>
              <a:t>. SIR Jae-</a:t>
            </a:r>
            <a:r>
              <a:rPr lang="en-US" dirty="0" err="1" smtClean="0"/>
              <a:t>Chul</a:t>
            </a:r>
            <a:r>
              <a:rPr lang="en-US" dirty="0" smtClean="0"/>
              <a:t>  </a:t>
            </a:r>
            <a:r>
              <a:rPr lang="en-US" dirty="0" smtClean="0"/>
              <a:t>	(</a:t>
            </a:r>
            <a:r>
              <a:rPr lang="en-US" dirty="0" smtClean="0"/>
              <a:t>re-elected</a:t>
            </a:r>
            <a:r>
              <a:rPr lang="en-US" dirty="0" smtClean="0"/>
              <a:t>)</a:t>
            </a:r>
          </a:p>
          <a:p>
            <a:pPr lvl="1"/>
            <a:endParaRPr lang="en-US" dirty="0" smtClean="0"/>
          </a:p>
          <a:p>
            <a:r>
              <a:rPr lang="en-US" dirty="0" smtClean="0"/>
              <a:t>Other Board Members (serving until AGM 2011):</a:t>
            </a:r>
          </a:p>
          <a:p>
            <a:pPr lvl="1"/>
            <a:r>
              <a:rPr lang="en-US" dirty="0" smtClean="0"/>
              <a:t>Atsushi ENDO</a:t>
            </a:r>
            <a:endParaRPr lang="en-US" dirty="0" smtClean="0"/>
          </a:p>
          <a:p>
            <a:pPr lvl="1"/>
            <a:r>
              <a:rPr lang="en-US" dirty="0" smtClean="0"/>
              <a:t>LI </a:t>
            </a:r>
            <a:r>
              <a:rPr lang="en-US" dirty="0" err="1" smtClean="0"/>
              <a:t>Guang</a:t>
            </a:r>
            <a:r>
              <a:rPr lang="en-US" dirty="0" smtClean="0"/>
              <a:t> </a:t>
            </a:r>
            <a:r>
              <a:rPr lang="en-US" dirty="0" err="1" smtClean="0"/>
              <a:t>Hao</a:t>
            </a:r>
            <a:endParaRPr lang="en-US" dirty="0" smtClean="0"/>
          </a:p>
          <a:p>
            <a:pPr lvl="1"/>
            <a:r>
              <a:rPr lang="en-US" dirty="0" smtClean="0"/>
              <a:t>LIM </a:t>
            </a:r>
            <a:r>
              <a:rPr lang="en-US" dirty="0" smtClean="0"/>
              <a:t>Choon Sai</a:t>
            </a:r>
          </a:p>
          <a:p>
            <a:pPr lvl="1"/>
            <a:r>
              <a:rPr lang="en-US" dirty="0" smtClean="0"/>
              <a:t>Tommy </a:t>
            </a:r>
            <a:r>
              <a:rPr lang="en-US" dirty="0" smtClean="0"/>
              <a:t>MATSUMOTO</a:t>
            </a:r>
          </a:p>
          <a:p>
            <a:pPr lvl="1"/>
            <a:r>
              <a:rPr lang="en-US" dirty="0" smtClean="0"/>
              <a:t>Dr</a:t>
            </a:r>
            <a:r>
              <a:rPr lang="en-US" dirty="0" smtClean="0"/>
              <a:t>. THAM Yiu Kwok</a:t>
            </a:r>
          </a:p>
          <a:p>
            <a:pPr lvl="1"/>
            <a:endParaRPr lang="en-US" dirty="0" smtClean="0"/>
          </a:p>
        </p:txBody>
      </p:sp>
    </p:spTree>
  </p:cSld>
  <p:clrMapOvr>
    <a:masterClrMapping/>
  </p:clrMapOvr>
  <p:transition>
    <p:fade thruBlk="1"/>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M&amp;A (Constitutiona</a:t>
            </a:r>
            <a:r>
              <a:rPr lang="en-US" dirty="0" smtClean="0"/>
              <a:t>l</a:t>
            </a:r>
            <a:r>
              <a:rPr lang="en-US" dirty="0" smtClean="0"/>
              <a:t>) Amendment June 2009</a:t>
            </a:r>
            <a:endParaRPr lang="en-CA" dirty="0"/>
          </a:p>
        </p:txBody>
      </p:sp>
      <p:sp>
        <p:nvSpPr>
          <p:cNvPr id="3" name="Text Placeholder 2"/>
          <p:cNvSpPr>
            <a:spLocks noGrp="1"/>
          </p:cNvSpPr>
          <p:nvPr>
            <p:ph type="body" idx="1"/>
          </p:nvPr>
        </p:nvSpPr>
        <p:spPr/>
        <p:txBody>
          <a:bodyPr/>
          <a:lstStyle/>
          <a:p>
            <a:endParaRPr lang="en-CA"/>
          </a:p>
        </p:txBody>
      </p:sp>
    </p:spTree>
  </p:cSld>
  <p:clrMapOvr>
    <a:masterClrMapping/>
  </p:clrMapOvr>
  <p:transition>
    <p:fade thruBlk="1"/>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Amendment of M&amp;A [June 2009]</a:t>
            </a:r>
            <a:endParaRPr lang="en-CA" dirty="0"/>
          </a:p>
        </p:txBody>
      </p:sp>
      <p:sp>
        <p:nvSpPr>
          <p:cNvPr id="3" name="Content Placeholder 2"/>
          <p:cNvSpPr>
            <a:spLocks noGrp="1"/>
          </p:cNvSpPr>
          <p:nvPr>
            <p:ph idx="1"/>
          </p:nvPr>
        </p:nvSpPr>
        <p:spPr>
          <a:xfrm>
            <a:off x="457200" y="1071563"/>
            <a:ext cx="8686800" cy="5286375"/>
          </a:xfrm>
        </p:spPr>
        <p:txBody>
          <a:bodyPr/>
          <a:lstStyle/>
          <a:p>
            <a:r>
              <a:rPr lang="en-US" dirty="0" smtClean="0"/>
              <a:t>Term length definition of Board Members</a:t>
            </a:r>
          </a:p>
          <a:p>
            <a:pPr lvl="1"/>
            <a:r>
              <a:rPr lang="en-CA" dirty="0" smtClean="0"/>
              <a:t>Clarify </a:t>
            </a:r>
            <a:r>
              <a:rPr lang="en-CA" dirty="0" smtClean="0"/>
              <a:t>the term of the </a:t>
            </a:r>
            <a:r>
              <a:rPr lang="en-CA" dirty="0" smtClean="0"/>
              <a:t>board member</a:t>
            </a:r>
            <a:endParaRPr lang="en-US" dirty="0" smtClean="0"/>
          </a:p>
          <a:p>
            <a:pPr lvl="1"/>
            <a:r>
              <a:rPr lang="en-US" dirty="0" smtClean="0"/>
              <a:t>Tabled at AGM 2009 (Feb 22, Manila)</a:t>
            </a:r>
          </a:p>
          <a:p>
            <a:r>
              <a:rPr lang="en-US" dirty="0" smtClean="0"/>
              <a:t>Final wording based on comments at AGM:</a:t>
            </a:r>
          </a:p>
          <a:p>
            <a:pPr lvl="1"/>
            <a:r>
              <a:rPr lang="en-CA" dirty="0" smtClean="0"/>
              <a:t>all Directors serve on the Board for two (2) years and expire upon the conclusion of an annual general meeting.  If such annual general meeting concludes within ninety (90) days of, before or after, the completion of two (2) years served by the Director, the term of the Director shall expire upon the conclusion of such annual general meeting.  Otherwise, the Director shall serve until the next annual general meeting after the two (2) years served</a:t>
            </a:r>
            <a:r>
              <a:rPr lang="en-CA" dirty="0" smtClean="0"/>
              <a:t>.</a:t>
            </a:r>
            <a:endParaRPr lang="en-US" dirty="0" smtClean="0"/>
          </a:p>
        </p:txBody>
      </p:sp>
    </p:spTree>
  </p:cSld>
  <p:clrMapOvr>
    <a:masterClrMapping/>
  </p:clrMapOvr>
  <p:transition>
    <p:fade thruBlk="1"/>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Amendment of M&amp;A (June</a:t>
            </a:r>
            <a:r>
              <a:rPr lang="en-US" baseline="0" dirty="0" smtClean="0"/>
              <a:t> 2009)</a:t>
            </a:r>
            <a:endParaRPr lang="en-CA" dirty="0"/>
          </a:p>
        </p:txBody>
      </p:sp>
      <p:sp>
        <p:nvSpPr>
          <p:cNvPr id="3" name="Content Placeholder 2"/>
          <p:cNvSpPr>
            <a:spLocks noGrp="1"/>
          </p:cNvSpPr>
          <p:nvPr>
            <p:ph idx="1"/>
          </p:nvPr>
        </p:nvSpPr>
        <p:spPr/>
        <p:txBody>
          <a:bodyPr/>
          <a:lstStyle/>
          <a:p>
            <a:r>
              <a:rPr lang="en-US" dirty="0" smtClean="0"/>
              <a:t>Ballots Sent: May 7, 2009</a:t>
            </a:r>
          </a:p>
          <a:p>
            <a:r>
              <a:rPr lang="en-US" dirty="0" smtClean="0"/>
              <a:t>Voting End: June 26, 2009</a:t>
            </a:r>
          </a:p>
          <a:p>
            <a:r>
              <a:rPr lang="en-US" dirty="0" smtClean="0"/>
              <a:t>Resolution Passed:</a:t>
            </a:r>
          </a:p>
          <a:p>
            <a:pPr lvl="1"/>
            <a:r>
              <a:rPr lang="en-US" dirty="0" smtClean="0"/>
              <a:t>20 votes in </a:t>
            </a:r>
            <a:r>
              <a:rPr lang="en-US" dirty="0" err="1" smtClean="0"/>
              <a:t>favour</a:t>
            </a:r>
            <a:endParaRPr lang="en-US" dirty="0" smtClean="0"/>
          </a:p>
          <a:p>
            <a:pPr lvl="1"/>
            <a:r>
              <a:rPr lang="en-US" dirty="0" smtClean="0"/>
              <a:t>1 vote abstain</a:t>
            </a:r>
          </a:p>
          <a:p>
            <a:pPr lvl="1"/>
            <a:r>
              <a:rPr lang="en-US" dirty="0" smtClean="0"/>
              <a:t>At time of resolution, there were a total of 26 members.  75% would be: 19.5</a:t>
            </a:r>
          </a:p>
        </p:txBody>
      </p:sp>
    </p:spTree>
  </p:cSld>
  <p:clrMapOvr>
    <a:masterClrMapping/>
  </p:clrMapOvr>
  <p:transition>
    <p:fade thruBlk="1"/>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srcRect/>
          <a:stretch>
            <a:fillRect/>
          </a:stretch>
        </p:blipFill>
        <p:spPr bwMode="auto">
          <a:xfrm>
            <a:off x="214281" y="1835839"/>
            <a:ext cx="2832233" cy="2508249"/>
          </a:xfrm>
          <a:prstGeom prst="rect">
            <a:avLst/>
          </a:prstGeom>
          <a:noFill/>
          <a:ln w="9525">
            <a:noFill/>
            <a:miter lim="800000"/>
            <a:headEnd/>
            <a:tailEnd/>
          </a:ln>
          <a:effectLst>
            <a:reflection blurRad="6350" stA="50000" endA="300" endPos="38500" dist="50800" dir="5400000" sy="-100000" algn="bl" rotWithShape="0"/>
          </a:effectLst>
        </p:spPr>
      </p:pic>
      <p:pic>
        <p:nvPicPr>
          <p:cNvPr id="5124" name="Picture 4"/>
          <p:cNvPicPr>
            <a:picLocks noChangeAspect="1" noChangeArrowheads="1"/>
          </p:cNvPicPr>
          <p:nvPr/>
        </p:nvPicPr>
        <p:blipFill>
          <a:blip r:embed="rId3" cstate="print"/>
          <a:srcRect/>
          <a:stretch>
            <a:fillRect/>
          </a:stretch>
        </p:blipFill>
        <p:spPr bwMode="auto">
          <a:xfrm>
            <a:off x="3143240" y="1835837"/>
            <a:ext cx="2847598" cy="2521857"/>
          </a:xfrm>
          <a:prstGeom prst="rect">
            <a:avLst/>
          </a:prstGeom>
          <a:noFill/>
          <a:ln w="9525">
            <a:noFill/>
            <a:miter lim="800000"/>
            <a:headEnd/>
            <a:tailEnd/>
          </a:ln>
          <a:effectLst>
            <a:reflection blurRad="6350" stA="50000" endA="300" endPos="38500" dist="50800" dir="5400000" sy="-100000" algn="bl" rotWithShape="0"/>
          </a:effectLst>
        </p:spPr>
      </p:pic>
      <p:pic>
        <p:nvPicPr>
          <p:cNvPr id="5125" name="Picture 5"/>
          <p:cNvPicPr>
            <a:picLocks noChangeAspect="1" noChangeArrowheads="1"/>
          </p:cNvPicPr>
          <p:nvPr/>
        </p:nvPicPr>
        <p:blipFill>
          <a:blip r:embed="rId4" cstate="print"/>
          <a:srcRect/>
          <a:stretch>
            <a:fillRect/>
          </a:stretch>
        </p:blipFill>
        <p:spPr bwMode="auto">
          <a:xfrm>
            <a:off x="6072197" y="1835839"/>
            <a:ext cx="2823289" cy="2500330"/>
          </a:xfrm>
          <a:prstGeom prst="rect">
            <a:avLst/>
          </a:prstGeom>
          <a:noFill/>
          <a:ln w="9525">
            <a:noFill/>
            <a:miter lim="800000"/>
            <a:headEnd/>
            <a:tailEnd/>
          </a:ln>
          <a:effectLst>
            <a:reflection blurRad="6350" stA="50000" endA="300" endPos="38500" dist="50800" dir="5400000" sy="-100000" algn="bl" rotWithShape="0"/>
          </a:effectLst>
        </p:spPr>
      </p:pic>
      <p:sp>
        <p:nvSpPr>
          <p:cNvPr id="2" name="Title 1"/>
          <p:cNvSpPr>
            <a:spLocks noGrp="1"/>
          </p:cNvSpPr>
          <p:nvPr>
            <p:ph type="title"/>
          </p:nvPr>
        </p:nvSpPr>
        <p:spPr>
          <a:xfrm>
            <a:off x="0" y="5000636"/>
            <a:ext cx="9144000" cy="571504"/>
          </a:xfrm>
        </p:spPr>
        <p:txBody>
          <a:bodyPr/>
          <a:lstStyle/>
          <a:p>
            <a:r>
              <a:rPr lang="en-US" dirty="0" smtClean="0"/>
              <a:t>Major DotAsia Community</a:t>
            </a:r>
            <a:br>
              <a:rPr lang="en-US" dirty="0" smtClean="0"/>
            </a:br>
            <a:r>
              <a:rPr lang="en-US" dirty="0" smtClean="0"/>
              <a:t>Projects in 2009</a:t>
            </a:r>
            <a:endParaRPr lang="en-CA" dirty="0"/>
          </a:p>
        </p:txBody>
      </p:sp>
      <p:sp>
        <p:nvSpPr>
          <p:cNvPr id="8" name="TextBox 7"/>
          <p:cNvSpPr txBox="1"/>
          <p:nvPr/>
        </p:nvSpPr>
        <p:spPr>
          <a:xfrm>
            <a:off x="214282" y="1357298"/>
            <a:ext cx="2857520" cy="461665"/>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400" b="1" dirty="0" err="1" smtClean="0">
                <a:solidFill>
                  <a:srgbClr val="92D050"/>
                </a:solidFill>
                <a:effectLst>
                  <a:reflection blurRad="6350" stA="60000" endA="900" endPos="58000" dir="5400000" sy="-100000" algn="bl" rotWithShape="0"/>
                </a:effectLst>
              </a:rPr>
              <a:t>NetMission.Asia</a:t>
            </a:r>
            <a:endParaRPr lang="en-CA" sz="2400" b="1" dirty="0">
              <a:solidFill>
                <a:srgbClr val="92D050"/>
              </a:solidFill>
              <a:effectLst>
                <a:reflection blurRad="6350" stA="60000" endA="900" endPos="58000" dir="5400000" sy="-100000" algn="bl" rotWithShape="0"/>
              </a:effectLst>
            </a:endParaRPr>
          </a:p>
        </p:txBody>
      </p:sp>
      <p:sp>
        <p:nvSpPr>
          <p:cNvPr id="9" name="TextBox 8"/>
          <p:cNvSpPr txBox="1"/>
          <p:nvPr/>
        </p:nvSpPr>
        <p:spPr>
          <a:xfrm>
            <a:off x="3143240" y="1357298"/>
            <a:ext cx="2857520" cy="461665"/>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400" b="1" dirty="0" err="1" smtClean="0">
                <a:solidFill>
                  <a:srgbClr val="92D050"/>
                </a:solidFill>
                <a:effectLst>
                  <a:reflection blurRad="6350" stA="60000" endA="900" endPos="58000" dir="5400000" sy="-100000" algn="bl" rotWithShape="0"/>
                </a:effectLst>
              </a:rPr>
              <a:t>OLPC.Asia</a:t>
            </a:r>
            <a:endParaRPr lang="en-CA" sz="2400" b="1" dirty="0">
              <a:solidFill>
                <a:srgbClr val="92D050"/>
              </a:solidFill>
              <a:effectLst>
                <a:reflection blurRad="6350" stA="60000" endA="900" endPos="58000" dir="5400000" sy="-100000" algn="bl" rotWithShape="0"/>
              </a:effectLst>
            </a:endParaRPr>
          </a:p>
        </p:txBody>
      </p:sp>
      <p:sp>
        <p:nvSpPr>
          <p:cNvPr id="10" name="TextBox 9"/>
          <p:cNvSpPr txBox="1"/>
          <p:nvPr/>
        </p:nvSpPr>
        <p:spPr>
          <a:xfrm>
            <a:off x="6072198" y="1357298"/>
            <a:ext cx="2786082" cy="461665"/>
          </a:xfrm>
          <a:prstGeom prst="rect">
            <a:avLst/>
          </a:prstGeom>
          <a:noFill/>
        </p:spPr>
        <p:txBody>
          <a:bodyPr wrap="square" rtlCol="0">
            <a:spAutoFit/>
            <a:scene3d>
              <a:camera prst="orthographicFront"/>
              <a:lightRig rig="threePt" dir="t"/>
            </a:scene3d>
            <a:sp3d extrusionH="57150">
              <a:bevelT w="38100" h="38100"/>
            </a:sp3d>
          </a:bodyPr>
          <a:lstStyle/>
          <a:p>
            <a:pPr algn="ctr"/>
            <a:r>
              <a:rPr lang="en-US" sz="2400" b="1" dirty="0" err="1" smtClean="0">
                <a:solidFill>
                  <a:srgbClr val="92D050"/>
                </a:solidFill>
                <a:effectLst>
                  <a:reflection blurRad="6350" stA="60000" endA="900" endPos="58000" dir="5400000" sy="-100000" algn="bl" rotWithShape="0"/>
                </a:effectLst>
              </a:rPr>
              <a:t>Blogfest.Asia</a:t>
            </a:r>
            <a:endParaRPr lang="en-CA" sz="2400" b="1" dirty="0">
              <a:solidFill>
                <a:srgbClr val="92D050"/>
              </a:solidFill>
              <a:effectLst>
                <a:reflection blurRad="6350" stA="60000" endA="900" endPos="58000" dir="5400000" sy="-100000" algn="bl" rotWithShape="0"/>
              </a:effectLst>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Effect transition="in" filter="fade">
                                      <p:cBhvr>
                                        <p:cTn id="7" dur="1000"/>
                                        <p:tgtEl>
                                          <p:spTgt spid="5122"/>
                                        </p:tgtEl>
                                      </p:cBhvr>
                                    </p:animEffect>
                                    <p:anim calcmode="lin" valueType="num">
                                      <p:cBhvr>
                                        <p:cTn id="8" dur="1000" fill="hold"/>
                                        <p:tgtEl>
                                          <p:spTgt spid="5122"/>
                                        </p:tgtEl>
                                        <p:attrNameLst>
                                          <p:attrName>ppt_x</p:attrName>
                                        </p:attrNameLst>
                                      </p:cBhvr>
                                      <p:tavLst>
                                        <p:tav tm="0">
                                          <p:val>
                                            <p:strVal val="#ppt_x"/>
                                          </p:val>
                                        </p:tav>
                                        <p:tav tm="100000">
                                          <p:val>
                                            <p:strVal val="#ppt_x"/>
                                          </p:val>
                                        </p:tav>
                                      </p:tavLst>
                                    </p:anim>
                                    <p:anim calcmode="lin" valueType="num">
                                      <p:cBhvr>
                                        <p:cTn id="9" dur="1000" fill="hold"/>
                                        <p:tgtEl>
                                          <p:spTgt spid="51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3" presetClass="entr" presetSubtype="16"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124"/>
                                        </p:tgtEl>
                                        <p:attrNameLst>
                                          <p:attrName>style.visibility</p:attrName>
                                        </p:attrNameLst>
                                      </p:cBhvr>
                                      <p:to>
                                        <p:strVal val="visible"/>
                                      </p:to>
                                    </p:set>
                                    <p:animEffect transition="in" filter="fade">
                                      <p:cBhvr>
                                        <p:cTn id="19" dur="1000"/>
                                        <p:tgtEl>
                                          <p:spTgt spid="5124"/>
                                        </p:tgtEl>
                                      </p:cBhvr>
                                    </p:animEffect>
                                    <p:anim calcmode="lin" valueType="num">
                                      <p:cBhvr>
                                        <p:cTn id="20" dur="1000" fill="hold"/>
                                        <p:tgtEl>
                                          <p:spTgt spid="5124"/>
                                        </p:tgtEl>
                                        <p:attrNameLst>
                                          <p:attrName>ppt_x</p:attrName>
                                        </p:attrNameLst>
                                      </p:cBhvr>
                                      <p:tavLst>
                                        <p:tav tm="0">
                                          <p:val>
                                            <p:strVal val="#ppt_x"/>
                                          </p:val>
                                        </p:tav>
                                        <p:tav tm="100000">
                                          <p:val>
                                            <p:strVal val="#ppt_x"/>
                                          </p:val>
                                        </p:tav>
                                      </p:tavLst>
                                    </p:anim>
                                    <p:anim calcmode="lin" valueType="num">
                                      <p:cBhvr>
                                        <p:cTn id="21" dur="1000" fill="hold"/>
                                        <p:tgtEl>
                                          <p:spTgt spid="5124"/>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3" presetClass="entr" presetSubtype="16"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125"/>
                                        </p:tgtEl>
                                        <p:attrNameLst>
                                          <p:attrName>style.visibility</p:attrName>
                                        </p:attrNameLst>
                                      </p:cBhvr>
                                      <p:to>
                                        <p:strVal val="visible"/>
                                      </p:to>
                                    </p:set>
                                    <p:animEffect transition="in" filter="fade">
                                      <p:cBhvr>
                                        <p:cTn id="31" dur="1000"/>
                                        <p:tgtEl>
                                          <p:spTgt spid="5125"/>
                                        </p:tgtEl>
                                      </p:cBhvr>
                                    </p:animEffect>
                                    <p:anim calcmode="lin" valueType="num">
                                      <p:cBhvr>
                                        <p:cTn id="32" dur="1000" fill="hold"/>
                                        <p:tgtEl>
                                          <p:spTgt spid="5125"/>
                                        </p:tgtEl>
                                        <p:attrNameLst>
                                          <p:attrName>ppt_x</p:attrName>
                                        </p:attrNameLst>
                                      </p:cBhvr>
                                      <p:tavLst>
                                        <p:tav tm="0">
                                          <p:val>
                                            <p:strVal val="#ppt_x"/>
                                          </p:val>
                                        </p:tav>
                                        <p:tav tm="100000">
                                          <p:val>
                                            <p:strVal val="#ppt_x"/>
                                          </p:val>
                                        </p:tav>
                                      </p:tavLst>
                                    </p:anim>
                                    <p:anim calcmode="lin" valueType="num">
                                      <p:cBhvr>
                                        <p:cTn id="33" dur="1000" fill="hold"/>
                                        <p:tgtEl>
                                          <p:spTgt spid="5125"/>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23" presetClass="entr" presetSubtype="16" fill="hold" grpId="0" nodeType="after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M&amp;A (Constitutional) Amendment</a:t>
            </a:r>
            <a:endParaRPr lang="en-CA" dirty="0"/>
          </a:p>
        </p:txBody>
      </p:sp>
      <p:sp>
        <p:nvSpPr>
          <p:cNvPr id="3" name="Text Placeholder 2"/>
          <p:cNvSpPr>
            <a:spLocks noGrp="1"/>
          </p:cNvSpPr>
          <p:nvPr>
            <p:ph type="body" idx="1"/>
          </p:nvPr>
        </p:nvSpPr>
        <p:spPr/>
        <p:txBody>
          <a:bodyPr/>
          <a:lstStyle/>
          <a:p>
            <a:endParaRPr lang="en-CA"/>
          </a:p>
        </p:txBody>
      </p:sp>
    </p:spTree>
  </p:cSld>
  <p:clrMapOvr>
    <a:masterClrMapping/>
  </p:clrMapOvr>
  <p:transition>
    <p:fade thruBlk="1"/>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Amendment of M&amp;A: 2010</a:t>
            </a:r>
            <a:endParaRPr lang="en-CA" dirty="0"/>
          </a:p>
        </p:txBody>
      </p:sp>
      <p:sp>
        <p:nvSpPr>
          <p:cNvPr id="3" name="Content Placeholder 2"/>
          <p:cNvSpPr>
            <a:spLocks noGrp="1"/>
          </p:cNvSpPr>
          <p:nvPr>
            <p:ph idx="1"/>
          </p:nvPr>
        </p:nvSpPr>
        <p:spPr/>
        <p:txBody>
          <a:bodyPr/>
          <a:lstStyle/>
          <a:p>
            <a:r>
              <a:rPr lang="en-US" dirty="0" smtClean="0"/>
              <a:t>Member Resolutions</a:t>
            </a:r>
          </a:p>
          <a:p>
            <a:pPr lvl="1"/>
            <a:r>
              <a:rPr lang="en-US" dirty="0" smtClean="0"/>
              <a:t>Ordinary Resolution: Majority of votes (&gt;50%) at Members meeting forming quorum (</a:t>
            </a:r>
            <a:r>
              <a:rPr lang="en-HK" dirty="0" smtClean="0"/>
              <a:t>10 </a:t>
            </a:r>
            <a:r>
              <a:rPr lang="en-HK" dirty="0" smtClean="0"/>
              <a:t>or </a:t>
            </a:r>
            <a:r>
              <a:rPr lang="en-HK" dirty="0" smtClean="0"/>
              <a:t>50% of </a:t>
            </a:r>
            <a:r>
              <a:rPr lang="en-HK" dirty="0" smtClean="0"/>
              <a:t>the total number of </a:t>
            </a:r>
            <a:r>
              <a:rPr lang="en-HK" dirty="0" smtClean="0"/>
              <a:t>Members, whichever </a:t>
            </a:r>
            <a:r>
              <a:rPr lang="en-HK" dirty="0" smtClean="0"/>
              <a:t>is </a:t>
            </a:r>
            <a:r>
              <a:rPr lang="en-HK" dirty="0" smtClean="0"/>
              <a:t>less</a:t>
            </a:r>
            <a:r>
              <a:rPr lang="en-US" dirty="0" smtClean="0"/>
              <a:t>)</a:t>
            </a:r>
          </a:p>
          <a:p>
            <a:pPr lvl="1"/>
            <a:r>
              <a:rPr lang="en-US" dirty="0" smtClean="0"/>
              <a:t>Special Resolution: 75% of all votes (by legal requirement)</a:t>
            </a:r>
          </a:p>
          <a:p>
            <a:r>
              <a:rPr lang="en-US" dirty="0" smtClean="0"/>
              <a:t>Conceptual Change</a:t>
            </a:r>
          </a:p>
          <a:p>
            <a:pPr lvl="1"/>
            <a:r>
              <a:rPr lang="en-US" dirty="0" smtClean="0"/>
              <a:t>Introduction of “Active Members”</a:t>
            </a:r>
          </a:p>
          <a:p>
            <a:pPr lvl="1"/>
            <a:r>
              <a:rPr lang="en-US" dirty="0" smtClean="0"/>
              <a:t>Enabling better efficiency in </a:t>
            </a:r>
            <a:r>
              <a:rPr lang="en-US" dirty="0" smtClean="0"/>
              <a:t>handling Special Resolutions</a:t>
            </a:r>
            <a:endParaRPr lang="en-US" dirty="0" smtClean="0"/>
          </a:p>
          <a:p>
            <a:pPr lvl="1"/>
            <a:r>
              <a:rPr lang="en-US" dirty="0" smtClean="0"/>
              <a:t>Without compromising rights of members who are less active</a:t>
            </a:r>
            <a:endParaRPr lang="en-CA" dirty="0"/>
          </a:p>
        </p:txBody>
      </p:sp>
    </p:spTree>
  </p:cSld>
  <p:clrMapOvr>
    <a:masterClrMapping/>
  </p:clrMapOvr>
  <p:transition>
    <p:fade thruBlk="1"/>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Proposed Amendment</a:t>
            </a:r>
            <a:endParaRPr lang="en-CA" dirty="0"/>
          </a:p>
        </p:txBody>
      </p:sp>
      <p:sp>
        <p:nvSpPr>
          <p:cNvPr id="3" name="Content Placeholder 2"/>
          <p:cNvSpPr>
            <a:spLocks noGrp="1"/>
          </p:cNvSpPr>
          <p:nvPr>
            <p:ph idx="1"/>
          </p:nvPr>
        </p:nvSpPr>
        <p:spPr/>
        <p:txBody>
          <a:bodyPr/>
          <a:lstStyle/>
          <a:p>
            <a:r>
              <a:rPr lang="en-US" dirty="0" smtClean="0"/>
              <a:t>Paragraph 29 of the Articles of Incorporation</a:t>
            </a:r>
            <a:r>
              <a:rPr lang="en-US" baseline="0" dirty="0" smtClean="0"/>
              <a:t> of the M&amp;A:</a:t>
            </a:r>
          </a:p>
          <a:p>
            <a:r>
              <a:rPr lang="en-CA" baseline="0" dirty="0" smtClean="0"/>
              <a:t>Subject to the provision of this Article each </a:t>
            </a:r>
            <a:r>
              <a:rPr lang="en-CA" b="1" baseline="0" dirty="0" smtClean="0">
                <a:solidFill>
                  <a:srgbClr val="C00000"/>
                </a:solidFill>
              </a:rPr>
              <a:t>Active </a:t>
            </a:r>
            <a:r>
              <a:rPr lang="en-CA" baseline="0" dirty="0" smtClean="0"/>
              <a:t>Member shall be entitled to one vote at a general meeting of the Company…</a:t>
            </a:r>
            <a:endParaRPr lang="en-US" baseline="0" dirty="0" smtClean="0"/>
          </a:p>
        </p:txBody>
      </p:sp>
    </p:spTree>
  </p:cSld>
  <p:clrMapOvr>
    <a:masterClrMapping/>
  </p:clrMapOvr>
  <p:transition>
    <p:fade thruBlk="1"/>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baseline="0" dirty="0" smtClean="0"/>
              <a:t>Proposed Amendment</a:t>
            </a:r>
            <a:endParaRPr lang="en-CA" dirty="0"/>
          </a:p>
        </p:txBody>
      </p:sp>
      <p:sp>
        <p:nvSpPr>
          <p:cNvPr id="3" name="Content Placeholder 2"/>
          <p:cNvSpPr>
            <a:spLocks noGrp="1"/>
          </p:cNvSpPr>
          <p:nvPr>
            <p:ph idx="1"/>
          </p:nvPr>
        </p:nvSpPr>
        <p:spPr/>
        <p:txBody>
          <a:bodyPr/>
          <a:lstStyle/>
          <a:p>
            <a:r>
              <a:rPr lang="en-CA" dirty="0" smtClean="0"/>
              <a:t>Active Members – An Active Member is any Member, irrespective of the category of membership that has participated at least once in any of the 3 immediate preceding Member Actions.  An Active Member who thereupon do not participate in 3 consecutive Member Actions will no longer be considered as an Active Member.</a:t>
            </a:r>
            <a:endParaRPr lang="en-CA" dirty="0"/>
          </a:p>
        </p:txBody>
      </p:sp>
    </p:spTree>
  </p:cSld>
  <p:clrMapOvr>
    <a:masterClrMapping/>
  </p:clrMapOvr>
  <p:transition>
    <p:fade thruBlk="1"/>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Proposed Amendment</a:t>
            </a:r>
            <a:endParaRPr lang="en-CA" dirty="0"/>
          </a:p>
        </p:txBody>
      </p:sp>
      <p:sp>
        <p:nvSpPr>
          <p:cNvPr id="3" name="Content Placeholder 2"/>
          <p:cNvSpPr>
            <a:spLocks noGrp="1"/>
          </p:cNvSpPr>
          <p:nvPr>
            <p:ph idx="1"/>
          </p:nvPr>
        </p:nvSpPr>
        <p:spPr/>
        <p:txBody>
          <a:bodyPr/>
          <a:lstStyle/>
          <a:p>
            <a:r>
              <a:rPr lang="en-CA" dirty="0" smtClean="0"/>
              <a:t>Members – Members who are not an Active Member shall be able to request to participate at any Member Action.  Upon such request, a Member shall be deemed immediately as an Active Member.</a:t>
            </a:r>
          </a:p>
        </p:txBody>
      </p:sp>
    </p:spTree>
  </p:cSld>
  <p:clrMapOvr>
    <a:masterClrMapping/>
  </p:clrMapOvr>
  <p:transition>
    <p:fade thruBlk="1"/>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Proposed</a:t>
            </a:r>
            <a:r>
              <a:rPr lang="en-US" baseline="0" dirty="0" smtClean="0"/>
              <a:t> Amendment</a:t>
            </a:r>
            <a:endParaRPr lang="en-CA" dirty="0"/>
          </a:p>
        </p:txBody>
      </p:sp>
      <p:sp>
        <p:nvSpPr>
          <p:cNvPr id="3" name="Content Placeholder 2"/>
          <p:cNvSpPr>
            <a:spLocks noGrp="1"/>
          </p:cNvSpPr>
          <p:nvPr>
            <p:ph idx="1"/>
          </p:nvPr>
        </p:nvSpPr>
        <p:spPr/>
        <p:txBody>
          <a:bodyPr>
            <a:normAutofit fontScale="92500" lnSpcReduction="10000"/>
          </a:bodyPr>
          <a:lstStyle/>
          <a:p>
            <a:r>
              <a:rPr lang="en-CA" dirty="0" smtClean="0"/>
              <a:t>Member Action – A Member Action is: any General Meeting (including Annual General Meetings and Extraordinary General Meetings); any member resolution and/or ballot not carried out at a General Meeting; or, any Election of the Board of Directors.  Participation at a Member Action means: being present at any General Meeting; casting of a ballot for any resolution not carried out at a General Meeting; nominating, seconding or voting at an Election of the Board of Directors.</a:t>
            </a:r>
          </a:p>
        </p:txBody>
      </p:sp>
    </p:spTree>
  </p:cSld>
  <p:clrMapOvr>
    <a:masterClrMapping/>
  </p:clrMapOvr>
  <p:transition>
    <p:fade thruBlk="1"/>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r>
              <a:rPr lang="en-US" baseline="0" dirty="0" smtClean="0"/>
              <a:t> of Proposed Amendments</a:t>
            </a:r>
            <a:endParaRPr lang="en-CA" dirty="0"/>
          </a:p>
        </p:txBody>
      </p:sp>
      <p:sp>
        <p:nvSpPr>
          <p:cNvPr id="3" name="Content Placeholder 2"/>
          <p:cNvSpPr>
            <a:spLocks noGrp="1"/>
          </p:cNvSpPr>
          <p:nvPr>
            <p:ph idx="1"/>
          </p:nvPr>
        </p:nvSpPr>
        <p:spPr/>
        <p:txBody>
          <a:bodyPr/>
          <a:lstStyle/>
          <a:p>
            <a:r>
              <a:rPr lang="en-US" dirty="0" smtClean="0"/>
              <a:t>Growing membership of DotAsia</a:t>
            </a:r>
          </a:p>
          <a:p>
            <a:r>
              <a:rPr lang="en-US" dirty="0" smtClean="0"/>
              <a:t>Updating of M&amp;A may become</a:t>
            </a:r>
            <a:r>
              <a:rPr lang="en-US" baseline="0" dirty="0" smtClean="0"/>
              <a:t> prohibitive</a:t>
            </a:r>
          </a:p>
          <a:p>
            <a:pPr lvl="0"/>
            <a:r>
              <a:rPr lang="en-US" dirty="0" smtClean="0"/>
              <a:t>Introduction of “Active Members”</a:t>
            </a:r>
          </a:p>
          <a:p>
            <a:pPr lvl="0"/>
            <a:r>
              <a:rPr lang="en-US" dirty="0" smtClean="0"/>
              <a:t>Members who are not Active Members can become an Active Member immediately by simply</a:t>
            </a:r>
            <a:r>
              <a:rPr lang="en-US" baseline="0" dirty="0" smtClean="0"/>
              <a:t> participating</a:t>
            </a:r>
          </a:p>
          <a:p>
            <a:pPr lvl="0"/>
            <a:r>
              <a:rPr lang="en-US" baseline="0" dirty="0" smtClean="0"/>
              <a:t>All members will continue to be notified and updated of Member Actions (other provisions of the M&amp;A is not changed)</a:t>
            </a:r>
            <a:endParaRPr lang="en-CA" dirty="0"/>
          </a:p>
        </p:txBody>
      </p:sp>
    </p:spTree>
  </p:cSld>
  <p:clrMapOvr>
    <a:masterClrMapping/>
  </p:clrMapOvr>
  <p:transition>
    <p:fade thruBlk="1"/>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714375" y="3143250"/>
            <a:ext cx="7772400" cy="571500"/>
          </a:xfrm>
        </p:spPr>
        <p:txBody>
          <a:bodyPr/>
          <a:lstStyle/>
          <a:p>
            <a:r>
              <a:rPr altLang="zh-TW" smtClean="0"/>
              <a:t>love.from.asia</a:t>
            </a:r>
          </a:p>
        </p:txBody>
      </p:sp>
      <p:sp>
        <p:nvSpPr>
          <p:cNvPr id="4" name="Text Placeholder 3"/>
          <p:cNvSpPr>
            <a:spLocks noGrp="1"/>
          </p:cNvSpPr>
          <p:nvPr>
            <p:ph type="body" idx="1"/>
          </p:nvPr>
        </p:nvSpPr>
        <p:spPr>
          <a:xfrm>
            <a:off x="722313" y="4357688"/>
            <a:ext cx="7772400" cy="1500187"/>
          </a:xfrm>
        </p:spPr>
        <p:txBody>
          <a:bodyPr/>
          <a:lstStyle/>
          <a:p>
            <a:pPr algn="ctr">
              <a:buFont typeface="Arial" charset="0"/>
              <a:buNone/>
              <a:defRPr/>
            </a:pPr>
            <a:r>
              <a:rPr lang="en-US" dirty="0" smtClean="0"/>
              <a:t>Edmon Chung</a:t>
            </a:r>
            <a:r>
              <a:rPr lang="en-US" baseline="0" dirty="0" smtClean="0"/>
              <a:t> &lt;edmon@registry.asia&gt;</a:t>
            </a:r>
            <a:endParaRPr lang="en-CA" dirty="0" smtClean="0"/>
          </a:p>
        </p:txBody>
      </p:sp>
    </p:spTree>
  </p:cSld>
  <p:clrMapOvr>
    <a:masterClrMapping/>
  </p:clrMapOvr>
  <p:transition advTm="21351">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2" nodeType="afterEffect">
                                  <p:stCondLst>
                                    <p:cond delay="0"/>
                                  </p:stCondLst>
                                  <p:iterate type="lt">
                                    <p:tmPct val="10000"/>
                                  </p:iterate>
                                  <p:childTnLst>
                                    <p:set>
                                      <p:cBhvr>
                                        <p:cTn id="6" dur="1" fill="hold">
                                          <p:stCondLst>
                                            <p:cond delay="0"/>
                                          </p:stCondLst>
                                        </p:cTn>
                                        <p:tgtEl>
                                          <p:spTgt spid="24578"/>
                                        </p:tgtEl>
                                        <p:attrNameLst>
                                          <p:attrName>style.visibility</p:attrName>
                                        </p:attrNameLst>
                                      </p:cBhvr>
                                      <p:to>
                                        <p:strVal val="visible"/>
                                      </p:to>
                                    </p:set>
                                    <p:animEffect transition="in" filter="fade">
                                      <p:cBhvr>
                                        <p:cTn id="7" dur="500"/>
                                        <p:tgtEl>
                                          <p:spTgt spid="24578"/>
                                        </p:tgtEl>
                                      </p:cBhvr>
                                    </p:animEffect>
                                    <p:anim calcmode="lin" valueType="num">
                                      <p:cBhvr>
                                        <p:cTn id="8" dur="500" fill="hold"/>
                                        <p:tgtEl>
                                          <p:spTgt spid="24578"/>
                                        </p:tgtEl>
                                        <p:attrNameLst>
                                          <p:attrName>ppt_x</p:attrName>
                                        </p:attrNameLst>
                                      </p:cBhvr>
                                      <p:tavLst>
                                        <p:tav tm="0">
                                          <p:val>
                                            <p:strVal val="#ppt_x-.1"/>
                                          </p:val>
                                        </p:tav>
                                        <p:tav tm="100000">
                                          <p:val>
                                            <p:strVal val="#ppt_x"/>
                                          </p:val>
                                        </p:tav>
                                      </p:tavLst>
                                    </p:anim>
                                    <p:anim calcmode="lin" valueType="num">
                                      <p:cBhvr>
                                        <p:cTn id="9" dur="500" fill="hold"/>
                                        <p:tgtEl>
                                          <p:spTgt spid="24578"/>
                                        </p:tgtEl>
                                        <p:attrNameLst>
                                          <p:attrName>ppt_y</p:attrName>
                                        </p:attrNameLst>
                                      </p:cBhvr>
                                      <p:tavLst>
                                        <p:tav tm="0">
                                          <p:val>
                                            <p:strVal val="#ppt_y"/>
                                          </p:val>
                                        </p:tav>
                                        <p:tav tm="100000">
                                          <p:val>
                                            <p:strVal val="#ppt_y"/>
                                          </p:val>
                                        </p:tav>
                                      </p:tavLst>
                                    </p:anim>
                                  </p:childTnLst>
                                </p:cTn>
                              </p:par>
                            </p:childTnLst>
                          </p:cTn>
                        </p:par>
                        <p:par>
                          <p:cTn id="10" fill="hold">
                            <p:stCondLst>
                              <p:cond delay="1150"/>
                            </p:stCondLst>
                            <p:childTnLst>
                              <p:par>
                                <p:cTn id="11" presetID="10" presetClass="entr" presetSubtype="0"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fade">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2"/>
      <p:bldP spid="4" grpId="0" uiExpand="1"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ransition advTm="1951">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Inspiring Usage of .Asia…</a:t>
            </a:r>
            <a:endParaRPr lang="en-CA" dirty="0"/>
          </a:p>
        </p:txBody>
      </p:sp>
      <p:sp>
        <p:nvSpPr>
          <p:cNvPr id="3" name="Text Placeholder 2"/>
          <p:cNvSpPr>
            <a:spLocks noGrp="1"/>
          </p:cNvSpPr>
          <p:nvPr>
            <p:ph type="body" idx="1"/>
          </p:nvPr>
        </p:nvSpPr>
        <p:spPr/>
        <p:txBody>
          <a:bodyPr/>
          <a:lstStyle/>
          <a:p>
            <a:endParaRPr lang="en-CA"/>
          </a:p>
        </p:txBody>
      </p:sp>
    </p:spTree>
  </p:cSld>
  <p:clrMapOvr>
    <a:masterClrMapping/>
  </p:clrMapOvr>
  <p:transition>
    <p:fade thruBlk="1"/>
  </p:transition>
  <p:timing>
    <p:tnLst>
      <p:par>
        <p:cTn id="1" dur="indefinite" restart="never" nodeType="tmRoot"/>
      </p:par>
    </p:tnLst>
  </p:timing>
</p:sld>
</file>

<file path=ppt/theme/theme1.xml><?xml version="1.0" encoding="utf-8"?>
<a:theme xmlns:a="http://schemas.openxmlformats.org/drawingml/2006/main" name="2008-10-02-DotAsiaRetrea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2008-10-02-DotAsiaRetreat</Template>
  <TotalTime>8261</TotalTime>
  <Words>2609</Words>
  <Application>Microsoft Office PowerPoint</Application>
  <PresentationFormat>On-screen Show (4:3)</PresentationFormat>
  <Paragraphs>555</Paragraphs>
  <Slides>88</Slides>
  <Notes>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88</vt:i4>
      </vt:variant>
    </vt:vector>
  </HeadingPairs>
  <TitlesOfParts>
    <vt:vector size="90" baseType="lpstr">
      <vt:lpstr>2008-10-02-DotAsiaRetreat</vt:lpstr>
      <vt:lpstr>Microsoft Office Excel Chart</vt:lpstr>
      <vt:lpstr>Slide 1</vt:lpstr>
      <vt:lpstr>Overview</vt:lpstr>
      <vt:lpstr>DotAsia in 2009</vt:lpstr>
      <vt:lpstr>Strategic Directives in 2009</vt:lpstr>
      <vt:lpstr>Building Mass Market Awareness</vt:lpstr>
      <vt:lpstr>Developing Content &amp; Community</vt:lpstr>
      <vt:lpstr>Other Projects &amp; Activities in 2009</vt:lpstr>
      <vt:lpstr>Major DotAsia Community Projects in 2009</vt:lpstr>
      <vt:lpstr>Inspiring Usage of .Asia…</vt:lpstr>
      <vt:lpstr>Growing Presence of .Asia on the Web</vt:lpstr>
      <vt:lpstr>Choosing not to use .com…</vt:lpstr>
      <vt:lpstr>Slide 12</vt:lpstr>
      <vt:lpstr>.Asia for Artists &amp; Celebrities…</vt:lpstr>
      <vt:lpstr>www.avex.asia</vt:lpstr>
      <vt:lpstr>BiggestLoserClub.Asia</vt:lpstr>
      <vt:lpstr>Slide 16</vt:lpstr>
      <vt:lpstr>Slide 17</vt:lpstr>
      <vt:lpstr>Slide 18</vt:lpstr>
      <vt:lpstr>.Asia for Regional Conferences &amp; Events…</vt:lpstr>
      <vt:lpstr>Slide 20</vt:lpstr>
      <vt:lpstr>Slide 21</vt:lpstr>
      <vt:lpstr>.Asia represents where you do business…</vt:lpstr>
      <vt:lpstr>.Asia domain improves SEO/ranking</vt:lpstr>
      <vt:lpstr>Local SMEs coming online</vt:lpstr>
      <vt:lpstr>eCommerce Enterpreneurs</vt:lpstr>
      <vt:lpstr>Growing SME Offline Ads utilizing .Asia</vt:lpstr>
      <vt:lpstr>Delivering on Strategic Directives</vt:lpstr>
      <vt:lpstr>Challenges Ahead</vt:lpstr>
      <vt:lpstr>Slide 29</vt:lpstr>
      <vt:lpstr>1st Time Renewal Rates</vt:lpstr>
      <vt:lpstr>Monthly New Registrations</vt:lpstr>
      <vt:lpstr>New Registrations (By Region)</vt:lpstr>
      <vt:lpstr>Experimenting with Promotional Programs</vt:lpstr>
      <vt:lpstr>Top 12 Economies – Ending Dec 2008</vt:lpstr>
      <vt:lpstr>Top 12 Economies – Ending Oct 2009</vt:lpstr>
      <vt:lpstr>Strong Base for Development</vt:lpstr>
      <vt:lpstr>Overview</vt:lpstr>
      <vt:lpstr>Overview</vt:lpstr>
      <vt:lpstr>.Asia Financial Report</vt:lpstr>
      <vt:lpstr>Financial Report</vt:lpstr>
      <vt:lpstr>Financial Report </vt:lpstr>
      <vt:lpstr>Slide 42</vt:lpstr>
      <vt:lpstr>Income Statement   (Oct 1, 08 to Sep 30, 09)</vt:lpstr>
      <vt:lpstr>Balance Sheet   (as at Sep 30, 09)</vt:lpstr>
      <vt:lpstr>Balance Sheet (Cont'd)</vt:lpstr>
      <vt:lpstr>Equity</vt:lpstr>
      <vt:lpstr>Summary</vt:lpstr>
      <vt:lpstr>Operating Expenses</vt:lpstr>
      <vt:lpstr>Operating Expenses</vt:lpstr>
      <vt:lpstr>Investment Portfolio (Current)</vt:lpstr>
      <vt:lpstr>Investment Portfolio (Breakdown)</vt:lpstr>
      <vt:lpstr>Overview</vt:lpstr>
      <vt:lpstr>Ongoing Community Projects</vt:lpstr>
      <vt:lpstr>Emerging Models (beyond direct cash funding and/or sponsorship)</vt:lpstr>
      <vt:lpstr>Overview</vt:lpstr>
      <vt:lpstr>Slide 56</vt:lpstr>
      <vt:lpstr>Every .Asia Domain Contributes to Internet Development in the Region</vt:lpstr>
      <vt:lpstr>Launching IDN.Asia</vt:lpstr>
      <vt:lpstr>Highlights of Proposed Policies</vt:lpstr>
      <vt:lpstr>Languages to be included in Launch</vt:lpstr>
      <vt:lpstr>Promoting Market Awareness</vt:lpstr>
      <vt:lpstr>Channel Development</vt:lpstr>
      <vt:lpstr>Community Contributions [AGM 2009]</vt:lpstr>
      <vt:lpstr>Sponsor Community Projects (SCP)</vt:lpstr>
      <vt:lpstr>Criteria For SCP</vt:lpstr>
      <vt:lpstr>Budget Development &amp; Management</vt:lpstr>
      <vt:lpstr>Conceptual Framework of Budget</vt:lpstr>
      <vt:lpstr>Tax Exemption Application</vt:lpstr>
      <vt:lpstr>Organizational Structure Adjustment</vt:lpstr>
      <vt:lpstr>Overview</vt:lpstr>
      <vt:lpstr>Ratification of Board Elections 2010 Results</vt:lpstr>
      <vt:lpstr>Board Elections 2010</vt:lpstr>
      <vt:lpstr>Highlights of Procedures</vt:lpstr>
      <vt:lpstr>Nominations Process</vt:lpstr>
      <vt:lpstr>Voting Process</vt:lpstr>
      <vt:lpstr>Board Elections 2010 Results</vt:lpstr>
      <vt:lpstr>M&amp;A (Constitutional) Amendment June 2009</vt:lpstr>
      <vt:lpstr>Amendment of M&amp;A [June 2009]</vt:lpstr>
      <vt:lpstr>Amendment of M&amp;A (June 2009)</vt:lpstr>
      <vt:lpstr>Proposed M&amp;A (Constitutional) Amendment</vt:lpstr>
      <vt:lpstr>Proposed Amendment of M&amp;A: 2010</vt:lpstr>
      <vt:lpstr>Proposed Amendment</vt:lpstr>
      <vt:lpstr>Proposed Amendment</vt:lpstr>
      <vt:lpstr>Proposed Amendment</vt:lpstr>
      <vt:lpstr>Proposed Amendment</vt:lpstr>
      <vt:lpstr>Summary of Proposed Amendments</vt:lpstr>
      <vt:lpstr>love.from.asia</vt:lpstr>
      <vt:lpstr>Slide 88</vt:lpstr>
    </vt:vector>
  </TitlesOfParts>
  <Company>DotAsia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Edmon Chung</dc:creator>
  <cp:lastModifiedBy>Edmon Chung</cp:lastModifiedBy>
  <cp:revision>178</cp:revision>
  <dcterms:created xsi:type="dcterms:W3CDTF">2008-10-04T10:29:06Z</dcterms:created>
  <dcterms:modified xsi:type="dcterms:W3CDTF">2010-02-28T07:47:26Z</dcterms:modified>
</cp:coreProperties>
</file>